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9"/>
    <p:sldMasterId id="2147483826" r:id="rId10"/>
    <p:sldMasterId id="2147483862" r:id="rId11"/>
  </p:sldMasterIdLst>
  <p:notesMasterIdLst>
    <p:notesMasterId r:id="rId40"/>
  </p:notesMasterIdLst>
  <p:handoutMasterIdLst>
    <p:handoutMasterId r:id="rId41"/>
  </p:handoutMasterIdLst>
  <p:sldIdLst>
    <p:sldId id="550" r:id="rId12"/>
    <p:sldId id="2588" r:id="rId13"/>
    <p:sldId id="655" r:id="rId14"/>
    <p:sldId id="3186" r:id="rId15"/>
    <p:sldId id="5184" r:id="rId16"/>
    <p:sldId id="3820" r:id="rId17"/>
    <p:sldId id="3793" r:id="rId18"/>
    <p:sldId id="3207" r:id="rId19"/>
    <p:sldId id="2088" r:id="rId20"/>
    <p:sldId id="3468" r:id="rId21"/>
    <p:sldId id="3464" r:id="rId22"/>
    <p:sldId id="3420" r:id="rId23"/>
    <p:sldId id="3465" r:id="rId24"/>
    <p:sldId id="3204" r:id="rId25"/>
    <p:sldId id="3466" r:id="rId26"/>
    <p:sldId id="2326" r:id="rId27"/>
    <p:sldId id="3467" r:id="rId28"/>
    <p:sldId id="3469" r:id="rId29"/>
    <p:sldId id="5183" r:id="rId30"/>
    <p:sldId id="2483" r:id="rId31"/>
    <p:sldId id="2580" r:id="rId32"/>
    <p:sldId id="2751" r:id="rId33"/>
    <p:sldId id="5180" r:id="rId34"/>
    <p:sldId id="3462" r:id="rId35"/>
    <p:sldId id="2752" r:id="rId36"/>
    <p:sldId id="2756" r:id="rId37"/>
    <p:sldId id="5182" r:id="rId38"/>
    <p:sldId id="2242" r:id="rId39"/>
  </p:sldIdLst>
  <p:sldSz cx="12168188" cy="6858000"/>
  <p:notesSz cx="6742113" cy="9872663"/>
  <p:custDataLst>
    <p:custData r:id="rId3"/>
    <p:custData r:id="rId4"/>
    <p:custData r:id="rId8"/>
    <p:custData r:id="rId7"/>
    <p:custData r:id="rId1"/>
    <p:custData r:id="rId2"/>
    <p:custData r:id="rId5"/>
  </p:custDataLst>
  <p:defaultTextStyle>
    <a:defPPr>
      <a:defRPr lang="en-GB"/>
    </a:defPPr>
    <a:lvl1pPr algn="l" rtl="0" eaLnBrk="0" fontAlgn="base" hangingPunct="0">
      <a:spcBef>
        <a:spcPct val="0"/>
      </a:spcBef>
      <a:spcAft>
        <a:spcPct val="0"/>
      </a:spcAft>
      <a:defRPr sz="1200" i="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1200" i="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1200" i="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1200" i="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1200" i="1" kern="1200">
        <a:solidFill>
          <a:srgbClr val="000000"/>
        </a:solidFill>
        <a:latin typeface="Arial" pitchFamily="34" charset="0"/>
        <a:ea typeface="+mn-ea"/>
        <a:cs typeface="+mn-cs"/>
      </a:defRPr>
    </a:lvl5pPr>
    <a:lvl6pPr marL="2286000" algn="l" defTabSz="914400" rtl="0" eaLnBrk="1" latinLnBrk="0" hangingPunct="1">
      <a:defRPr sz="1200" i="1" kern="1200">
        <a:solidFill>
          <a:srgbClr val="000000"/>
        </a:solidFill>
        <a:latin typeface="Arial" pitchFamily="34" charset="0"/>
        <a:ea typeface="+mn-ea"/>
        <a:cs typeface="+mn-cs"/>
      </a:defRPr>
    </a:lvl6pPr>
    <a:lvl7pPr marL="2743200" algn="l" defTabSz="914400" rtl="0" eaLnBrk="1" latinLnBrk="0" hangingPunct="1">
      <a:defRPr sz="1200" i="1" kern="1200">
        <a:solidFill>
          <a:srgbClr val="000000"/>
        </a:solidFill>
        <a:latin typeface="Arial" pitchFamily="34" charset="0"/>
        <a:ea typeface="+mn-ea"/>
        <a:cs typeface="+mn-cs"/>
      </a:defRPr>
    </a:lvl7pPr>
    <a:lvl8pPr marL="3200400" algn="l" defTabSz="914400" rtl="0" eaLnBrk="1" latinLnBrk="0" hangingPunct="1">
      <a:defRPr sz="1200" i="1" kern="1200">
        <a:solidFill>
          <a:srgbClr val="000000"/>
        </a:solidFill>
        <a:latin typeface="Arial" pitchFamily="34" charset="0"/>
        <a:ea typeface="+mn-ea"/>
        <a:cs typeface="+mn-cs"/>
      </a:defRPr>
    </a:lvl8pPr>
    <a:lvl9pPr marL="3657600" algn="l" defTabSz="914400" rtl="0" eaLnBrk="1" latinLnBrk="0" hangingPunct="1">
      <a:defRPr sz="1200" i="1" kern="1200">
        <a:solidFill>
          <a:srgbClr val="000000"/>
        </a:solidFill>
        <a:latin typeface="Arial" pitchFamily="34" charset="0"/>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orient="horz" pos="3952" userDrawn="1">
          <p15:clr>
            <a:srgbClr val="A4A3A4"/>
          </p15:clr>
        </p15:guide>
        <p15:guide id="3" orient="horz" pos="4260" userDrawn="1">
          <p15:clr>
            <a:srgbClr val="A4A3A4"/>
          </p15:clr>
        </p15:guide>
        <p15:guide id="4" orient="horz" pos="3793" userDrawn="1">
          <p15:clr>
            <a:srgbClr val="A4A3A4"/>
          </p15:clr>
        </p15:guide>
        <p15:guide id="5" orient="horz" pos="3521" userDrawn="1">
          <p15:clr>
            <a:srgbClr val="A4A3A4"/>
          </p15:clr>
        </p15:guide>
        <p15:guide id="6" orient="horz" pos="4110" userDrawn="1">
          <p15:clr>
            <a:srgbClr val="A4A3A4"/>
          </p15:clr>
        </p15:guide>
        <p15:guide id="7" orient="horz" pos="572" userDrawn="1">
          <p15:clr>
            <a:srgbClr val="A4A3A4"/>
          </p15:clr>
        </p15:guide>
        <p15:guide id="8" orient="horz" pos="913" userDrawn="1">
          <p15:clr>
            <a:srgbClr val="A4A3A4"/>
          </p15:clr>
        </p15:guide>
        <p15:guide id="9" pos="317" userDrawn="1">
          <p15:clr>
            <a:srgbClr val="A4A3A4"/>
          </p15:clr>
        </p15:guide>
        <p15:guide id="10" pos="6441" userDrawn="1">
          <p15:clr>
            <a:srgbClr val="A4A3A4"/>
          </p15:clr>
        </p15:guide>
        <p15:guide id="11" pos="7484" userDrawn="1">
          <p15:clr>
            <a:srgbClr val="A4A3A4"/>
          </p15:clr>
        </p15:guide>
        <p15:guide id="12" pos="762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EB46E"/>
    <a:srgbClr val="479ED9"/>
    <a:srgbClr val="54768F"/>
    <a:srgbClr val="839E60"/>
    <a:srgbClr val="ABBD94"/>
    <a:srgbClr val="7BCDAB"/>
    <a:srgbClr val="A0AB06"/>
    <a:srgbClr val="C8CD7A"/>
    <a:srgbClr val="036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454" autoAdjust="0"/>
    <p:restoredTop sz="86410" autoAdjust="0"/>
  </p:normalViewPr>
  <p:slideViewPr>
    <p:cSldViewPr snapToGrid="0" showGuides="1">
      <p:cViewPr varScale="1">
        <p:scale>
          <a:sx n="98" d="100"/>
          <a:sy n="98" d="100"/>
        </p:scale>
        <p:origin x="1338" y="84"/>
      </p:cViewPr>
      <p:guideLst>
        <p:guide orient="horz" pos="346"/>
        <p:guide orient="horz" pos="3952"/>
        <p:guide orient="horz" pos="4260"/>
        <p:guide orient="horz" pos="3793"/>
        <p:guide orient="horz" pos="3521"/>
        <p:guide orient="horz" pos="4110"/>
        <p:guide orient="horz" pos="572"/>
        <p:guide orient="horz" pos="913"/>
        <p:guide pos="317"/>
        <p:guide pos="6441"/>
        <p:guide pos="7484"/>
        <p:guide pos="76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p:scale>
          <a:sx n="130" d="100"/>
          <a:sy n="130" d="100"/>
        </p:scale>
        <p:origin x="3000" y="-1488"/>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3.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2.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400" dirty="0"/>
              <a:t>Carbon dioxide levels in the atmosphere are unprecedented</a:t>
            </a:r>
          </a:p>
        </c:rich>
      </c:tx>
      <c:layout>
        <c:manualLayout>
          <c:xMode val="edge"/>
          <c:yMode val="edge"/>
          <c:x val="2.7470612447298086E-2"/>
          <c:y val="7.960725960950137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035785730682598"/>
          <c:y val="9.7877731965510209E-2"/>
          <c:w val="0.87146578556681209"/>
          <c:h val="0.68393461087130603"/>
        </c:manualLayout>
      </c:layout>
      <c:lineChart>
        <c:grouping val="standard"/>
        <c:varyColors val="0"/>
        <c:ser>
          <c:idx val="0"/>
          <c:order val="0"/>
          <c:tx>
            <c:strRef>
              <c:f>Sheet1!$B$1</c:f>
              <c:strCache>
                <c:ptCount val="1"/>
                <c:pt idx="0">
                  <c:v>Carbon dioxide parts per million by volume</c:v>
                </c:pt>
              </c:strCache>
            </c:strRef>
          </c:tx>
          <c:spPr>
            <a:ln w="28575" cap="rnd">
              <a:solidFill>
                <a:schemeClr val="tx1">
                  <a:lumMod val="50000"/>
                  <a:lumOff val="50000"/>
                </a:schemeClr>
              </a:solidFill>
              <a:round/>
            </a:ln>
            <a:effectLst/>
          </c:spPr>
          <c:marker>
            <c:symbol val="none"/>
          </c:marker>
          <c:cat>
            <c:numRef>
              <c:f>Sheet1!$A$2:$A$1098</c:f>
              <c:numCache>
                <c:formatCode>_-* #,##0_-;\-* #,##0_-;_-* "-"??_-;_-@_-</c:formatCode>
                <c:ptCount val="1097"/>
                <c:pt idx="0">
                  <c:v>798512</c:v>
                </c:pt>
                <c:pt idx="1">
                  <c:v>797099</c:v>
                </c:pt>
                <c:pt idx="2">
                  <c:v>796467</c:v>
                </c:pt>
                <c:pt idx="3">
                  <c:v>795202</c:v>
                </c:pt>
                <c:pt idx="4">
                  <c:v>794608</c:v>
                </c:pt>
                <c:pt idx="5">
                  <c:v>793260</c:v>
                </c:pt>
                <c:pt idx="6">
                  <c:v>792943</c:v>
                </c:pt>
                <c:pt idx="7">
                  <c:v>792081</c:v>
                </c:pt>
                <c:pt idx="8">
                  <c:v>791491</c:v>
                </c:pt>
                <c:pt idx="9">
                  <c:v>790538</c:v>
                </c:pt>
                <c:pt idx="10">
                  <c:v>790153</c:v>
                </c:pt>
                <c:pt idx="11">
                  <c:v>789381</c:v>
                </c:pt>
                <c:pt idx="12">
                  <c:v>788887</c:v>
                </c:pt>
                <c:pt idx="13">
                  <c:v>788033</c:v>
                </c:pt>
                <c:pt idx="14">
                  <c:v>787805</c:v>
                </c:pt>
                <c:pt idx="15">
                  <c:v>787076</c:v>
                </c:pt>
                <c:pt idx="16">
                  <c:v>786587</c:v>
                </c:pt>
                <c:pt idx="17">
                  <c:v>785789</c:v>
                </c:pt>
                <c:pt idx="18">
                  <c:v>785413</c:v>
                </c:pt>
                <c:pt idx="19">
                  <c:v>784692</c:v>
                </c:pt>
                <c:pt idx="20">
                  <c:v>784147</c:v>
                </c:pt>
                <c:pt idx="21">
                  <c:v>783263</c:v>
                </c:pt>
                <c:pt idx="22">
                  <c:v>782059</c:v>
                </c:pt>
                <c:pt idx="23">
                  <c:v>781535</c:v>
                </c:pt>
                <c:pt idx="24">
                  <c:v>780612</c:v>
                </c:pt>
                <c:pt idx="25">
                  <c:v>780268</c:v>
                </c:pt>
                <c:pt idx="26">
                  <c:v>779364</c:v>
                </c:pt>
                <c:pt idx="27">
                  <c:v>778798</c:v>
                </c:pt>
                <c:pt idx="28">
                  <c:v>777900</c:v>
                </c:pt>
                <c:pt idx="29">
                  <c:v>777556</c:v>
                </c:pt>
                <c:pt idx="30">
                  <c:v>776636</c:v>
                </c:pt>
                <c:pt idx="31">
                  <c:v>776037</c:v>
                </c:pt>
                <c:pt idx="32">
                  <c:v>775051</c:v>
                </c:pt>
                <c:pt idx="33">
                  <c:v>774548</c:v>
                </c:pt>
                <c:pt idx="34">
                  <c:v>773680</c:v>
                </c:pt>
                <c:pt idx="35">
                  <c:v>773043</c:v>
                </c:pt>
                <c:pt idx="36">
                  <c:v>772076</c:v>
                </c:pt>
                <c:pt idx="37">
                  <c:v>771708</c:v>
                </c:pt>
                <c:pt idx="38">
                  <c:v>771260</c:v>
                </c:pt>
                <c:pt idx="39">
                  <c:v>770994</c:v>
                </c:pt>
                <c:pt idx="40">
                  <c:v>770724</c:v>
                </c:pt>
                <c:pt idx="41">
                  <c:v>770447</c:v>
                </c:pt>
                <c:pt idx="42">
                  <c:v>770133</c:v>
                </c:pt>
                <c:pt idx="43">
                  <c:v>769787</c:v>
                </c:pt>
                <c:pt idx="44">
                  <c:v>769514</c:v>
                </c:pt>
                <c:pt idx="45">
                  <c:v>769050</c:v>
                </c:pt>
                <c:pt idx="46">
                  <c:v>768655</c:v>
                </c:pt>
                <c:pt idx="47">
                  <c:v>767737</c:v>
                </c:pt>
                <c:pt idx="48">
                  <c:v>767096</c:v>
                </c:pt>
                <c:pt idx="49">
                  <c:v>766110</c:v>
                </c:pt>
                <c:pt idx="50">
                  <c:v>765735</c:v>
                </c:pt>
                <c:pt idx="51">
                  <c:v>764833</c:v>
                </c:pt>
                <c:pt idx="52">
                  <c:v>764249</c:v>
                </c:pt>
                <c:pt idx="53">
                  <c:v>763934</c:v>
                </c:pt>
                <c:pt idx="54">
                  <c:v>763686</c:v>
                </c:pt>
                <c:pt idx="55">
                  <c:v>763319</c:v>
                </c:pt>
                <c:pt idx="56">
                  <c:v>762871</c:v>
                </c:pt>
                <c:pt idx="57">
                  <c:v>762064</c:v>
                </c:pt>
                <c:pt idx="58">
                  <c:v>761453</c:v>
                </c:pt>
                <c:pt idx="59">
                  <c:v>760500</c:v>
                </c:pt>
                <c:pt idx="60">
                  <c:v>760202</c:v>
                </c:pt>
                <c:pt idx="61">
                  <c:v>759306</c:v>
                </c:pt>
                <c:pt idx="62">
                  <c:v>758883</c:v>
                </c:pt>
                <c:pt idx="63">
                  <c:v>758475</c:v>
                </c:pt>
                <c:pt idx="64">
                  <c:v>758259</c:v>
                </c:pt>
                <c:pt idx="65">
                  <c:v>757962</c:v>
                </c:pt>
                <c:pt idx="66">
                  <c:v>757561</c:v>
                </c:pt>
                <c:pt idx="67">
                  <c:v>756871</c:v>
                </c:pt>
                <c:pt idx="68">
                  <c:v>756357</c:v>
                </c:pt>
                <c:pt idx="69">
                  <c:v>755495</c:v>
                </c:pt>
                <c:pt idx="70">
                  <c:v>755241</c:v>
                </c:pt>
                <c:pt idx="71">
                  <c:v>754394</c:v>
                </c:pt>
                <c:pt idx="72">
                  <c:v>753984</c:v>
                </c:pt>
                <c:pt idx="73">
                  <c:v>752978</c:v>
                </c:pt>
                <c:pt idx="74">
                  <c:v>752605</c:v>
                </c:pt>
                <c:pt idx="75">
                  <c:v>751830</c:v>
                </c:pt>
                <c:pt idx="76">
                  <c:v>751301</c:v>
                </c:pt>
                <c:pt idx="77">
                  <c:v>750476</c:v>
                </c:pt>
                <c:pt idx="78">
                  <c:v>750194</c:v>
                </c:pt>
                <c:pt idx="79">
                  <c:v>749401</c:v>
                </c:pt>
                <c:pt idx="80">
                  <c:v>748913</c:v>
                </c:pt>
                <c:pt idx="81">
                  <c:v>748101</c:v>
                </c:pt>
                <c:pt idx="82">
                  <c:v>747759</c:v>
                </c:pt>
                <c:pt idx="83">
                  <c:v>747110</c:v>
                </c:pt>
                <c:pt idx="84">
                  <c:v>746643</c:v>
                </c:pt>
                <c:pt idx="85">
                  <c:v>745836</c:v>
                </c:pt>
                <c:pt idx="86">
                  <c:v>744843</c:v>
                </c:pt>
                <c:pt idx="87">
                  <c:v>744354</c:v>
                </c:pt>
                <c:pt idx="88">
                  <c:v>743589</c:v>
                </c:pt>
                <c:pt idx="89">
                  <c:v>743233</c:v>
                </c:pt>
                <c:pt idx="90">
                  <c:v>742558</c:v>
                </c:pt>
                <c:pt idx="91">
                  <c:v>742075</c:v>
                </c:pt>
                <c:pt idx="92">
                  <c:v>741307</c:v>
                </c:pt>
                <c:pt idx="93">
                  <c:v>741021</c:v>
                </c:pt>
                <c:pt idx="94">
                  <c:v>740277</c:v>
                </c:pt>
                <c:pt idx="95">
                  <c:v>739842</c:v>
                </c:pt>
                <c:pt idx="96">
                  <c:v>739137</c:v>
                </c:pt>
                <c:pt idx="97">
                  <c:v>738844</c:v>
                </c:pt>
                <c:pt idx="98">
                  <c:v>738272</c:v>
                </c:pt>
                <c:pt idx="99">
                  <c:v>737889</c:v>
                </c:pt>
                <c:pt idx="100">
                  <c:v>737266</c:v>
                </c:pt>
                <c:pt idx="101">
                  <c:v>737034</c:v>
                </c:pt>
                <c:pt idx="102">
                  <c:v>736460</c:v>
                </c:pt>
                <c:pt idx="103">
                  <c:v>736079</c:v>
                </c:pt>
                <c:pt idx="104">
                  <c:v>735459</c:v>
                </c:pt>
                <c:pt idx="105">
                  <c:v>735167</c:v>
                </c:pt>
                <c:pt idx="106">
                  <c:v>734604</c:v>
                </c:pt>
                <c:pt idx="107">
                  <c:v>734223</c:v>
                </c:pt>
                <c:pt idx="108">
                  <c:v>733543</c:v>
                </c:pt>
                <c:pt idx="109">
                  <c:v>733261</c:v>
                </c:pt>
                <c:pt idx="110">
                  <c:v>732548</c:v>
                </c:pt>
                <c:pt idx="111">
                  <c:v>732141</c:v>
                </c:pt>
                <c:pt idx="112">
                  <c:v>731329</c:v>
                </c:pt>
                <c:pt idx="113">
                  <c:v>730949</c:v>
                </c:pt>
                <c:pt idx="114">
                  <c:v>730299</c:v>
                </c:pt>
                <c:pt idx="115">
                  <c:v>728921</c:v>
                </c:pt>
                <c:pt idx="116">
                  <c:v>728568</c:v>
                </c:pt>
                <c:pt idx="117">
                  <c:v>727732</c:v>
                </c:pt>
                <c:pt idx="118">
                  <c:v>727192</c:v>
                </c:pt>
                <c:pt idx="119">
                  <c:v>726322</c:v>
                </c:pt>
                <c:pt idx="120">
                  <c:v>725937</c:v>
                </c:pt>
                <c:pt idx="121">
                  <c:v>725059</c:v>
                </c:pt>
                <c:pt idx="122">
                  <c:v>724445</c:v>
                </c:pt>
                <c:pt idx="123">
                  <c:v>723464</c:v>
                </c:pt>
                <c:pt idx="124">
                  <c:v>723133</c:v>
                </c:pt>
                <c:pt idx="125">
                  <c:v>722039</c:v>
                </c:pt>
                <c:pt idx="126">
                  <c:v>721318</c:v>
                </c:pt>
                <c:pt idx="127">
                  <c:v>720337</c:v>
                </c:pt>
                <c:pt idx="128">
                  <c:v>719794</c:v>
                </c:pt>
                <c:pt idx="129">
                  <c:v>718779</c:v>
                </c:pt>
                <c:pt idx="130">
                  <c:v>718064</c:v>
                </c:pt>
                <c:pt idx="131">
                  <c:v>717065</c:v>
                </c:pt>
                <c:pt idx="132">
                  <c:v>716704</c:v>
                </c:pt>
                <c:pt idx="133">
                  <c:v>715750</c:v>
                </c:pt>
                <c:pt idx="134">
                  <c:v>715180</c:v>
                </c:pt>
                <c:pt idx="135">
                  <c:v>714288</c:v>
                </c:pt>
                <c:pt idx="136">
                  <c:v>713843</c:v>
                </c:pt>
                <c:pt idx="137">
                  <c:v>712833</c:v>
                </c:pt>
                <c:pt idx="138">
                  <c:v>711421</c:v>
                </c:pt>
                <c:pt idx="139">
                  <c:v>711104</c:v>
                </c:pt>
                <c:pt idx="140">
                  <c:v>710237</c:v>
                </c:pt>
                <c:pt idx="141">
                  <c:v>709680</c:v>
                </c:pt>
                <c:pt idx="142">
                  <c:v>706409</c:v>
                </c:pt>
                <c:pt idx="143">
                  <c:v>706141</c:v>
                </c:pt>
                <c:pt idx="144">
                  <c:v>705410</c:v>
                </c:pt>
                <c:pt idx="145">
                  <c:v>704973</c:v>
                </c:pt>
                <c:pt idx="146">
                  <c:v>704211</c:v>
                </c:pt>
                <c:pt idx="147">
                  <c:v>703934</c:v>
                </c:pt>
                <c:pt idx="148">
                  <c:v>703384</c:v>
                </c:pt>
                <c:pt idx="149">
                  <c:v>702988</c:v>
                </c:pt>
                <c:pt idx="150">
                  <c:v>702381</c:v>
                </c:pt>
                <c:pt idx="151">
                  <c:v>702158</c:v>
                </c:pt>
                <c:pt idx="152">
                  <c:v>701606</c:v>
                </c:pt>
                <c:pt idx="153">
                  <c:v>701242</c:v>
                </c:pt>
                <c:pt idx="154">
                  <c:v>700744</c:v>
                </c:pt>
                <c:pt idx="155">
                  <c:v>700389</c:v>
                </c:pt>
                <c:pt idx="156">
                  <c:v>699909</c:v>
                </c:pt>
                <c:pt idx="157">
                  <c:v>699633</c:v>
                </c:pt>
                <c:pt idx="158">
                  <c:v>699102</c:v>
                </c:pt>
                <c:pt idx="159">
                  <c:v>698880</c:v>
                </c:pt>
                <c:pt idx="160">
                  <c:v>698386</c:v>
                </c:pt>
                <c:pt idx="161">
                  <c:v>698120</c:v>
                </c:pt>
                <c:pt idx="162">
                  <c:v>697660</c:v>
                </c:pt>
                <c:pt idx="163">
                  <c:v>697331</c:v>
                </c:pt>
                <c:pt idx="164">
                  <c:v>696963</c:v>
                </c:pt>
                <c:pt idx="165">
                  <c:v>696717</c:v>
                </c:pt>
                <c:pt idx="166">
                  <c:v>696287</c:v>
                </c:pt>
                <c:pt idx="167">
                  <c:v>696062</c:v>
                </c:pt>
                <c:pt idx="168">
                  <c:v>695618</c:v>
                </c:pt>
                <c:pt idx="169">
                  <c:v>695383</c:v>
                </c:pt>
                <c:pt idx="170">
                  <c:v>694941</c:v>
                </c:pt>
                <c:pt idx="171">
                  <c:v>694672</c:v>
                </c:pt>
                <c:pt idx="172">
                  <c:v>694300</c:v>
                </c:pt>
                <c:pt idx="173">
                  <c:v>694068</c:v>
                </c:pt>
                <c:pt idx="174">
                  <c:v>693639</c:v>
                </c:pt>
                <c:pt idx="175">
                  <c:v>693433</c:v>
                </c:pt>
                <c:pt idx="176">
                  <c:v>692990</c:v>
                </c:pt>
                <c:pt idx="177">
                  <c:v>692765</c:v>
                </c:pt>
                <c:pt idx="178">
                  <c:v>692338</c:v>
                </c:pt>
                <c:pt idx="179">
                  <c:v>692057</c:v>
                </c:pt>
                <c:pt idx="180">
                  <c:v>691672</c:v>
                </c:pt>
                <c:pt idx="181">
                  <c:v>691432</c:v>
                </c:pt>
                <c:pt idx="182">
                  <c:v>690999</c:v>
                </c:pt>
                <c:pt idx="183">
                  <c:v>690771</c:v>
                </c:pt>
                <c:pt idx="184">
                  <c:v>690294</c:v>
                </c:pt>
                <c:pt idx="185">
                  <c:v>690057</c:v>
                </c:pt>
                <c:pt idx="186">
                  <c:v>689603</c:v>
                </c:pt>
                <c:pt idx="187">
                  <c:v>689304</c:v>
                </c:pt>
                <c:pt idx="188">
                  <c:v>688881</c:v>
                </c:pt>
                <c:pt idx="189">
                  <c:v>688652</c:v>
                </c:pt>
                <c:pt idx="190">
                  <c:v>688195</c:v>
                </c:pt>
                <c:pt idx="191">
                  <c:v>687949</c:v>
                </c:pt>
                <c:pt idx="192">
                  <c:v>687470</c:v>
                </c:pt>
                <c:pt idx="193">
                  <c:v>687227</c:v>
                </c:pt>
                <c:pt idx="194">
                  <c:v>686726</c:v>
                </c:pt>
                <c:pt idx="195">
                  <c:v>686425</c:v>
                </c:pt>
                <c:pt idx="196">
                  <c:v>685980</c:v>
                </c:pt>
                <c:pt idx="197">
                  <c:v>685716</c:v>
                </c:pt>
                <c:pt idx="198">
                  <c:v>685217</c:v>
                </c:pt>
                <c:pt idx="199">
                  <c:v>684949</c:v>
                </c:pt>
                <c:pt idx="200">
                  <c:v>684419</c:v>
                </c:pt>
                <c:pt idx="201">
                  <c:v>684142</c:v>
                </c:pt>
                <c:pt idx="202">
                  <c:v>683612</c:v>
                </c:pt>
                <c:pt idx="203">
                  <c:v>683262</c:v>
                </c:pt>
                <c:pt idx="204">
                  <c:v>682762</c:v>
                </c:pt>
                <c:pt idx="205">
                  <c:v>682446</c:v>
                </c:pt>
                <c:pt idx="206">
                  <c:v>681849</c:v>
                </c:pt>
                <c:pt idx="207">
                  <c:v>681531</c:v>
                </c:pt>
                <c:pt idx="208">
                  <c:v>680920</c:v>
                </c:pt>
                <c:pt idx="209">
                  <c:v>680608</c:v>
                </c:pt>
                <c:pt idx="210">
                  <c:v>680081</c:v>
                </c:pt>
                <c:pt idx="211">
                  <c:v>679732</c:v>
                </c:pt>
                <c:pt idx="212">
                  <c:v>679252</c:v>
                </c:pt>
                <c:pt idx="213">
                  <c:v>678914</c:v>
                </c:pt>
                <c:pt idx="214">
                  <c:v>678291</c:v>
                </c:pt>
                <c:pt idx="215">
                  <c:v>677984</c:v>
                </c:pt>
                <c:pt idx="216">
                  <c:v>677380</c:v>
                </c:pt>
                <c:pt idx="217">
                  <c:v>677068</c:v>
                </c:pt>
                <c:pt idx="218">
                  <c:v>676524</c:v>
                </c:pt>
                <c:pt idx="219">
                  <c:v>676170</c:v>
                </c:pt>
                <c:pt idx="220">
                  <c:v>675589</c:v>
                </c:pt>
                <c:pt idx="221">
                  <c:v>674521</c:v>
                </c:pt>
                <c:pt idx="222">
                  <c:v>674173</c:v>
                </c:pt>
                <c:pt idx="223">
                  <c:v>673475</c:v>
                </c:pt>
                <c:pt idx="224">
                  <c:v>673095</c:v>
                </c:pt>
                <c:pt idx="225">
                  <c:v>672386</c:v>
                </c:pt>
                <c:pt idx="226">
                  <c:v>671926</c:v>
                </c:pt>
                <c:pt idx="227">
                  <c:v>671286</c:v>
                </c:pt>
                <c:pt idx="228">
                  <c:v>670916</c:v>
                </c:pt>
                <c:pt idx="229">
                  <c:v>670176</c:v>
                </c:pt>
                <c:pt idx="230">
                  <c:v>669751</c:v>
                </c:pt>
                <c:pt idx="231">
                  <c:v>668934</c:v>
                </c:pt>
                <c:pt idx="232">
                  <c:v>668447</c:v>
                </c:pt>
                <c:pt idx="233">
                  <c:v>667569</c:v>
                </c:pt>
                <c:pt idx="234">
                  <c:v>666995</c:v>
                </c:pt>
                <c:pt idx="235">
                  <c:v>666174</c:v>
                </c:pt>
                <c:pt idx="236">
                  <c:v>665645</c:v>
                </c:pt>
                <c:pt idx="237">
                  <c:v>664690</c:v>
                </c:pt>
                <c:pt idx="238">
                  <c:v>664192</c:v>
                </c:pt>
                <c:pt idx="239">
                  <c:v>663206</c:v>
                </c:pt>
                <c:pt idx="240">
                  <c:v>662669</c:v>
                </c:pt>
                <c:pt idx="241">
                  <c:v>661650</c:v>
                </c:pt>
                <c:pt idx="242">
                  <c:v>660981</c:v>
                </c:pt>
                <c:pt idx="243">
                  <c:v>660084</c:v>
                </c:pt>
                <c:pt idx="244">
                  <c:v>659524</c:v>
                </c:pt>
                <c:pt idx="245">
                  <c:v>658474</c:v>
                </c:pt>
                <c:pt idx="246">
                  <c:v>657923</c:v>
                </c:pt>
                <c:pt idx="247">
                  <c:v>656882</c:v>
                </c:pt>
                <c:pt idx="248">
                  <c:v>656286</c:v>
                </c:pt>
                <c:pt idx="249">
                  <c:v>655202</c:v>
                </c:pt>
                <c:pt idx="250">
                  <c:v>654473</c:v>
                </c:pt>
                <c:pt idx="251">
                  <c:v>653448</c:v>
                </c:pt>
                <c:pt idx="252">
                  <c:v>652802</c:v>
                </c:pt>
                <c:pt idx="253">
                  <c:v>651556</c:v>
                </c:pt>
                <c:pt idx="254">
                  <c:v>650891</c:v>
                </c:pt>
                <c:pt idx="255">
                  <c:v>649598</c:v>
                </c:pt>
                <c:pt idx="256">
                  <c:v>648946</c:v>
                </c:pt>
                <c:pt idx="257">
                  <c:v>647588</c:v>
                </c:pt>
                <c:pt idx="258">
                  <c:v>646723</c:v>
                </c:pt>
                <c:pt idx="259">
                  <c:v>645470</c:v>
                </c:pt>
                <c:pt idx="260">
                  <c:v>644662</c:v>
                </c:pt>
                <c:pt idx="261">
                  <c:v>643204</c:v>
                </c:pt>
                <c:pt idx="262">
                  <c:v>642405</c:v>
                </c:pt>
                <c:pt idx="263">
                  <c:v>640760</c:v>
                </c:pt>
                <c:pt idx="264">
                  <c:v>639848</c:v>
                </c:pt>
                <c:pt idx="265">
                  <c:v>638127</c:v>
                </c:pt>
                <c:pt idx="266">
                  <c:v>636957</c:v>
                </c:pt>
                <c:pt idx="267">
                  <c:v>635489</c:v>
                </c:pt>
                <c:pt idx="268">
                  <c:v>634592</c:v>
                </c:pt>
                <c:pt idx="269">
                  <c:v>632856</c:v>
                </c:pt>
                <c:pt idx="270">
                  <c:v>632001</c:v>
                </c:pt>
                <c:pt idx="271">
                  <c:v>630295</c:v>
                </c:pt>
                <c:pt idx="272">
                  <c:v>629446</c:v>
                </c:pt>
                <c:pt idx="273">
                  <c:v>627999</c:v>
                </c:pt>
                <c:pt idx="274">
                  <c:v>627211</c:v>
                </c:pt>
                <c:pt idx="275">
                  <c:v>626215</c:v>
                </c:pt>
                <c:pt idx="276">
                  <c:v>625570</c:v>
                </c:pt>
                <c:pt idx="277">
                  <c:v>624690</c:v>
                </c:pt>
                <c:pt idx="278">
                  <c:v>623214</c:v>
                </c:pt>
                <c:pt idx="279">
                  <c:v>621760</c:v>
                </c:pt>
                <c:pt idx="280">
                  <c:v>620338</c:v>
                </c:pt>
                <c:pt idx="281">
                  <c:v>618955</c:v>
                </c:pt>
                <c:pt idx="282">
                  <c:v>617544</c:v>
                </c:pt>
                <c:pt idx="283">
                  <c:v>616227</c:v>
                </c:pt>
                <c:pt idx="284">
                  <c:v>614923</c:v>
                </c:pt>
                <c:pt idx="285">
                  <c:v>613709</c:v>
                </c:pt>
                <c:pt idx="286">
                  <c:v>612514</c:v>
                </c:pt>
                <c:pt idx="287">
                  <c:v>611319</c:v>
                </c:pt>
                <c:pt idx="288">
                  <c:v>610136</c:v>
                </c:pt>
                <c:pt idx="289">
                  <c:v>608929</c:v>
                </c:pt>
                <c:pt idx="290">
                  <c:v>607708</c:v>
                </c:pt>
                <c:pt idx="291">
                  <c:v>606374</c:v>
                </c:pt>
                <c:pt idx="292">
                  <c:v>605076</c:v>
                </c:pt>
                <c:pt idx="293">
                  <c:v>603673</c:v>
                </c:pt>
                <c:pt idx="294">
                  <c:v>602278</c:v>
                </c:pt>
                <c:pt idx="295">
                  <c:v>600882</c:v>
                </c:pt>
                <c:pt idx="296">
                  <c:v>599434</c:v>
                </c:pt>
                <c:pt idx="297">
                  <c:v>598833</c:v>
                </c:pt>
                <c:pt idx="298">
                  <c:v>597966</c:v>
                </c:pt>
                <c:pt idx="299">
                  <c:v>597443</c:v>
                </c:pt>
                <c:pt idx="300">
                  <c:v>596515</c:v>
                </c:pt>
                <c:pt idx="301">
                  <c:v>595950</c:v>
                </c:pt>
                <c:pt idx="302">
                  <c:v>595189</c:v>
                </c:pt>
                <c:pt idx="303">
                  <c:v>594639</c:v>
                </c:pt>
                <c:pt idx="304">
                  <c:v>593870</c:v>
                </c:pt>
                <c:pt idx="305">
                  <c:v>593415</c:v>
                </c:pt>
                <c:pt idx="306">
                  <c:v>592697</c:v>
                </c:pt>
                <c:pt idx="307">
                  <c:v>592279</c:v>
                </c:pt>
                <c:pt idx="308">
                  <c:v>590893</c:v>
                </c:pt>
                <c:pt idx="309">
                  <c:v>590335</c:v>
                </c:pt>
                <c:pt idx="310">
                  <c:v>589868</c:v>
                </c:pt>
                <c:pt idx="311">
                  <c:v>589224</c:v>
                </c:pt>
                <c:pt idx="312">
                  <c:v>588716</c:v>
                </c:pt>
                <c:pt idx="313">
                  <c:v>588034</c:v>
                </c:pt>
                <c:pt idx="314">
                  <c:v>587647</c:v>
                </c:pt>
                <c:pt idx="315">
                  <c:v>586893</c:v>
                </c:pt>
                <c:pt idx="316">
                  <c:v>586406</c:v>
                </c:pt>
                <c:pt idx="317">
                  <c:v>583413</c:v>
                </c:pt>
                <c:pt idx="318">
                  <c:v>583034</c:v>
                </c:pt>
                <c:pt idx="319">
                  <c:v>582391</c:v>
                </c:pt>
                <c:pt idx="320">
                  <c:v>582000</c:v>
                </c:pt>
                <c:pt idx="321">
                  <c:v>581507</c:v>
                </c:pt>
                <c:pt idx="322">
                  <c:v>581160</c:v>
                </c:pt>
                <c:pt idx="323">
                  <c:v>580695</c:v>
                </c:pt>
                <c:pt idx="324">
                  <c:v>580400</c:v>
                </c:pt>
                <c:pt idx="325">
                  <c:v>580019</c:v>
                </c:pt>
                <c:pt idx="326">
                  <c:v>579821</c:v>
                </c:pt>
                <c:pt idx="327">
                  <c:v>579435</c:v>
                </c:pt>
                <c:pt idx="328">
                  <c:v>578857</c:v>
                </c:pt>
                <c:pt idx="329">
                  <c:v>578305</c:v>
                </c:pt>
                <c:pt idx="330">
                  <c:v>577769</c:v>
                </c:pt>
                <c:pt idx="331">
                  <c:v>577242</c:v>
                </c:pt>
                <c:pt idx="332">
                  <c:v>576723</c:v>
                </c:pt>
                <c:pt idx="333">
                  <c:v>576222</c:v>
                </c:pt>
                <c:pt idx="334">
                  <c:v>575730</c:v>
                </c:pt>
                <c:pt idx="335">
                  <c:v>575265</c:v>
                </c:pt>
                <c:pt idx="336">
                  <c:v>574803</c:v>
                </c:pt>
                <c:pt idx="337">
                  <c:v>574353</c:v>
                </c:pt>
                <c:pt idx="338">
                  <c:v>573902</c:v>
                </c:pt>
                <c:pt idx="339">
                  <c:v>573462</c:v>
                </c:pt>
                <c:pt idx="340">
                  <c:v>573037</c:v>
                </c:pt>
                <c:pt idx="341">
                  <c:v>572619</c:v>
                </c:pt>
                <c:pt idx="342">
                  <c:v>572190</c:v>
                </c:pt>
                <c:pt idx="343">
                  <c:v>571775</c:v>
                </c:pt>
                <c:pt idx="344">
                  <c:v>571367</c:v>
                </c:pt>
                <c:pt idx="345">
                  <c:v>570955</c:v>
                </c:pt>
                <c:pt idx="346">
                  <c:v>570548</c:v>
                </c:pt>
                <c:pt idx="347">
                  <c:v>570139</c:v>
                </c:pt>
                <c:pt idx="348">
                  <c:v>569728</c:v>
                </c:pt>
                <c:pt idx="349">
                  <c:v>569331</c:v>
                </c:pt>
                <c:pt idx="350">
                  <c:v>568946</c:v>
                </c:pt>
                <c:pt idx="351">
                  <c:v>568556</c:v>
                </c:pt>
                <c:pt idx="352">
                  <c:v>568167</c:v>
                </c:pt>
                <c:pt idx="353">
                  <c:v>567777</c:v>
                </c:pt>
                <c:pt idx="354">
                  <c:v>567381</c:v>
                </c:pt>
                <c:pt idx="355">
                  <c:v>567007</c:v>
                </c:pt>
                <c:pt idx="356">
                  <c:v>566619</c:v>
                </c:pt>
                <c:pt idx="357">
                  <c:v>566233</c:v>
                </c:pt>
                <c:pt idx="358">
                  <c:v>565851</c:v>
                </c:pt>
                <c:pt idx="359">
                  <c:v>565466</c:v>
                </c:pt>
                <c:pt idx="360">
                  <c:v>565077</c:v>
                </c:pt>
                <c:pt idx="361">
                  <c:v>564699</c:v>
                </c:pt>
                <c:pt idx="362">
                  <c:v>564311</c:v>
                </c:pt>
                <c:pt idx="363">
                  <c:v>563918</c:v>
                </c:pt>
                <c:pt idx="364">
                  <c:v>563517</c:v>
                </c:pt>
                <c:pt idx="365">
                  <c:v>563115</c:v>
                </c:pt>
                <c:pt idx="366">
                  <c:v>562690</c:v>
                </c:pt>
                <c:pt idx="367">
                  <c:v>562272</c:v>
                </c:pt>
                <c:pt idx="368">
                  <c:v>561846</c:v>
                </c:pt>
                <c:pt idx="369">
                  <c:v>561309</c:v>
                </c:pt>
                <c:pt idx="370">
                  <c:v>560930</c:v>
                </c:pt>
                <c:pt idx="371">
                  <c:v>560459</c:v>
                </c:pt>
                <c:pt idx="372">
                  <c:v>559972</c:v>
                </c:pt>
                <c:pt idx="373">
                  <c:v>559461</c:v>
                </c:pt>
                <c:pt idx="374">
                  <c:v>558929</c:v>
                </c:pt>
                <c:pt idx="375">
                  <c:v>558393</c:v>
                </c:pt>
                <c:pt idx="376">
                  <c:v>558183</c:v>
                </c:pt>
                <c:pt idx="377">
                  <c:v>557887</c:v>
                </c:pt>
                <c:pt idx="378">
                  <c:v>557385</c:v>
                </c:pt>
                <c:pt idx="379">
                  <c:v>556889</c:v>
                </c:pt>
                <c:pt idx="380">
                  <c:v>556724</c:v>
                </c:pt>
                <c:pt idx="381">
                  <c:v>556364</c:v>
                </c:pt>
                <c:pt idx="382">
                  <c:v>556143</c:v>
                </c:pt>
                <c:pt idx="383">
                  <c:v>555839</c:v>
                </c:pt>
                <c:pt idx="384">
                  <c:v>555637</c:v>
                </c:pt>
                <c:pt idx="385">
                  <c:v>555345</c:v>
                </c:pt>
                <c:pt idx="386">
                  <c:v>554831</c:v>
                </c:pt>
                <c:pt idx="387">
                  <c:v>554254</c:v>
                </c:pt>
                <c:pt idx="388">
                  <c:v>553626</c:v>
                </c:pt>
                <c:pt idx="389">
                  <c:v>552961</c:v>
                </c:pt>
                <c:pt idx="390">
                  <c:v>552250</c:v>
                </c:pt>
                <c:pt idx="391">
                  <c:v>551979</c:v>
                </c:pt>
                <c:pt idx="392">
                  <c:v>551452</c:v>
                </c:pt>
                <c:pt idx="393">
                  <c:v>551124</c:v>
                </c:pt>
                <c:pt idx="394">
                  <c:v>550637</c:v>
                </c:pt>
                <c:pt idx="395">
                  <c:v>549830</c:v>
                </c:pt>
                <c:pt idx="396">
                  <c:v>548933</c:v>
                </c:pt>
                <c:pt idx="397">
                  <c:v>547972</c:v>
                </c:pt>
                <c:pt idx="398">
                  <c:v>547573</c:v>
                </c:pt>
                <c:pt idx="399">
                  <c:v>547013</c:v>
                </c:pt>
                <c:pt idx="400">
                  <c:v>545956</c:v>
                </c:pt>
                <c:pt idx="401">
                  <c:v>544804</c:v>
                </c:pt>
                <c:pt idx="402">
                  <c:v>543676</c:v>
                </c:pt>
                <c:pt idx="403">
                  <c:v>542502</c:v>
                </c:pt>
                <c:pt idx="404">
                  <c:v>541345</c:v>
                </c:pt>
                <c:pt idx="405">
                  <c:v>540154</c:v>
                </c:pt>
                <c:pt idx="406">
                  <c:v>538959</c:v>
                </c:pt>
                <c:pt idx="407">
                  <c:v>537770</c:v>
                </c:pt>
                <c:pt idx="408">
                  <c:v>536622</c:v>
                </c:pt>
                <c:pt idx="409">
                  <c:v>535483</c:v>
                </c:pt>
                <c:pt idx="410">
                  <c:v>534364</c:v>
                </c:pt>
                <c:pt idx="411">
                  <c:v>533246</c:v>
                </c:pt>
                <c:pt idx="412">
                  <c:v>532119</c:v>
                </c:pt>
                <c:pt idx="413">
                  <c:v>531662</c:v>
                </c:pt>
                <c:pt idx="414">
                  <c:v>531035</c:v>
                </c:pt>
                <c:pt idx="415">
                  <c:v>530685</c:v>
                </c:pt>
                <c:pt idx="416">
                  <c:v>530016</c:v>
                </c:pt>
                <c:pt idx="417">
                  <c:v>529640</c:v>
                </c:pt>
                <c:pt idx="418">
                  <c:v>529101</c:v>
                </c:pt>
                <c:pt idx="419">
                  <c:v>528747</c:v>
                </c:pt>
                <c:pt idx="420">
                  <c:v>528262</c:v>
                </c:pt>
                <c:pt idx="421">
                  <c:v>527454</c:v>
                </c:pt>
                <c:pt idx="422">
                  <c:v>526661</c:v>
                </c:pt>
                <c:pt idx="423">
                  <c:v>525908</c:v>
                </c:pt>
                <c:pt idx="424">
                  <c:v>525164</c:v>
                </c:pt>
                <c:pt idx="425">
                  <c:v>524409</c:v>
                </c:pt>
                <c:pt idx="426">
                  <c:v>523666</c:v>
                </c:pt>
                <c:pt idx="427">
                  <c:v>522923</c:v>
                </c:pt>
                <c:pt idx="428">
                  <c:v>522216</c:v>
                </c:pt>
                <c:pt idx="429">
                  <c:v>521552</c:v>
                </c:pt>
                <c:pt idx="430">
                  <c:v>520892</c:v>
                </c:pt>
                <c:pt idx="431">
                  <c:v>518965</c:v>
                </c:pt>
                <c:pt idx="432">
                  <c:v>518334</c:v>
                </c:pt>
                <c:pt idx="433">
                  <c:v>517706</c:v>
                </c:pt>
                <c:pt idx="434">
                  <c:v>517069</c:v>
                </c:pt>
                <c:pt idx="435">
                  <c:v>516417</c:v>
                </c:pt>
                <c:pt idx="436">
                  <c:v>515771</c:v>
                </c:pt>
                <c:pt idx="437">
                  <c:v>515113</c:v>
                </c:pt>
                <c:pt idx="438">
                  <c:v>514429</c:v>
                </c:pt>
                <c:pt idx="439">
                  <c:v>513724</c:v>
                </c:pt>
                <c:pt idx="440">
                  <c:v>512997</c:v>
                </c:pt>
                <c:pt idx="441">
                  <c:v>512269</c:v>
                </c:pt>
                <c:pt idx="442">
                  <c:v>511515</c:v>
                </c:pt>
                <c:pt idx="443">
                  <c:v>510765</c:v>
                </c:pt>
                <c:pt idx="444">
                  <c:v>510008</c:v>
                </c:pt>
                <c:pt idx="445">
                  <c:v>509247</c:v>
                </c:pt>
                <c:pt idx="446">
                  <c:v>508476</c:v>
                </c:pt>
                <c:pt idx="447">
                  <c:v>507714</c:v>
                </c:pt>
                <c:pt idx="448">
                  <c:v>507011</c:v>
                </c:pt>
                <c:pt idx="449">
                  <c:v>506287</c:v>
                </c:pt>
                <c:pt idx="450">
                  <c:v>505516</c:v>
                </c:pt>
                <c:pt idx="451">
                  <c:v>504777</c:v>
                </c:pt>
                <c:pt idx="452">
                  <c:v>504083</c:v>
                </c:pt>
                <c:pt idx="453">
                  <c:v>503375</c:v>
                </c:pt>
                <c:pt idx="454">
                  <c:v>502625</c:v>
                </c:pt>
                <c:pt idx="455">
                  <c:v>501866</c:v>
                </c:pt>
                <c:pt idx="456">
                  <c:v>501130</c:v>
                </c:pt>
                <c:pt idx="457">
                  <c:v>500363</c:v>
                </c:pt>
                <c:pt idx="458">
                  <c:v>499610</c:v>
                </c:pt>
                <c:pt idx="459">
                  <c:v>498865</c:v>
                </c:pt>
                <c:pt idx="460">
                  <c:v>498104</c:v>
                </c:pt>
                <c:pt idx="461">
                  <c:v>497366</c:v>
                </c:pt>
                <c:pt idx="462">
                  <c:v>496608</c:v>
                </c:pt>
                <c:pt idx="463">
                  <c:v>495853</c:v>
                </c:pt>
                <c:pt idx="464">
                  <c:v>495085</c:v>
                </c:pt>
                <c:pt idx="465">
                  <c:v>494311</c:v>
                </c:pt>
                <c:pt idx="466">
                  <c:v>493507</c:v>
                </c:pt>
                <c:pt idx="467">
                  <c:v>492738</c:v>
                </c:pt>
                <c:pt idx="468">
                  <c:v>491959</c:v>
                </c:pt>
                <c:pt idx="469">
                  <c:v>491191</c:v>
                </c:pt>
                <c:pt idx="470">
                  <c:v>490445</c:v>
                </c:pt>
                <c:pt idx="471">
                  <c:v>489722</c:v>
                </c:pt>
                <c:pt idx="472">
                  <c:v>489475</c:v>
                </c:pt>
                <c:pt idx="473">
                  <c:v>488996</c:v>
                </c:pt>
                <c:pt idx="474">
                  <c:v>488689</c:v>
                </c:pt>
                <c:pt idx="475">
                  <c:v>488268</c:v>
                </c:pt>
                <c:pt idx="476">
                  <c:v>487541</c:v>
                </c:pt>
                <c:pt idx="477">
                  <c:v>486816</c:v>
                </c:pt>
                <c:pt idx="478">
                  <c:v>486043</c:v>
                </c:pt>
                <c:pt idx="479">
                  <c:v>485276</c:v>
                </c:pt>
                <c:pt idx="480">
                  <c:v>484465</c:v>
                </c:pt>
                <c:pt idx="481">
                  <c:v>483649</c:v>
                </c:pt>
                <c:pt idx="482">
                  <c:v>482803</c:v>
                </c:pt>
                <c:pt idx="483">
                  <c:v>481932</c:v>
                </c:pt>
                <c:pt idx="484">
                  <c:v>481035</c:v>
                </c:pt>
                <c:pt idx="485">
                  <c:v>480108</c:v>
                </c:pt>
                <c:pt idx="486">
                  <c:v>479144</c:v>
                </c:pt>
                <c:pt idx="487">
                  <c:v>478721</c:v>
                </c:pt>
                <c:pt idx="488">
                  <c:v>478124</c:v>
                </c:pt>
                <c:pt idx="489">
                  <c:v>477719</c:v>
                </c:pt>
                <c:pt idx="490">
                  <c:v>477162</c:v>
                </c:pt>
                <c:pt idx="491">
                  <c:v>476240</c:v>
                </c:pt>
                <c:pt idx="492">
                  <c:v>475218</c:v>
                </c:pt>
                <c:pt idx="493">
                  <c:v>474162</c:v>
                </c:pt>
                <c:pt idx="494">
                  <c:v>473102</c:v>
                </c:pt>
                <c:pt idx="495">
                  <c:v>472095</c:v>
                </c:pt>
                <c:pt idx="496">
                  <c:v>471763</c:v>
                </c:pt>
                <c:pt idx="497">
                  <c:v>471046</c:v>
                </c:pt>
                <c:pt idx="498">
                  <c:v>470597</c:v>
                </c:pt>
                <c:pt idx="499">
                  <c:v>469941</c:v>
                </c:pt>
                <c:pt idx="500">
                  <c:v>469470</c:v>
                </c:pt>
                <c:pt idx="501">
                  <c:v>468810</c:v>
                </c:pt>
                <c:pt idx="502">
                  <c:v>468323</c:v>
                </c:pt>
                <c:pt idx="503">
                  <c:v>467602</c:v>
                </c:pt>
                <c:pt idx="504">
                  <c:v>466265</c:v>
                </c:pt>
                <c:pt idx="505">
                  <c:v>464866</c:v>
                </c:pt>
                <c:pt idx="506">
                  <c:v>463456</c:v>
                </c:pt>
                <c:pt idx="507">
                  <c:v>462133</c:v>
                </c:pt>
                <c:pt idx="508">
                  <c:v>461687</c:v>
                </c:pt>
                <c:pt idx="509">
                  <c:v>460792</c:v>
                </c:pt>
                <c:pt idx="510">
                  <c:v>459430</c:v>
                </c:pt>
                <c:pt idx="511">
                  <c:v>458049</c:v>
                </c:pt>
                <c:pt idx="512">
                  <c:v>456591</c:v>
                </c:pt>
                <c:pt idx="513">
                  <c:v>455279</c:v>
                </c:pt>
                <c:pt idx="514">
                  <c:v>454023</c:v>
                </c:pt>
                <c:pt idx="515">
                  <c:v>453514</c:v>
                </c:pt>
                <c:pt idx="516">
                  <c:v>452795</c:v>
                </c:pt>
                <c:pt idx="517">
                  <c:v>452283</c:v>
                </c:pt>
                <c:pt idx="518">
                  <c:v>451593</c:v>
                </c:pt>
                <c:pt idx="519">
                  <c:v>450455</c:v>
                </c:pt>
                <c:pt idx="520">
                  <c:v>449244</c:v>
                </c:pt>
                <c:pt idx="521">
                  <c:v>448103</c:v>
                </c:pt>
                <c:pt idx="522">
                  <c:v>446984</c:v>
                </c:pt>
                <c:pt idx="523">
                  <c:v>445829</c:v>
                </c:pt>
                <c:pt idx="524">
                  <c:v>444650</c:v>
                </c:pt>
                <c:pt idx="525">
                  <c:v>443562</c:v>
                </c:pt>
                <c:pt idx="526">
                  <c:v>442411</c:v>
                </c:pt>
                <c:pt idx="527">
                  <c:v>441220</c:v>
                </c:pt>
                <c:pt idx="528">
                  <c:v>439565</c:v>
                </c:pt>
                <c:pt idx="529">
                  <c:v>438356</c:v>
                </c:pt>
                <c:pt idx="530">
                  <c:v>437152</c:v>
                </c:pt>
                <c:pt idx="531">
                  <c:v>435989</c:v>
                </c:pt>
                <c:pt idx="532">
                  <c:v>434804</c:v>
                </c:pt>
                <c:pt idx="533">
                  <c:v>433674</c:v>
                </c:pt>
                <c:pt idx="534">
                  <c:v>432599</c:v>
                </c:pt>
                <c:pt idx="535">
                  <c:v>431445</c:v>
                </c:pt>
                <c:pt idx="536">
                  <c:v>431063</c:v>
                </c:pt>
                <c:pt idx="537">
                  <c:v>429876</c:v>
                </c:pt>
                <c:pt idx="538">
                  <c:v>429006</c:v>
                </c:pt>
                <c:pt idx="539">
                  <c:v>427566</c:v>
                </c:pt>
                <c:pt idx="540">
                  <c:v>427285</c:v>
                </c:pt>
                <c:pt idx="541">
                  <c:v>426598</c:v>
                </c:pt>
                <c:pt idx="542">
                  <c:v>425975</c:v>
                </c:pt>
                <c:pt idx="543">
                  <c:v>425569</c:v>
                </c:pt>
                <c:pt idx="544">
                  <c:v>425242</c:v>
                </c:pt>
                <c:pt idx="545">
                  <c:v>424840</c:v>
                </c:pt>
                <c:pt idx="546">
                  <c:v>424332</c:v>
                </c:pt>
                <c:pt idx="547">
                  <c:v>423764</c:v>
                </c:pt>
                <c:pt idx="548">
                  <c:v>422649</c:v>
                </c:pt>
                <c:pt idx="549">
                  <c:v>422074</c:v>
                </c:pt>
                <c:pt idx="550">
                  <c:v>421484</c:v>
                </c:pt>
                <c:pt idx="551">
                  <c:v>420350</c:v>
                </c:pt>
                <c:pt idx="552">
                  <c:v>419808</c:v>
                </c:pt>
                <c:pt idx="553">
                  <c:v>419260</c:v>
                </c:pt>
                <c:pt idx="554">
                  <c:v>418245</c:v>
                </c:pt>
                <c:pt idx="555">
                  <c:v>417698</c:v>
                </c:pt>
                <c:pt idx="556">
                  <c:v>417191</c:v>
                </c:pt>
                <c:pt idx="557">
                  <c:v>416193</c:v>
                </c:pt>
                <c:pt idx="558">
                  <c:v>415717</c:v>
                </c:pt>
                <c:pt idx="559">
                  <c:v>414963</c:v>
                </c:pt>
                <c:pt idx="560">
                  <c:v>413948</c:v>
                </c:pt>
                <c:pt idx="561">
                  <c:v>412962</c:v>
                </c:pt>
                <c:pt idx="562">
                  <c:v>411071</c:v>
                </c:pt>
                <c:pt idx="563">
                  <c:v>410206</c:v>
                </c:pt>
                <c:pt idx="564">
                  <c:v>409383</c:v>
                </c:pt>
                <c:pt idx="565">
                  <c:v>409383</c:v>
                </c:pt>
                <c:pt idx="566">
                  <c:v>408600</c:v>
                </c:pt>
                <c:pt idx="567">
                  <c:v>407093</c:v>
                </c:pt>
                <c:pt idx="568">
                  <c:v>406368</c:v>
                </c:pt>
                <c:pt idx="569">
                  <c:v>404927</c:v>
                </c:pt>
                <c:pt idx="570">
                  <c:v>404181</c:v>
                </c:pt>
                <c:pt idx="571">
                  <c:v>402731</c:v>
                </c:pt>
                <c:pt idx="572">
                  <c:v>402000</c:v>
                </c:pt>
                <c:pt idx="573">
                  <c:v>400504</c:v>
                </c:pt>
                <c:pt idx="574">
                  <c:v>399722</c:v>
                </c:pt>
                <c:pt idx="575">
                  <c:v>398086</c:v>
                </c:pt>
                <c:pt idx="576">
                  <c:v>394560</c:v>
                </c:pt>
                <c:pt idx="577">
                  <c:v>393579</c:v>
                </c:pt>
                <c:pt idx="578">
                  <c:v>392544</c:v>
                </c:pt>
                <c:pt idx="579">
                  <c:v>391896</c:v>
                </c:pt>
                <c:pt idx="580">
                  <c:v>389946</c:v>
                </c:pt>
                <c:pt idx="581">
                  <c:v>388062</c:v>
                </c:pt>
                <c:pt idx="582">
                  <c:v>386144</c:v>
                </c:pt>
                <c:pt idx="583">
                  <c:v>385398</c:v>
                </c:pt>
                <c:pt idx="584">
                  <c:v>384534</c:v>
                </c:pt>
                <c:pt idx="585">
                  <c:v>382670</c:v>
                </c:pt>
                <c:pt idx="586">
                  <c:v>381132</c:v>
                </c:pt>
                <c:pt idx="587">
                  <c:v>379696</c:v>
                </c:pt>
                <c:pt idx="588">
                  <c:v>378096</c:v>
                </c:pt>
                <c:pt idx="589">
                  <c:v>376568</c:v>
                </c:pt>
                <c:pt idx="590">
                  <c:v>372646</c:v>
                </c:pt>
                <c:pt idx="591">
                  <c:v>371090</c:v>
                </c:pt>
                <c:pt idx="592">
                  <c:v>369446</c:v>
                </c:pt>
                <c:pt idx="593">
                  <c:v>367856</c:v>
                </c:pt>
                <c:pt idx="594">
                  <c:v>366235</c:v>
                </c:pt>
                <c:pt idx="595">
                  <c:v>363385</c:v>
                </c:pt>
                <c:pt idx="596">
                  <c:v>360957</c:v>
                </c:pt>
                <c:pt idx="597">
                  <c:v>358712</c:v>
                </c:pt>
                <c:pt idx="598">
                  <c:v>356898</c:v>
                </c:pt>
                <c:pt idx="599">
                  <c:v>355302</c:v>
                </c:pt>
                <c:pt idx="600">
                  <c:v>352275</c:v>
                </c:pt>
                <c:pt idx="601">
                  <c:v>350925</c:v>
                </c:pt>
                <c:pt idx="602">
                  <c:v>349688</c:v>
                </c:pt>
                <c:pt idx="603">
                  <c:v>348298</c:v>
                </c:pt>
                <c:pt idx="604">
                  <c:v>345980</c:v>
                </c:pt>
                <c:pt idx="605">
                  <c:v>344446</c:v>
                </c:pt>
                <c:pt idx="606">
                  <c:v>343282</c:v>
                </c:pt>
                <c:pt idx="607">
                  <c:v>341802</c:v>
                </c:pt>
                <c:pt idx="608">
                  <c:v>340456</c:v>
                </c:pt>
                <c:pt idx="609">
                  <c:v>339298</c:v>
                </c:pt>
                <c:pt idx="610">
                  <c:v>337391</c:v>
                </c:pt>
                <c:pt idx="611">
                  <c:v>336725</c:v>
                </c:pt>
                <c:pt idx="612">
                  <c:v>335918</c:v>
                </c:pt>
                <c:pt idx="613">
                  <c:v>335287</c:v>
                </c:pt>
                <c:pt idx="614">
                  <c:v>334748</c:v>
                </c:pt>
                <c:pt idx="615">
                  <c:v>334261</c:v>
                </c:pt>
                <c:pt idx="616">
                  <c:v>333890</c:v>
                </c:pt>
                <c:pt idx="617">
                  <c:v>333380</c:v>
                </c:pt>
                <c:pt idx="618">
                  <c:v>332919</c:v>
                </c:pt>
                <c:pt idx="619">
                  <c:v>332462</c:v>
                </c:pt>
                <c:pt idx="620">
                  <c:v>332285</c:v>
                </c:pt>
                <c:pt idx="621">
                  <c:v>331944</c:v>
                </c:pt>
                <c:pt idx="622">
                  <c:v>331438</c:v>
                </c:pt>
                <c:pt idx="623">
                  <c:v>330740</c:v>
                </c:pt>
                <c:pt idx="624">
                  <c:v>330208</c:v>
                </c:pt>
                <c:pt idx="625">
                  <c:v>329475</c:v>
                </c:pt>
                <c:pt idx="626">
                  <c:v>328221</c:v>
                </c:pt>
                <c:pt idx="627">
                  <c:v>327590</c:v>
                </c:pt>
                <c:pt idx="628">
                  <c:v>326972</c:v>
                </c:pt>
                <c:pt idx="629">
                  <c:v>326321</c:v>
                </c:pt>
                <c:pt idx="630">
                  <c:v>325720</c:v>
                </c:pt>
                <c:pt idx="631">
                  <c:v>324971</c:v>
                </c:pt>
                <c:pt idx="632">
                  <c:v>324280</c:v>
                </c:pt>
                <c:pt idx="633">
                  <c:v>323526</c:v>
                </c:pt>
                <c:pt idx="634">
                  <c:v>322767</c:v>
                </c:pt>
                <c:pt idx="635">
                  <c:v>322015</c:v>
                </c:pt>
                <c:pt idx="636">
                  <c:v>320358</c:v>
                </c:pt>
                <c:pt idx="637">
                  <c:v>319480</c:v>
                </c:pt>
                <c:pt idx="638">
                  <c:v>318559</c:v>
                </c:pt>
                <c:pt idx="639">
                  <c:v>317734</c:v>
                </c:pt>
                <c:pt idx="640">
                  <c:v>316897</c:v>
                </c:pt>
                <c:pt idx="641">
                  <c:v>316200</c:v>
                </c:pt>
                <c:pt idx="642">
                  <c:v>315572</c:v>
                </c:pt>
                <c:pt idx="643">
                  <c:v>314867</c:v>
                </c:pt>
                <c:pt idx="644">
                  <c:v>314144</c:v>
                </c:pt>
                <c:pt idx="645">
                  <c:v>313414</c:v>
                </c:pt>
                <c:pt idx="646">
                  <c:v>312676</c:v>
                </c:pt>
                <c:pt idx="647">
                  <c:v>311868</c:v>
                </c:pt>
                <c:pt idx="648">
                  <c:v>311013</c:v>
                </c:pt>
                <c:pt idx="649">
                  <c:v>310168</c:v>
                </c:pt>
                <c:pt idx="650">
                  <c:v>309389</c:v>
                </c:pt>
                <c:pt idx="651">
                  <c:v>308744</c:v>
                </c:pt>
                <c:pt idx="652">
                  <c:v>307495</c:v>
                </c:pt>
                <c:pt idx="653">
                  <c:v>306547</c:v>
                </c:pt>
                <c:pt idx="654">
                  <c:v>305655</c:v>
                </c:pt>
                <c:pt idx="655">
                  <c:v>304901</c:v>
                </c:pt>
                <c:pt idx="656">
                  <c:v>304232</c:v>
                </c:pt>
                <c:pt idx="657">
                  <c:v>303226</c:v>
                </c:pt>
                <c:pt idx="658">
                  <c:v>302280</c:v>
                </c:pt>
                <c:pt idx="659">
                  <c:v>301402</c:v>
                </c:pt>
                <c:pt idx="660">
                  <c:v>300472</c:v>
                </c:pt>
                <c:pt idx="661">
                  <c:v>299621</c:v>
                </c:pt>
                <c:pt idx="662">
                  <c:v>298741</c:v>
                </c:pt>
                <c:pt idx="663">
                  <c:v>297921</c:v>
                </c:pt>
                <c:pt idx="664">
                  <c:v>295930</c:v>
                </c:pt>
                <c:pt idx="665">
                  <c:v>294568</c:v>
                </c:pt>
                <c:pt idx="666">
                  <c:v>293779</c:v>
                </c:pt>
                <c:pt idx="667">
                  <c:v>293057</c:v>
                </c:pt>
                <c:pt idx="668">
                  <c:v>292405</c:v>
                </c:pt>
                <c:pt idx="669">
                  <c:v>291367</c:v>
                </c:pt>
                <c:pt idx="670">
                  <c:v>290730</c:v>
                </c:pt>
                <c:pt idx="671">
                  <c:v>290153</c:v>
                </c:pt>
                <c:pt idx="672">
                  <c:v>288233</c:v>
                </c:pt>
                <c:pt idx="673">
                  <c:v>287538</c:v>
                </c:pt>
                <c:pt idx="674">
                  <c:v>287036</c:v>
                </c:pt>
                <c:pt idx="675">
                  <c:v>286128</c:v>
                </c:pt>
                <c:pt idx="676">
                  <c:v>285380</c:v>
                </c:pt>
                <c:pt idx="677">
                  <c:v>283785</c:v>
                </c:pt>
                <c:pt idx="678">
                  <c:v>281758</c:v>
                </c:pt>
                <c:pt idx="679">
                  <c:v>280269</c:v>
                </c:pt>
                <c:pt idx="680">
                  <c:v>279320</c:v>
                </c:pt>
                <c:pt idx="681">
                  <c:v>278350</c:v>
                </c:pt>
                <c:pt idx="682">
                  <c:v>277361</c:v>
                </c:pt>
                <c:pt idx="683">
                  <c:v>276326</c:v>
                </c:pt>
                <c:pt idx="684">
                  <c:v>275350</c:v>
                </c:pt>
                <c:pt idx="685">
                  <c:v>274321</c:v>
                </c:pt>
                <c:pt idx="686">
                  <c:v>273310</c:v>
                </c:pt>
                <c:pt idx="687">
                  <c:v>272311</c:v>
                </c:pt>
                <c:pt idx="688">
                  <c:v>271256</c:v>
                </c:pt>
                <c:pt idx="689">
                  <c:v>270222</c:v>
                </c:pt>
                <c:pt idx="690">
                  <c:v>269154</c:v>
                </c:pt>
                <c:pt idx="691">
                  <c:v>268181</c:v>
                </c:pt>
                <c:pt idx="692">
                  <c:v>267442</c:v>
                </c:pt>
                <c:pt idx="693">
                  <c:v>266326</c:v>
                </c:pt>
                <c:pt idx="694">
                  <c:v>265653</c:v>
                </c:pt>
                <c:pt idx="695">
                  <c:v>264509</c:v>
                </c:pt>
                <c:pt idx="696">
                  <c:v>262930</c:v>
                </c:pt>
                <c:pt idx="697">
                  <c:v>262092</c:v>
                </c:pt>
                <c:pt idx="698">
                  <c:v>260916</c:v>
                </c:pt>
                <c:pt idx="699">
                  <c:v>260353</c:v>
                </c:pt>
                <c:pt idx="700">
                  <c:v>258661</c:v>
                </c:pt>
                <c:pt idx="701">
                  <c:v>257100</c:v>
                </c:pt>
                <c:pt idx="702">
                  <c:v>256309</c:v>
                </c:pt>
                <c:pt idx="703">
                  <c:v>255498</c:v>
                </c:pt>
                <c:pt idx="704">
                  <c:v>253636</c:v>
                </c:pt>
                <c:pt idx="705">
                  <c:v>252739</c:v>
                </c:pt>
                <c:pt idx="706">
                  <c:v>251864</c:v>
                </c:pt>
                <c:pt idx="707">
                  <c:v>251005</c:v>
                </c:pt>
                <c:pt idx="708">
                  <c:v>250133</c:v>
                </c:pt>
                <c:pt idx="709">
                  <c:v>247681</c:v>
                </c:pt>
                <c:pt idx="710">
                  <c:v>245441</c:v>
                </c:pt>
                <c:pt idx="711">
                  <c:v>244864</c:v>
                </c:pt>
                <c:pt idx="712">
                  <c:v>244347</c:v>
                </c:pt>
                <c:pt idx="713">
                  <c:v>243856</c:v>
                </c:pt>
                <c:pt idx="714">
                  <c:v>243429</c:v>
                </c:pt>
                <c:pt idx="715">
                  <c:v>243071</c:v>
                </c:pt>
                <c:pt idx="716">
                  <c:v>242346</c:v>
                </c:pt>
                <c:pt idx="717">
                  <c:v>242007</c:v>
                </c:pt>
                <c:pt idx="718">
                  <c:v>241366</c:v>
                </c:pt>
                <c:pt idx="719">
                  <c:v>240945</c:v>
                </c:pt>
                <c:pt idx="720">
                  <c:v>239973</c:v>
                </c:pt>
                <c:pt idx="721">
                  <c:v>239477</c:v>
                </c:pt>
                <c:pt idx="722">
                  <c:v>239013</c:v>
                </c:pt>
                <c:pt idx="723">
                  <c:v>238558</c:v>
                </c:pt>
                <c:pt idx="724">
                  <c:v>237868</c:v>
                </c:pt>
                <c:pt idx="725">
                  <c:v>237294</c:v>
                </c:pt>
                <c:pt idx="726">
                  <c:v>236734</c:v>
                </c:pt>
                <c:pt idx="727">
                  <c:v>236114</c:v>
                </c:pt>
                <c:pt idx="728">
                  <c:v>235480</c:v>
                </c:pt>
                <c:pt idx="729">
                  <c:v>234817</c:v>
                </c:pt>
                <c:pt idx="730">
                  <c:v>231066</c:v>
                </c:pt>
                <c:pt idx="731">
                  <c:v>230422</c:v>
                </c:pt>
                <c:pt idx="732">
                  <c:v>229423</c:v>
                </c:pt>
                <c:pt idx="733">
                  <c:v>227776</c:v>
                </c:pt>
                <c:pt idx="734">
                  <c:v>227027</c:v>
                </c:pt>
                <c:pt idx="735">
                  <c:v>226711</c:v>
                </c:pt>
                <c:pt idx="736">
                  <c:v>225909</c:v>
                </c:pt>
                <c:pt idx="737">
                  <c:v>224923</c:v>
                </c:pt>
                <c:pt idx="738">
                  <c:v>224269</c:v>
                </c:pt>
                <c:pt idx="739">
                  <c:v>222030</c:v>
                </c:pt>
                <c:pt idx="740">
                  <c:v>220739</c:v>
                </c:pt>
                <c:pt idx="741">
                  <c:v>220058</c:v>
                </c:pt>
                <c:pt idx="742">
                  <c:v>219116</c:v>
                </c:pt>
                <c:pt idx="743">
                  <c:v>218361</c:v>
                </c:pt>
                <c:pt idx="744">
                  <c:v>216352</c:v>
                </c:pt>
                <c:pt idx="745">
                  <c:v>215382</c:v>
                </c:pt>
                <c:pt idx="746">
                  <c:v>214794</c:v>
                </c:pt>
                <c:pt idx="747">
                  <c:v>214459</c:v>
                </c:pt>
                <c:pt idx="748">
                  <c:v>213984</c:v>
                </c:pt>
                <c:pt idx="749">
                  <c:v>213536</c:v>
                </c:pt>
                <c:pt idx="750">
                  <c:v>213270</c:v>
                </c:pt>
                <c:pt idx="751">
                  <c:v>212716</c:v>
                </c:pt>
                <c:pt idx="752">
                  <c:v>211858</c:v>
                </c:pt>
                <c:pt idx="753">
                  <c:v>210813</c:v>
                </c:pt>
                <c:pt idx="754">
                  <c:v>210154</c:v>
                </c:pt>
                <c:pt idx="755">
                  <c:v>209817</c:v>
                </c:pt>
                <c:pt idx="756">
                  <c:v>209432</c:v>
                </c:pt>
                <c:pt idx="757">
                  <c:v>208995</c:v>
                </c:pt>
                <c:pt idx="758">
                  <c:v>208803</c:v>
                </c:pt>
                <c:pt idx="759">
                  <c:v>208254</c:v>
                </c:pt>
                <c:pt idx="760">
                  <c:v>208064</c:v>
                </c:pt>
                <c:pt idx="761">
                  <c:v>207544</c:v>
                </c:pt>
                <c:pt idx="762">
                  <c:v>207120</c:v>
                </c:pt>
                <c:pt idx="763">
                  <c:v>206810</c:v>
                </c:pt>
                <c:pt idx="764">
                  <c:v>206144</c:v>
                </c:pt>
                <c:pt idx="765">
                  <c:v>205952</c:v>
                </c:pt>
                <c:pt idx="766">
                  <c:v>205362</c:v>
                </c:pt>
                <c:pt idx="767">
                  <c:v>204908</c:v>
                </c:pt>
                <c:pt idx="768">
                  <c:v>204480</c:v>
                </c:pt>
                <c:pt idx="769">
                  <c:v>203837</c:v>
                </c:pt>
                <c:pt idx="770">
                  <c:v>203317</c:v>
                </c:pt>
                <c:pt idx="771">
                  <c:v>202874</c:v>
                </c:pt>
                <c:pt idx="772">
                  <c:v>202413</c:v>
                </c:pt>
                <c:pt idx="773">
                  <c:v>201163</c:v>
                </c:pt>
                <c:pt idx="774">
                  <c:v>199918</c:v>
                </c:pt>
                <c:pt idx="775">
                  <c:v>198972</c:v>
                </c:pt>
                <c:pt idx="776">
                  <c:v>196179</c:v>
                </c:pt>
                <c:pt idx="777">
                  <c:v>195673</c:v>
                </c:pt>
                <c:pt idx="778">
                  <c:v>195017</c:v>
                </c:pt>
                <c:pt idx="779">
                  <c:v>193481</c:v>
                </c:pt>
                <c:pt idx="780">
                  <c:v>192910</c:v>
                </c:pt>
                <c:pt idx="781">
                  <c:v>190352</c:v>
                </c:pt>
                <c:pt idx="782">
                  <c:v>189076</c:v>
                </c:pt>
                <c:pt idx="783">
                  <c:v>188436</c:v>
                </c:pt>
                <c:pt idx="784">
                  <c:v>186697</c:v>
                </c:pt>
                <c:pt idx="785">
                  <c:v>184685</c:v>
                </c:pt>
                <c:pt idx="786">
                  <c:v>182046</c:v>
                </c:pt>
                <c:pt idx="787">
                  <c:v>180068</c:v>
                </c:pt>
                <c:pt idx="788">
                  <c:v>179117</c:v>
                </c:pt>
                <c:pt idx="789">
                  <c:v>178179</c:v>
                </c:pt>
                <c:pt idx="790">
                  <c:v>177139</c:v>
                </c:pt>
                <c:pt idx="791">
                  <c:v>175306</c:v>
                </c:pt>
                <c:pt idx="792">
                  <c:v>173394</c:v>
                </c:pt>
                <c:pt idx="793">
                  <c:v>173135</c:v>
                </c:pt>
                <c:pt idx="794">
                  <c:v>172434</c:v>
                </c:pt>
                <c:pt idx="795">
                  <c:v>171351</c:v>
                </c:pt>
                <c:pt idx="796">
                  <c:v>169492</c:v>
                </c:pt>
                <c:pt idx="797">
                  <c:v>167183</c:v>
                </c:pt>
                <c:pt idx="798">
                  <c:v>164439</c:v>
                </c:pt>
                <c:pt idx="799">
                  <c:v>163698</c:v>
                </c:pt>
                <c:pt idx="800">
                  <c:v>163024</c:v>
                </c:pt>
                <c:pt idx="801">
                  <c:v>162228</c:v>
                </c:pt>
                <c:pt idx="802">
                  <c:v>161679</c:v>
                </c:pt>
                <c:pt idx="803">
                  <c:v>159943</c:v>
                </c:pt>
                <c:pt idx="804">
                  <c:v>159562</c:v>
                </c:pt>
                <c:pt idx="805">
                  <c:v>155813</c:v>
                </c:pt>
                <c:pt idx="806">
                  <c:v>155395</c:v>
                </c:pt>
                <c:pt idx="807">
                  <c:v>154480</c:v>
                </c:pt>
                <c:pt idx="808">
                  <c:v>151423</c:v>
                </c:pt>
                <c:pt idx="809">
                  <c:v>149921</c:v>
                </c:pt>
                <c:pt idx="810">
                  <c:v>149803</c:v>
                </c:pt>
                <c:pt idx="811">
                  <c:v>148831</c:v>
                </c:pt>
                <c:pt idx="812">
                  <c:v>145363</c:v>
                </c:pt>
                <c:pt idx="813">
                  <c:v>142058</c:v>
                </c:pt>
                <c:pt idx="814">
                  <c:v>140960</c:v>
                </c:pt>
                <c:pt idx="815">
                  <c:v>140899</c:v>
                </c:pt>
                <c:pt idx="816">
                  <c:v>139617</c:v>
                </c:pt>
                <c:pt idx="817">
                  <c:v>139275</c:v>
                </c:pt>
                <c:pt idx="818">
                  <c:v>138185</c:v>
                </c:pt>
                <c:pt idx="819">
                  <c:v>137982</c:v>
                </c:pt>
                <c:pt idx="820">
                  <c:v>137633</c:v>
                </c:pt>
                <c:pt idx="821">
                  <c:v>137293</c:v>
                </c:pt>
                <c:pt idx="822">
                  <c:v>136655</c:v>
                </c:pt>
                <c:pt idx="823">
                  <c:v>136567</c:v>
                </c:pt>
                <c:pt idx="824">
                  <c:v>136251</c:v>
                </c:pt>
                <c:pt idx="825">
                  <c:v>136011</c:v>
                </c:pt>
                <c:pt idx="826">
                  <c:v>135883</c:v>
                </c:pt>
                <c:pt idx="827">
                  <c:v>135603</c:v>
                </c:pt>
                <c:pt idx="828">
                  <c:v>135207</c:v>
                </c:pt>
                <c:pt idx="829">
                  <c:v>135114</c:v>
                </c:pt>
                <c:pt idx="830">
                  <c:v>134960</c:v>
                </c:pt>
                <c:pt idx="831">
                  <c:v>134287</c:v>
                </c:pt>
                <c:pt idx="832">
                  <c:v>134123</c:v>
                </c:pt>
                <c:pt idx="833">
                  <c:v>133427</c:v>
                </c:pt>
                <c:pt idx="834">
                  <c:v>133105</c:v>
                </c:pt>
                <c:pt idx="835">
                  <c:v>133069</c:v>
                </c:pt>
                <c:pt idx="836">
                  <c:v>132492</c:v>
                </c:pt>
                <c:pt idx="837">
                  <c:v>131728</c:v>
                </c:pt>
                <c:pt idx="838">
                  <c:v>131455</c:v>
                </c:pt>
                <c:pt idx="839">
                  <c:v>131329</c:v>
                </c:pt>
                <c:pt idx="840">
                  <c:v>129736</c:v>
                </c:pt>
                <c:pt idx="841">
                  <c:v>129652</c:v>
                </c:pt>
                <c:pt idx="842">
                  <c:v>129340</c:v>
                </c:pt>
                <c:pt idx="843">
                  <c:v>129146</c:v>
                </c:pt>
                <c:pt idx="844">
                  <c:v>128866</c:v>
                </c:pt>
                <c:pt idx="845">
                  <c:v>128609</c:v>
                </c:pt>
                <c:pt idx="846">
                  <c:v>128372</c:v>
                </c:pt>
                <c:pt idx="847">
                  <c:v>128344</c:v>
                </c:pt>
                <c:pt idx="848">
                  <c:v>127907</c:v>
                </c:pt>
                <c:pt idx="849">
                  <c:v>127622</c:v>
                </c:pt>
                <c:pt idx="850">
                  <c:v>127132</c:v>
                </c:pt>
                <c:pt idx="851">
                  <c:v>126886</c:v>
                </c:pt>
                <c:pt idx="852">
                  <c:v>126598</c:v>
                </c:pt>
                <c:pt idx="853">
                  <c:v>126347</c:v>
                </c:pt>
                <c:pt idx="854">
                  <c:v>125434</c:v>
                </c:pt>
                <c:pt idx="855">
                  <c:v>125262</c:v>
                </c:pt>
                <c:pt idx="856">
                  <c:v>125081</c:v>
                </c:pt>
                <c:pt idx="857">
                  <c:v>124789</c:v>
                </c:pt>
                <c:pt idx="858">
                  <c:v>124257</c:v>
                </c:pt>
                <c:pt idx="859">
                  <c:v>124213</c:v>
                </c:pt>
                <c:pt idx="860">
                  <c:v>123070</c:v>
                </c:pt>
                <c:pt idx="861">
                  <c:v>122344</c:v>
                </c:pt>
                <c:pt idx="862">
                  <c:v>121017</c:v>
                </c:pt>
                <c:pt idx="863">
                  <c:v>120382</c:v>
                </c:pt>
                <c:pt idx="864">
                  <c:v>119672</c:v>
                </c:pt>
                <c:pt idx="865">
                  <c:v>118649</c:v>
                </c:pt>
                <c:pt idx="866">
                  <c:v>117750</c:v>
                </c:pt>
                <c:pt idx="867">
                  <c:v>116501</c:v>
                </c:pt>
                <c:pt idx="868">
                  <c:v>115118</c:v>
                </c:pt>
                <c:pt idx="869">
                  <c:v>114601</c:v>
                </c:pt>
                <c:pt idx="870">
                  <c:v>114096</c:v>
                </c:pt>
                <c:pt idx="871">
                  <c:v>113262</c:v>
                </c:pt>
                <c:pt idx="872">
                  <c:v>111862</c:v>
                </c:pt>
                <c:pt idx="873">
                  <c:v>109804</c:v>
                </c:pt>
                <c:pt idx="874">
                  <c:v>108153</c:v>
                </c:pt>
                <c:pt idx="875">
                  <c:v>107579</c:v>
                </c:pt>
                <c:pt idx="876">
                  <c:v>105636</c:v>
                </c:pt>
                <c:pt idx="877">
                  <c:v>104704</c:v>
                </c:pt>
                <c:pt idx="878">
                  <c:v>103465</c:v>
                </c:pt>
                <c:pt idx="879">
                  <c:v>101749</c:v>
                </c:pt>
                <c:pt idx="880">
                  <c:v>100837</c:v>
                </c:pt>
                <c:pt idx="881">
                  <c:v>99849</c:v>
                </c:pt>
                <c:pt idx="882">
                  <c:v>94353</c:v>
                </c:pt>
                <c:pt idx="883">
                  <c:v>91249</c:v>
                </c:pt>
                <c:pt idx="884">
                  <c:v>90357</c:v>
                </c:pt>
                <c:pt idx="885">
                  <c:v>87917</c:v>
                </c:pt>
                <c:pt idx="886">
                  <c:v>86181</c:v>
                </c:pt>
                <c:pt idx="887">
                  <c:v>85020</c:v>
                </c:pt>
                <c:pt idx="888">
                  <c:v>84016</c:v>
                </c:pt>
                <c:pt idx="889">
                  <c:v>83333</c:v>
                </c:pt>
                <c:pt idx="890">
                  <c:v>82417</c:v>
                </c:pt>
                <c:pt idx="891">
                  <c:v>80614</c:v>
                </c:pt>
                <c:pt idx="892">
                  <c:v>78183</c:v>
                </c:pt>
                <c:pt idx="893">
                  <c:v>77150</c:v>
                </c:pt>
                <c:pt idx="894">
                  <c:v>73227</c:v>
                </c:pt>
                <c:pt idx="895">
                  <c:v>71049</c:v>
                </c:pt>
                <c:pt idx="896">
                  <c:v>65939</c:v>
                </c:pt>
                <c:pt idx="897">
                  <c:v>64939</c:v>
                </c:pt>
                <c:pt idx="898">
                  <c:v>62859</c:v>
                </c:pt>
                <c:pt idx="899">
                  <c:v>57657</c:v>
                </c:pt>
                <c:pt idx="900">
                  <c:v>57088</c:v>
                </c:pt>
                <c:pt idx="901">
                  <c:v>52382</c:v>
                </c:pt>
                <c:pt idx="902">
                  <c:v>50663</c:v>
                </c:pt>
                <c:pt idx="903">
                  <c:v>49690</c:v>
                </c:pt>
                <c:pt idx="904">
                  <c:v>48854</c:v>
                </c:pt>
                <c:pt idx="905">
                  <c:v>47336</c:v>
                </c:pt>
                <c:pt idx="906">
                  <c:v>43500</c:v>
                </c:pt>
                <c:pt idx="907">
                  <c:v>37471</c:v>
                </c:pt>
                <c:pt idx="908">
                  <c:v>35009</c:v>
                </c:pt>
                <c:pt idx="909">
                  <c:v>30020</c:v>
                </c:pt>
                <c:pt idx="910">
                  <c:v>29063</c:v>
                </c:pt>
                <c:pt idx="911">
                  <c:v>25994</c:v>
                </c:pt>
                <c:pt idx="912">
                  <c:v>22827</c:v>
                </c:pt>
                <c:pt idx="913">
                  <c:v>22015</c:v>
                </c:pt>
                <c:pt idx="914">
                  <c:v>21854</c:v>
                </c:pt>
                <c:pt idx="915">
                  <c:v>21507</c:v>
                </c:pt>
                <c:pt idx="916">
                  <c:v>21257</c:v>
                </c:pt>
                <c:pt idx="917">
                  <c:v>21011</c:v>
                </c:pt>
                <c:pt idx="918">
                  <c:v>20748</c:v>
                </c:pt>
                <c:pt idx="919">
                  <c:v>20502</c:v>
                </c:pt>
                <c:pt idx="920">
                  <c:v>20197</c:v>
                </c:pt>
                <c:pt idx="921">
                  <c:v>20168</c:v>
                </c:pt>
                <c:pt idx="922">
                  <c:v>19988</c:v>
                </c:pt>
                <c:pt idx="923">
                  <c:v>19748</c:v>
                </c:pt>
                <c:pt idx="924">
                  <c:v>19509</c:v>
                </c:pt>
                <c:pt idx="925">
                  <c:v>19347</c:v>
                </c:pt>
                <c:pt idx="926">
                  <c:v>18921</c:v>
                </c:pt>
                <c:pt idx="927">
                  <c:v>18868</c:v>
                </c:pt>
                <c:pt idx="928">
                  <c:v>18828</c:v>
                </c:pt>
                <c:pt idx="929">
                  <c:v>18541</c:v>
                </c:pt>
                <c:pt idx="930">
                  <c:v>18285</c:v>
                </c:pt>
                <c:pt idx="931">
                  <c:v>17943</c:v>
                </c:pt>
                <c:pt idx="932">
                  <c:v>17809</c:v>
                </c:pt>
                <c:pt idx="933">
                  <c:v>17565</c:v>
                </c:pt>
                <c:pt idx="934">
                  <c:v>17375</c:v>
                </c:pt>
                <c:pt idx="935">
                  <c:v>17111</c:v>
                </c:pt>
                <c:pt idx="936">
                  <c:v>16870</c:v>
                </c:pt>
                <c:pt idx="937">
                  <c:v>16659</c:v>
                </c:pt>
                <c:pt idx="938">
                  <c:v>16452</c:v>
                </c:pt>
                <c:pt idx="939">
                  <c:v>16260</c:v>
                </c:pt>
                <c:pt idx="940">
                  <c:v>16073</c:v>
                </c:pt>
                <c:pt idx="941">
                  <c:v>15886</c:v>
                </c:pt>
                <c:pt idx="942">
                  <c:v>15742</c:v>
                </c:pt>
                <c:pt idx="943">
                  <c:v>15570</c:v>
                </c:pt>
                <c:pt idx="944">
                  <c:v>15438</c:v>
                </c:pt>
                <c:pt idx="945">
                  <c:v>15233</c:v>
                </c:pt>
                <c:pt idx="946">
                  <c:v>15012</c:v>
                </c:pt>
                <c:pt idx="947">
                  <c:v>14890</c:v>
                </c:pt>
                <c:pt idx="948">
                  <c:v>14725</c:v>
                </c:pt>
                <c:pt idx="949">
                  <c:v>14550</c:v>
                </c:pt>
                <c:pt idx="950">
                  <c:v>14303</c:v>
                </c:pt>
                <c:pt idx="951">
                  <c:v>13948</c:v>
                </c:pt>
                <c:pt idx="952">
                  <c:v>13804</c:v>
                </c:pt>
                <c:pt idx="953">
                  <c:v>13653</c:v>
                </c:pt>
                <c:pt idx="954">
                  <c:v>13542</c:v>
                </c:pt>
                <c:pt idx="955">
                  <c:v>13440</c:v>
                </c:pt>
                <c:pt idx="956">
                  <c:v>13241</c:v>
                </c:pt>
                <c:pt idx="957">
                  <c:v>13090</c:v>
                </c:pt>
                <c:pt idx="958">
                  <c:v>12942</c:v>
                </c:pt>
                <c:pt idx="959">
                  <c:v>12760</c:v>
                </c:pt>
                <c:pt idx="960">
                  <c:v>12642</c:v>
                </c:pt>
                <c:pt idx="961">
                  <c:v>12496</c:v>
                </c:pt>
                <c:pt idx="962">
                  <c:v>12371</c:v>
                </c:pt>
                <c:pt idx="963">
                  <c:v>12122</c:v>
                </c:pt>
                <c:pt idx="964">
                  <c:v>12050</c:v>
                </c:pt>
                <c:pt idx="965">
                  <c:v>11958</c:v>
                </c:pt>
                <c:pt idx="966">
                  <c:v>11896</c:v>
                </c:pt>
                <c:pt idx="967">
                  <c:v>11819</c:v>
                </c:pt>
                <c:pt idx="968">
                  <c:v>11727</c:v>
                </c:pt>
                <c:pt idx="969">
                  <c:v>11676</c:v>
                </c:pt>
                <c:pt idx="970">
                  <c:v>11635</c:v>
                </c:pt>
                <c:pt idx="971">
                  <c:v>11580</c:v>
                </c:pt>
                <c:pt idx="972">
                  <c:v>11469</c:v>
                </c:pt>
                <c:pt idx="973">
                  <c:v>11436</c:v>
                </c:pt>
                <c:pt idx="974">
                  <c:v>11392</c:v>
                </c:pt>
                <c:pt idx="975">
                  <c:v>11338</c:v>
                </c:pt>
                <c:pt idx="976">
                  <c:v>11278</c:v>
                </c:pt>
                <c:pt idx="977">
                  <c:v>11236</c:v>
                </c:pt>
                <c:pt idx="978">
                  <c:v>11201</c:v>
                </c:pt>
                <c:pt idx="979">
                  <c:v>11136</c:v>
                </c:pt>
                <c:pt idx="980">
                  <c:v>11087</c:v>
                </c:pt>
                <c:pt idx="981">
                  <c:v>11014</c:v>
                </c:pt>
                <c:pt idx="982">
                  <c:v>10933</c:v>
                </c:pt>
                <c:pt idx="983">
                  <c:v>10895</c:v>
                </c:pt>
                <c:pt idx="984">
                  <c:v>10827</c:v>
                </c:pt>
                <c:pt idx="985">
                  <c:v>10805</c:v>
                </c:pt>
                <c:pt idx="986">
                  <c:v>10744</c:v>
                </c:pt>
                <c:pt idx="987">
                  <c:v>10621</c:v>
                </c:pt>
                <c:pt idx="988">
                  <c:v>10527</c:v>
                </c:pt>
                <c:pt idx="989">
                  <c:v>10417</c:v>
                </c:pt>
                <c:pt idx="990">
                  <c:v>10294</c:v>
                </c:pt>
                <c:pt idx="991">
                  <c:v>10209</c:v>
                </c:pt>
                <c:pt idx="992">
                  <c:v>10088</c:v>
                </c:pt>
                <c:pt idx="993">
                  <c:v>9983</c:v>
                </c:pt>
                <c:pt idx="994">
                  <c:v>9909</c:v>
                </c:pt>
                <c:pt idx="995">
                  <c:v>9807</c:v>
                </c:pt>
                <c:pt idx="996">
                  <c:v>9721</c:v>
                </c:pt>
                <c:pt idx="997">
                  <c:v>9597</c:v>
                </c:pt>
                <c:pt idx="998">
                  <c:v>9536</c:v>
                </c:pt>
                <c:pt idx="999">
                  <c:v>9317</c:v>
                </c:pt>
                <c:pt idx="1000">
                  <c:v>9232</c:v>
                </c:pt>
                <c:pt idx="1001">
                  <c:v>9140</c:v>
                </c:pt>
                <c:pt idx="1002">
                  <c:v>9092</c:v>
                </c:pt>
                <c:pt idx="1003">
                  <c:v>8973</c:v>
                </c:pt>
                <c:pt idx="1004">
                  <c:v>8869</c:v>
                </c:pt>
                <c:pt idx="1005">
                  <c:v>8784</c:v>
                </c:pt>
                <c:pt idx="1006">
                  <c:v>8653</c:v>
                </c:pt>
                <c:pt idx="1007">
                  <c:v>8579</c:v>
                </c:pt>
                <c:pt idx="1008">
                  <c:v>8477</c:v>
                </c:pt>
                <c:pt idx="1009">
                  <c:v>8387</c:v>
                </c:pt>
                <c:pt idx="1010">
                  <c:v>8281</c:v>
                </c:pt>
                <c:pt idx="1011">
                  <c:v>8181</c:v>
                </c:pt>
                <c:pt idx="1012">
                  <c:v>8050</c:v>
                </c:pt>
                <c:pt idx="1013">
                  <c:v>7990</c:v>
                </c:pt>
                <c:pt idx="1014">
                  <c:v>7876</c:v>
                </c:pt>
                <c:pt idx="1015">
                  <c:v>7781</c:v>
                </c:pt>
                <c:pt idx="1016">
                  <c:v>7691</c:v>
                </c:pt>
                <c:pt idx="1017">
                  <c:v>7590</c:v>
                </c:pt>
                <c:pt idx="1018">
                  <c:v>7507</c:v>
                </c:pt>
                <c:pt idx="1019">
                  <c:v>7413</c:v>
                </c:pt>
                <c:pt idx="1020">
                  <c:v>7320</c:v>
                </c:pt>
                <c:pt idx="1021">
                  <c:v>7234</c:v>
                </c:pt>
                <c:pt idx="1022">
                  <c:v>7112</c:v>
                </c:pt>
                <c:pt idx="1023">
                  <c:v>7028</c:v>
                </c:pt>
                <c:pt idx="1024">
                  <c:v>6941</c:v>
                </c:pt>
                <c:pt idx="1025">
                  <c:v>6838</c:v>
                </c:pt>
                <c:pt idx="1026">
                  <c:v>6713</c:v>
                </c:pt>
                <c:pt idx="1027">
                  <c:v>6617</c:v>
                </c:pt>
                <c:pt idx="1028">
                  <c:v>6545</c:v>
                </c:pt>
                <c:pt idx="1029">
                  <c:v>6434</c:v>
                </c:pt>
                <c:pt idx="1030">
                  <c:v>6354</c:v>
                </c:pt>
                <c:pt idx="1031">
                  <c:v>6263</c:v>
                </c:pt>
                <c:pt idx="1032">
                  <c:v>6131</c:v>
                </c:pt>
                <c:pt idx="1033">
                  <c:v>6039</c:v>
                </c:pt>
                <c:pt idx="1034">
                  <c:v>5998</c:v>
                </c:pt>
                <c:pt idx="1035">
                  <c:v>5855</c:v>
                </c:pt>
                <c:pt idx="1036">
                  <c:v>5716</c:v>
                </c:pt>
                <c:pt idx="1037">
                  <c:v>5657</c:v>
                </c:pt>
                <c:pt idx="1038">
                  <c:v>5562</c:v>
                </c:pt>
                <c:pt idx="1039">
                  <c:v>5476</c:v>
                </c:pt>
                <c:pt idx="1040">
                  <c:v>5370</c:v>
                </c:pt>
                <c:pt idx="1041">
                  <c:v>5274</c:v>
                </c:pt>
                <c:pt idx="1042">
                  <c:v>5160</c:v>
                </c:pt>
                <c:pt idx="1043">
                  <c:v>5094</c:v>
                </c:pt>
                <c:pt idx="1044">
                  <c:v>5004</c:v>
                </c:pt>
                <c:pt idx="1045">
                  <c:v>4874</c:v>
                </c:pt>
                <c:pt idx="1046">
                  <c:v>4766</c:v>
                </c:pt>
                <c:pt idx="1047">
                  <c:v>4703</c:v>
                </c:pt>
                <c:pt idx="1048">
                  <c:v>4573</c:v>
                </c:pt>
                <c:pt idx="1049">
                  <c:v>4480</c:v>
                </c:pt>
                <c:pt idx="1050">
                  <c:v>4374</c:v>
                </c:pt>
                <c:pt idx="1051">
                  <c:v>4324</c:v>
                </c:pt>
                <c:pt idx="1052">
                  <c:v>4161</c:v>
                </c:pt>
                <c:pt idx="1053">
                  <c:v>4096</c:v>
                </c:pt>
                <c:pt idx="1054">
                  <c:v>4004</c:v>
                </c:pt>
                <c:pt idx="1055">
                  <c:v>3910</c:v>
                </c:pt>
                <c:pt idx="1056">
                  <c:v>3790</c:v>
                </c:pt>
                <c:pt idx="1057">
                  <c:v>3721</c:v>
                </c:pt>
                <c:pt idx="1058">
                  <c:v>3622</c:v>
                </c:pt>
                <c:pt idx="1059">
                  <c:v>3523</c:v>
                </c:pt>
                <c:pt idx="1060">
                  <c:v>3453</c:v>
                </c:pt>
                <c:pt idx="1061">
                  <c:v>3336</c:v>
                </c:pt>
                <c:pt idx="1062">
                  <c:v>3215</c:v>
                </c:pt>
                <c:pt idx="1063">
                  <c:v>3116</c:v>
                </c:pt>
                <c:pt idx="1064">
                  <c:v>3053</c:v>
                </c:pt>
                <c:pt idx="1065">
                  <c:v>2902</c:v>
                </c:pt>
                <c:pt idx="1066">
                  <c:v>2806</c:v>
                </c:pt>
                <c:pt idx="1067">
                  <c:v>2728</c:v>
                </c:pt>
                <c:pt idx="1068">
                  <c:v>2604</c:v>
                </c:pt>
                <c:pt idx="1069">
                  <c:v>2536</c:v>
                </c:pt>
                <c:pt idx="1070">
                  <c:v>2433</c:v>
                </c:pt>
                <c:pt idx="1071">
                  <c:v>2334</c:v>
                </c:pt>
                <c:pt idx="1072">
                  <c:v>2212</c:v>
                </c:pt>
                <c:pt idx="1073">
                  <c:v>2128</c:v>
                </c:pt>
                <c:pt idx="1074">
                  <c:v>2057</c:v>
                </c:pt>
                <c:pt idx="1075">
                  <c:v>1931</c:v>
                </c:pt>
                <c:pt idx="1076">
                  <c:v>1812</c:v>
                </c:pt>
                <c:pt idx="1077">
                  <c:v>1733</c:v>
                </c:pt>
                <c:pt idx="1078">
                  <c:v>1638</c:v>
                </c:pt>
                <c:pt idx="1079">
                  <c:v>1552</c:v>
                </c:pt>
                <c:pt idx="1080">
                  <c:v>1453</c:v>
                </c:pt>
                <c:pt idx="1081">
                  <c:v>1350</c:v>
                </c:pt>
                <c:pt idx="1082">
                  <c:v>1233</c:v>
                </c:pt>
                <c:pt idx="1083">
                  <c:v>1153</c:v>
                </c:pt>
                <c:pt idx="1084">
                  <c:v>1060</c:v>
                </c:pt>
                <c:pt idx="1085">
                  <c:v>950</c:v>
                </c:pt>
                <c:pt idx="1086">
                  <c:v>877</c:v>
                </c:pt>
                <c:pt idx="1087">
                  <c:v>754</c:v>
                </c:pt>
                <c:pt idx="1088">
                  <c:v>672</c:v>
                </c:pt>
                <c:pt idx="1089">
                  <c:v>559</c:v>
                </c:pt>
                <c:pt idx="1090">
                  <c:v>485</c:v>
                </c:pt>
                <c:pt idx="1091">
                  <c:v>404</c:v>
                </c:pt>
                <c:pt idx="1092">
                  <c:v>395</c:v>
                </c:pt>
                <c:pt idx="1093">
                  <c:v>279</c:v>
                </c:pt>
                <c:pt idx="1094">
                  <c:v>268</c:v>
                </c:pt>
                <c:pt idx="1095">
                  <c:v>137</c:v>
                </c:pt>
                <c:pt idx="1096">
                  <c:v>0</c:v>
                </c:pt>
              </c:numCache>
            </c:numRef>
          </c:cat>
          <c:val>
            <c:numRef>
              <c:f>Sheet1!$B$2:$B$1098</c:f>
              <c:numCache>
                <c:formatCode>General</c:formatCode>
                <c:ptCount val="1097"/>
                <c:pt idx="0">
                  <c:v>191</c:v>
                </c:pt>
                <c:pt idx="1">
                  <c:v>188.4</c:v>
                </c:pt>
                <c:pt idx="2">
                  <c:v>189.3</c:v>
                </c:pt>
                <c:pt idx="3">
                  <c:v>195.2</c:v>
                </c:pt>
                <c:pt idx="4">
                  <c:v>199.4</c:v>
                </c:pt>
                <c:pt idx="5">
                  <c:v>209</c:v>
                </c:pt>
                <c:pt idx="6">
                  <c:v>204</c:v>
                </c:pt>
                <c:pt idx="7">
                  <c:v>205.1</c:v>
                </c:pt>
                <c:pt idx="8">
                  <c:v>215.4</c:v>
                </c:pt>
                <c:pt idx="9">
                  <c:v>221.3</c:v>
                </c:pt>
                <c:pt idx="10">
                  <c:v>218.2</c:v>
                </c:pt>
                <c:pt idx="11">
                  <c:v>226.3</c:v>
                </c:pt>
                <c:pt idx="12">
                  <c:v>229.5</c:v>
                </c:pt>
                <c:pt idx="13">
                  <c:v>247.9</c:v>
                </c:pt>
                <c:pt idx="14">
                  <c:v>248.1</c:v>
                </c:pt>
                <c:pt idx="15">
                  <c:v>256.89999999999998</c:v>
                </c:pt>
                <c:pt idx="16">
                  <c:v>260.3</c:v>
                </c:pt>
                <c:pt idx="17">
                  <c:v>255.4</c:v>
                </c:pt>
                <c:pt idx="18">
                  <c:v>253.3</c:v>
                </c:pt>
                <c:pt idx="19">
                  <c:v>250.7</c:v>
                </c:pt>
                <c:pt idx="20">
                  <c:v>246.9</c:v>
                </c:pt>
                <c:pt idx="21">
                  <c:v>252.1</c:v>
                </c:pt>
                <c:pt idx="22">
                  <c:v>246.2</c:v>
                </c:pt>
                <c:pt idx="23">
                  <c:v>248.7</c:v>
                </c:pt>
                <c:pt idx="24">
                  <c:v>242.8</c:v>
                </c:pt>
                <c:pt idx="25">
                  <c:v>248.5</c:v>
                </c:pt>
                <c:pt idx="26">
                  <c:v>243.9</c:v>
                </c:pt>
                <c:pt idx="27">
                  <c:v>245.8</c:v>
                </c:pt>
                <c:pt idx="28">
                  <c:v>246.1</c:v>
                </c:pt>
                <c:pt idx="29">
                  <c:v>246.3</c:v>
                </c:pt>
                <c:pt idx="30">
                  <c:v>243.9</c:v>
                </c:pt>
                <c:pt idx="31">
                  <c:v>238.8</c:v>
                </c:pt>
                <c:pt idx="32">
                  <c:v>240.5</c:v>
                </c:pt>
                <c:pt idx="33">
                  <c:v>236.9</c:v>
                </c:pt>
                <c:pt idx="34">
                  <c:v>233.3</c:v>
                </c:pt>
                <c:pt idx="35">
                  <c:v>230</c:v>
                </c:pt>
                <c:pt idx="36">
                  <c:v>230.9</c:v>
                </c:pt>
                <c:pt idx="37">
                  <c:v>229.5</c:v>
                </c:pt>
                <c:pt idx="38">
                  <c:v>237.7</c:v>
                </c:pt>
                <c:pt idx="39">
                  <c:v>235.6</c:v>
                </c:pt>
                <c:pt idx="40">
                  <c:v>238.2</c:v>
                </c:pt>
                <c:pt idx="41">
                  <c:v>235.6</c:v>
                </c:pt>
                <c:pt idx="42">
                  <c:v>231.5</c:v>
                </c:pt>
                <c:pt idx="43">
                  <c:v>226</c:v>
                </c:pt>
                <c:pt idx="44">
                  <c:v>228.1</c:v>
                </c:pt>
                <c:pt idx="45">
                  <c:v>221.4</c:v>
                </c:pt>
                <c:pt idx="46">
                  <c:v>222.4</c:v>
                </c:pt>
                <c:pt idx="47">
                  <c:v>217.7</c:v>
                </c:pt>
                <c:pt idx="48">
                  <c:v>213.5</c:v>
                </c:pt>
                <c:pt idx="49">
                  <c:v>215.7</c:v>
                </c:pt>
                <c:pt idx="50">
                  <c:v>216.8</c:v>
                </c:pt>
                <c:pt idx="51">
                  <c:v>222.6</c:v>
                </c:pt>
                <c:pt idx="52">
                  <c:v>224.1</c:v>
                </c:pt>
                <c:pt idx="53">
                  <c:v>221.4</c:v>
                </c:pt>
                <c:pt idx="54">
                  <c:v>225.7</c:v>
                </c:pt>
                <c:pt idx="55">
                  <c:v>215</c:v>
                </c:pt>
                <c:pt idx="56">
                  <c:v>216</c:v>
                </c:pt>
                <c:pt idx="57">
                  <c:v>212</c:v>
                </c:pt>
                <c:pt idx="58">
                  <c:v>206.1</c:v>
                </c:pt>
                <c:pt idx="59">
                  <c:v>206.9</c:v>
                </c:pt>
                <c:pt idx="60">
                  <c:v>208.8</c:v>
                </c:pt>
                <c:pt idx="61">
                  <c:v>214.9</c:v>
                </c:pt>
                <c:pt idx="62">
                  <c:v>217.9</c:v>
                </c:pt>
                <c:pt idx="63">
                  <c:v>217.6</c:v>
                </c:pt>
                <c:pt idx="64">
                  <c:v>215.3</c:v>
                </c:pt>
                <c:pt idx="65">
                  <c:v>219.2</c:v>
                </c:pt>
                <c:pt idx="66">
                  <c:v>215</c:v>
                </c:pt>
                <c:pt idx="67">
                  <c:v>210.7</c:v>
                </c:pt>
                <c:pt idx="68">
                  <c:v>206</c:v>
                </c:pt>
                <c:pt idx="69">
                  <c:v>201.9</c:v>
                </c:pt>
                <c:pt idx="70">
                  <c:v>200.5</c:v>
                </c:pt>
                <c:pt idx="71">
                  <c:v>195.8</c:v>
                </c:pt>
                <c:pt idx="72">
                  <c:v>191.5</c:v>
                </c:pt>
                <c:pt idx="73">
                  <c:v>196.5</c:v>
                </c:pt>
                <c:pt idx="74">
                  <c:v>188</c:v>
                </c:pt>
                <c:pt idx="75">
                  <c:v>190.1</c:v>
                </c:pt>
                <c:pt idx="76">
                  <c:v>186.2</c:v>
                </c:pt>
                <c:pt idx="77">
                  <c:v>184</c:v>
                </c:pt>
                <c:pt idx="78">
                  <c:v>184.8</c:v>
                </c:pt>
                <c:pt idx="79">
                  <c:v>182.9</c:v>
                </c:pt>
                <c:pt idx="80">
                  <c:v>181.4</c:v>
                </c:pt>
                <c:pt idx="81">
                  <c:v>180.4</c:v>
                </c:pt>
                <c:pt idx="82">
                  <c:v>180.8</c:v>
                </c:pt>
                <c:pt idx="83">
                  <c:v>180.8</c:v>
                </c:pt>
                <c:pt idx="84">
                  <c:v>183.1</c:v>
                </c:pt>
                <c:pt idx="85">
                  <c:v>180.2</c:v>
                </c:pt>
                <c:pt idx="86">
                  <c:v>182</c:v>
                </c:pt>
                <c:pt idx="87">
                  <c:v>181.2</c:v>
                </c:pt>
                <c:pt idx="88">
                  <c:v>180.4</c:v>
                </c:pt>
                <c:pt idx="89">
                  <c:v>181.7</c:v>
                </c:pt>
                <c:pt idx="90">
                  <c:v>182.3</c:v>
                </c:pt>
                <c:pt idx="91">
                  <c:v>177.9</c:v>
                </c:pt>
                <c:pt idx="92">
                  <c:v>176.6</c:v>
                </c:pt>
                <c:pt idx="93">
                  <c:v>178.6</c:v>
                </c:pt>
                <c:pt idx="94">
                  <c:v>178.9</c:v>
                </c:pt>
                <c:pt idx="95">
                  <c:v>185</c:v>
                </c:pt>
                <c:pt idx="96">
                  <c:v>197.8</c:v>
                </c:pt>
                <c:pt idx="97">
                  <c:v>200.3</c:v>
                </c:pt>
                <c:pt idx="98">
                  <c:v>206.5</c:v>
                </c:pt>
                <c:pt idx="99">
                  <c:v>210.6</c:v>
                </c:pt>
                <c:pt idx="100">
                  <c:v>211.3</c:v>
                </c:pt>
                <c:pt idx="101">
                  <c:v>208.1</c:v>
                </c:pt>
                <c:pt idx="102">
                  <c:v>209.7</c:v>
                </c:pt>
                <c:pt idx="103">
                  <c:v>204.1</c:v>
                </c:pt>
                <c:pt idx="104">
                  <c:v>201.3</c:v>
                </c:pt>
                <c:pt idx="105">
                  <c:v>201.7</c:v>
                </c:pt>
                <c:pt idx="106">
                  <c:v>207.4</c:v>
                </c:pt>
                <c:pt idx="107">
                  <c:v>205.3</c:v>
                </c:pt>
                <c:pt idx="108">
                  <c:v>204.4</c:v>
                </c:pt>
                <c:pt idx="109">
                  <c:v>203.9</c:v>
                </c:pt>
                <c:pt idx="110">
                  <c:v>205.9</c:v>
                </c:pt>
                <c:pt idx="111">
                  <c:v>203.8</c:v>
                </c:pt>
                <c:pt idx="112">
                  <c:v>204.9</c:v>
                </c:pt>
                <c:pt idx="113">
                  <c:v>204.1</c:v>
                </c:pt>
                <c:pt idx="114">
                  <c:v>204</c:v>
                </c:pt>
                <c:pt idx="115">
                  <c:v>205.4</c:v>
                </c:pt>
                <c:pt idx="116">
                  <c:v>205.1</c:v>
                </c:pt>
                <c:pt idx="117">
                  <c:v>205.5</c:v>
                </c:pt>
                <c:pt idx="118">
                  <c:v>204.5</c:v>
                </c:pt>
                <c:pt idx="119">
                  <c:v>208.1</c:v>
                </c:pt>
                <c:pt idx="120">
                  <c:v>206.6</c:v>
                </c:pt>
                <c:pt idx="121">
                  <c:v>206.3</c:v>
                </c:pt>
                <c:pt idx="122">
                  <c:v>210.3</c:v>
                </c:pt>
                <c:pt idx="123">
                  <c:v>213.2</c:v>
                </c:pt>
                <c:pt idx="124">
                  <c:v>213.4</c:v>
                </c:pt>
                <c:pt idx="125">
                  <c:v>211.3</c:v>
                </c:pt>
                <c:pt idx="126">
                  <c:v>206.3</c:v>
                </c:pt>
                <c:pt idx="127">
                  <c:v>195.2</c:v>
                </c:pt>
                <c:pt idx="128">
                  <c:v>187.8</c:v>
                </c:pt>
                <c:pt idx="129">
                  <c:v>184.3</c:v>
                </c:pt>
                <c:pt idx="130">
                  <c:v>192.9</c:v>
                </c:pt>
                <c:pt idx="131">
                  <c:v>205</c:v>
                </c:pt>
                <c:pt idx="132">
                  <c:v>208.1</c:v>
                </c:pt>
                <c:pt idx="133">
                  <c:v>222.1</c:v>
                </c:pt>
                <c:pt idx="134">
                  <c:v>217.7</c:v>
                </c:pt>
                <c:pt idx="135">
                  <c:v>221.7</c:v>
                </c:pt>
                <c:pt idx="136">
                  <c:v>222.3</c:v>
                </c:pt>
                <c:pt idx="137">
                  <c:v>218.5</c:v>
                </c:pt>
                <c:pt idx="138">
                  <c:v>218.7</c:v>
                </c:pt>
                <c:pt idx="139">
                  <c:v>218.9</c:v>
                </c:pt>
                <c:pt idx="140">
                  <c:v>220.2</c:v>
                </c:pt>
                <c:pt idx="141">
                  <c:v>219.7</c:v>
                </c:pt>
                <c:pt idx="142">
                  <c:v>228.1</c:v>
                </c:pt>
                <c:pt idx="143">
                  <c:v>228.6</c:v>
                </c:pt>
                <c:pt idx="144">
                  <c:v>228.5</c:v>
                </c:pt>
                <c:pt idx="145">
                  <c:v>233.9</c:v>
                </c:pt>
                <c:pt idx="146">
                  <c:v>231.2</c:v>
                </c:pt>
                <c:pt idx="147">
                  <c:v>231.2</c:v>
                </c:pt>
                <c:pt idx="148">
                  <c:v>232.8</c:v>
                </c:pt>
                <c:pt idx="149">
                  <c:v>232.4</c:v>
                </c:pt>
                <c:pt idx="150">
                  <c:v>230.3</c:v>
                </c:pt>
                <c:pt idx="151">
                  <c:v>229.3</c:v>
                </c:pt>
                <c:pt idx="152">
                  <c:v>228.8</c:v>
                </c:pt>
                <c:pt idx="153">
                  <c:v>228.2</c:v>
                </c:pt>
                <c:pt idx="154">
                  <c:v>227.6</c:v>
                </c:pt>
                <c:pt idx="155">
                  <c:v>228.7</c:v>
                </c:pt>
                <c:pt idx="156">
                  <c:v>226</c:v>
                </c:pt>
                <c:pt idx="157">
                  <c:v>227.6</c:v>
                </c:pt>
                <c:pt idx="158">
                  <c:v>227.7</c:v>
                </c:pt>
                <c:pt idx="159">
                  <c:v>226.4</c:v>
                </c:pt>
                <c:pt idx="160">
                  <c:v>228</c:v>
                </c:pt>
                <c:pt idx="161">
                  <c:v>231</c:v>
                </c:pt>
                <c:pt idx="162">
                  <c:v>232.2</c:v>
                </c:pt>
                <c:pt idx="163">
                  <c:v>232.4</c:v>
                </c:pt>
                <c:pt idx="164">
                  <c:v>232.9</c:v>
                </c:pt>
                <c:pt idx="165">
                  <c:v>235.4</c:v>
                </c:pt>
                <c:pt idx="166">
                  <c:v>234.8</c:v>
                </c:pt>
                <c:pt idx="167">
                  <c:v>234.6</c:v>
                </c:pt>
                <c:pt idx="168">
                  <c:v>237.6</c:v>
                </c:pt>
                <c:pt idx="169">
                  <c:v>236.7</c:v>
                </c:pt>
                <c:pt idx="170">
                  <c:v>236.9</c:v>
                </c:pt>
                <c:pt idx="171">
                  <c:v>235.8</c:v>
                </c:pt>
                <c:pt idx="172">
                  <c:v>234.4</c:v>
                </c:pt>
                <c:pt idx="173">
                  <c:v>235.4</c:v>
                </c:pt>
                <c:pt idx="174">
                  <c:v>234.1</c:v>
                </c:pt>
                <c:pt idx="175">
                  <c:v>234.1</c:v>
                </c:pt>
                <c:pt idx="176">
                  <c:v>234.8</c:v>
                </c:pt>
                <c:pt idx="177">
                  <c:v>232.9</c:v>
                </c:pt>
                <c:pt idx="178">
                  <c:v>235.9</c:v>
                </c:pt>
                <c:pt idx="179">
                  <c:v>235.5</c:v>
                </c:pt>
                <c:pt idx="180">
                  <c:v>236.6</c:v>
                </c:pt>
                <c:pt idx="181">
                  <c:v>235.6</c:v>
                </c:pt>
                <c:pt idx="182">
                  <c:v>234</c:v>
                </c:pt>
                <c:pt idx="183">
                  <c:v>240</c:v>
                </c:pt>
                <c:pt idx="184">
                  <c:v>234.8</c:v>
                </c:pt>
                <c:pt idx="185">
                  <c:v>235.6</c:v>
                </c:pt>
                <c:pt idx="186">
                  <c:v>239.9</c:v>
                </c:pt>
                <c:pt idx="187">
                  <c:v>235.8</c:v>
                </c:pt>
                <c:pt idx="188">
                  <c:v>234.9</c:v>
                </c:pt>
                <c:pt idx="189">
                  <c:v>235.8</c:v>
                </c:pt>
                <c:pt idx="190">
                  <c:v>233</c:v>
                </c:pt>
                <c:pt idx="191">
                  <c:v>232.3</c:v>
                </c:pt>
                <c:pt idx="192">
                  <c:v>228.8</c:v>
                </c:pt>
                <c:pt idx="193">
                  <c:v>228.7</c:v>
                </c:pt>
                <c:pt idx="194">
                  <c:v>227.3</c:v>
                </c:pt>
                <c:pt idx="195">
                  <c:v>224.3</c:v>
                </c:pt>
                <c:pt idx="196">
                  <c:v>224.4</c:v>
                </c:pt>
                <c:pt idx="197">
                  <c:v>223.5</c:v>
                </c:pt>
                <c:pt idx="198">
                  <c:v>219.7</c:v>
                </c:pt>
                <c:pt idx="199">
                  <c:v>219.5</c:v>
                </c:pt>
                <c:pt idx="200">
                  <c:v>219.4</c:v>
                </c:pt>
                <c:pt idx="201">
                  <c:v>217.5</c:v>
                </c:pt>
                <c:pt idx="202">
                  <c:v>217.5</c:v>
                </c:pt>
                <c:pt idx="203">
                  <c:v>218.7</c:v>
                </c:pt>
                <c:pt idx="204">
                  <c:v>221.3</c:v>
                </c:pt>
                <c:pt idx="205">
                  <c:v>222.6</c:v>
                </c:pt>
                <c:pt idx="206">
                  <c:v>219.7</c:v>
                </c:pt>
                <c:pt idx="207">
                  <c:v>217.3</c:v>
                </c:pt>
                <c:pt idx="208">
                  <c:v>216.2</c:v>
                </c:pt>
                <c:pt idx="209">
                  <c:v>218.4</c:v>
                </c:pt>
                <c:pt idx="210">
                  <c:v>225</c:v>
                </c:pt>
                <c:pt idx="211">
                  <c:v>223</c:v>
                </c:pt>
                <c:pt idx="212">
                  <c:v>230.3</c:v>
                </c:pt>
                <c:pt idx="213">
                  <c:v>230.8</c:v>
                </c:pt>
                <c:pt idx="214">
                  <c:v>230</c:v>
                </c:pt>
                <c:pt idx="215">
                  <c:v>226.5</c:v>
                </c:pt>
                <c:pt idx="216">
                  <c:v>217.4</c:v>
                </c:pt>
                <c:pt idx="217">
                  <c:v>215.6</c:v>
                </c:pt>
                <c:pt idx="218">
                  <c:v>214</c:v>
                </c:pt>
                <c:pt idx="219">
                  <c:v>217.4</c:v>
                </c:pt>
                <c:pt idx="220">
                  <c:v>220</c:v>
                </c:pt>
                <c:pt idx="221">
                  <c:v>213.7</c:v>
                </c:pt>
                <c:pt idx="222">
                  <c:v>209.2</c:v>
                </c:pt>
                <c:pt idx="223">
                  <c:v>202.3</c:v>
                </c:pt>
                <c:pt idx="224">
                  <c:v>198.7</c:v>
                </c:pt>
                <c:pt idx="225">
                  <c:v>194.8</c:v>
                </c:pt>
                <c:pt idx="226">
                  <c:v>192.5</c:v>
                </c:pt>
                <c:pt idx="227">
                  <c:v>194.6</c:v>
                </c:pt>
                <c:pt idx="228">
                  <c:v>192.6</c:v>
                </c:pt>
                <c:pt idx="229">
                  <c:v>189.3</c:v>
                </c:pt>
                <c:pt idx="230">
                  <c:v>185.5</c:v>
                </c:pt>
                <c:pt idx="231">
                  <c:v>178.5</c:v>
                </c:pt>
                <c:pt idx="232">
                  <c:v>175.6</c:v>
                </c:pt>
                <c:pt idx="233">
                  <c:v>171.6</c:v>
                </c:pt>
                <c:pt idx="234">
                  <c:v>172.7</c:v>
                </c:pt>
                <c:pt idx="235">
                  <c:v>178.5</c:v>
                </c:pt>
                <c:pt idx="236">
                  <c:v>178.2</c:v>
                </c:pt>
                <c:pt idx="237">
                  <c:v>185.8</c:v>
                </c:pt>
                <c:pt idx="238">
                  <c:v>189.1</c:v>
                </c:pt>
                <c:pt idx="239">
                  <c:v>189</c:v>
                </c:pt>
                <c:pt idx="240">
                  <c:v>187.8</c:v>
                </c:pt>
                <c:pt idx="241">
                  <c:v>189.8</c:v>
                </c:pt>
                <c:pt idx="242">
                  <c:v>186.6</c:v>
                </c:pt>
                <c:pt idx="243">
                  <c:v>183.9</c:v>
                </c:pt>
                <c:pt idx="244">
                  <c:v>182.4</c:v>
                </c:pt>
                <c:pt idx="245">
                  <c:v>189.2</c:v>
                </c:pt>
                <c:pt idx="246">
                  <c:v>191.3</c:v>
                </c:pt>
                <c:pt idx="247">
                  <c:v>198.7</c:v>
                </c:pt>
                <c:pt idx="248">
                  <c:v>198.4</c:v>
                </c:pt>
                <c:pt idx="249">
                  <c:v>193.2</c:v>
                </c:pt>
                <c:pt idx="250">
                  <c:v>191.3</c:v>
                </c:pt>
                <c:pt idx="251">
                  <c:v>185.3</c:v>
                </c:pt>
                <c:pt idx="252">
                  <c:v>185.8</c:v>
                </c:pt>
                <c:pt idx="253">
                  <c:v>192</c:v>
                </c:pt>
                <c:pt idx="254">
                  <c:v>187.8</c:v>
                </c:pt>
                <c:pt idx="255">
                  <c:v>194.8</c:v>
                </c:pt>
                <c:pt idx="256">
                  <c:v>192.1</c:v>
                </c:pt>
                <c:pt idx="257">
                  <c:v>190.5</c:v>
                </c:pt>
                <c:pt idx="258">
                  <c:v>188.6</c:v>
                </c:pt>
                <c:pt idx="259">
                  <c:v>194.6</c:v>
                </c:pt>
                <c:pt idx="260">
                  <c:v>194.1</c:v>
                </c:pt>
                <c:pt idx="261">
                  <c:v>190.4</c:v>
                </c:pt>
                <c:pt idx="262">
                  <c:v>190.2</c:v>
                </c:pt>
                <c:pt idx="263">
                  <c:v>189.1</c:v>
                </c:pt>
                <c:pt idx="264">
                  <c:v>187.7</c:v>
                </c:pt>
                <c:pt idx="265">
                  <c:v>194.3</c:v>
                </c:pt>
                <c:pt idx="266">
                  <c:v>193</c:v>
                </c:pt>
                <c:pt idx="267">
                  <c:v>193.9</c:v>
                </c:pt>
                <c:pt idx="268">
                  <c:v>192.1</c:v>
                </c:pt>
                <c:pt idx="269">
                  <c:v>195.6</c:v>
                </c:pt>
                <c:pt idx="270">
                  <c:v>199.5</c:v>
                </c:pt>
                <c:pt idx="271">
                  <c:v>199.9</c:v>
                </c:pt>
                <c:pt idx="272">
                  <c:v>198.7</c:v>
                </c:pt>
                <c:pt idx="273">
                  <c:v>205</c:v>
                </c:pt>
                <c:pt idx="274">
                  <c:v>214.9</c:v>
                </c:pt>
                <c:pt idx="275">
                  <c:v>227.8</c:v>
                </c:pt>
                <c:pt idx="276">
                  <c:v>234.3</c:v>
                </c:pt>
                <c:pt idx="277">
                  <c:v>237.3</c:v>
                </c:pt>
                <c:pt idx="278">
                  <c:v>238.6</c:v>
                </c:pt>
                <c:pt idx="279">
                  <c:v>243</c:v>
                </c:pt>
                <c:pt idx="280">
                  <c:v>245.4</c:v>
                </c:pt>
                <c:pt idx="281">
                  <c:v>247.9</c:v>
                </c:pt>
                <c:pt idx="282">
                  <c:v>252.3</c:v>
                </c:pt>
                <c:pt idx="283">
                  <c:v>252.4</c:v>
                </c:pt>
                <c:pt idx="284">
                  <c:v>252.5</c:v>
                </c:pt>
                <c:pt idx="285">
                  <c:v>256</c:v>
                </c:pt>
                <c:pt idx="286">
                  <c:v>258</c:v>
                </c:pt>
                <c:pt idx="287">
                  <c:v>259.60000000000002</c:v>
                </c:pt>
                <c:pt idx="288">
                  <c:v>257.7</c:v>
                </c:pt>
                <c:pt idx="289">
                  <c:v>259.2</c:v>
                </c:pt>
                <c:pt idx="290">
                  <c:v>254.6</c:v>
                </c:pt>
                <c:pt idx="291">
                  <c:v>248.5</c:v>
                </c:pt>
                <c:pt idx="292">
                  <c:v>244.5</c:v>
                </c:pt>
                <c:pt idx="293">
                  <c:v>239.1</c:v>
                </c:pt>
                <c:pt idx="294">
                  <c:v>237.9</c:v>
                </c:pt>
                <c:pt idx="295">
                  <c:v>232.5</c:v>
                </c:pt>
                <c:pt idx="296">
                  <c:v>229.4</c:v>
                </c:pt>
                <c:pt idx="297">
                  <c:v>226</c:v>
                </c:pt>
                <c:pt idx="298">
                  <c:v>219</c:v>
                </c:pt>
                <c:pt idx="299">
                  <c:v>216.3</c:v>
                </c:pt>
                <c:pt idx="300">
                  <c:v>216.4</c:v>
                </c:pt>
                <c:pt idx="301">
                  <c:v>221.2</c:v>
                </c:pt>
                <c:pt idx="302">
                  <c:v>232.9</c:v>
                </c:pt>
                <c:pt idx="303">
                  <c:v>238</c:v>
                </c:pt>
                <c:pt idx="304">
                  <c:v>238.1</c:v>
                </c:pt>
                <c:pt idx="305">
                  <c:v>233.2</c:v>
                </c:pt>
                <c:pt idx="306">
                  <c:v>229.4</c:v>
                </c:pt>
                <c:pt idx="307">
                  <c:v>225.7</c:v>
                </c:pt>
                <c:pt idx="308">
                  <c:v>237.4</c:v>
                </c:pt>
                <c:pt idx="309">
                  <c:v>243.6</c:v>
                </c:pt>
                <c:pt idx="310">
                  <c:v>248.1</c:v>
                </c:pt>
                <c:pt idx="311">
                  <c:v>250.2</c:v>
                </c:pt>
                <c:pt idx="312">
                  <c:v>246.3</c:v>
                </c:pt>
                <c:pt idx="313">
                  <c:v>238.8</c:v>
                </c:pt>
                <c:pt idx="314">
                  <c:v>234.4</c:v>
                </c:pt>
                <c:pt idx="315">
                  <c:v>226</c:v>
                </c:pt>
                <c:pt idx="316">
                  <c:v>224</c:v>
                </c:pt>
                <c:pt idx="317">
                  <c:v>210.6</c:v>
                </c:pt>
                <c:pt idx="318">
                  <c:v>206.7</c:v>
                </c:pt>
                <c:pt idx="319">
                  <c:v>209.9</c:v>
                </c:pt>
                <c:pt idx="320">
                  <c:v>215.4</c:v>
                </c:pt>
                <c:pt idx="321">
                  <c:v>219.4</c:v>
                </c:pt>
                <c:pt idx="322">
                  <c:v>225.2</c:v>
                </c:pt>
                <c:pt idx="323">
                  <c:v>230.3</c:v>
                </c:pt>
                <c:pt idx="324">
                  <c:v>236.2</c:v>
                </c:pt>
                <c:pt idx="325">
                  <c:v>243.8</c:v>
                </c:pt>
                <c:pt idx="326">
                  <c:v>244.1</c:v>
                </c:pt>
                <c:pt idx="327">
                  <c:v>251.5</c:v>
                </c:pt>
                <c:pt idx="328">
                  <c:v>252.9</c:v>
                </c:pt>
                <c:pt idx="329">
                  <c:v>249.1</c:v>
                </c:pt>
                <c:pt idx="330">
                  <c:v>251.1</c:v>
                </c:pt>
                <c:pt idx="331">
                  <c:v>251.3</c:v>
                </c:pt>
                <c:pt idx="332">
                  <c:v>251.3</c:v>
                </c:pt>
                <c:pt idx="333">
                  <c:v>252.9</c:v>
                </c:pt>
                <c:pt idx="334">
                  <c:v>252.5</c:v>
                </c:pt>
                <c:pt idx="335">
                  <c:v>248.9</c:v>
                </c:pt>
                <c:pt idx="336">
                  <c:v>252.1</c:v>
                </c:pt>
                <c:pt idx="337">
                  <c:v>251.9</c:v>
                </c:pt>
                <c:pt idx="338">
                  <c:v>251.8</c:v>
                </c:pt>
                <c:pt idx="339">
                  <c:v>248.7</c:v>
                </c:pt>
                <c:pt idx="340">
                  <c:v>249.2</c:v>
                </c:pt>
                <c:pt idx="341">
                  <c:v>247.7</c:v>
                </c:pt>
                <c:pt idx="342">
                  <c:v>246.3</c:v>
                </c:pt>
                <c:pt idx="343">
                  <c:v>250.3</c:v>
                </c:pt>
                <c:pt idx="344">
                  <c:v>251.6</c:v>
                </c:pt>
                <c:pt idx="345">
                  <c:v>249.6</c:v>
                </c:pt>
                <c:pt idx="346">
                  <c:v>251.8</c:v>
                </c:pt>
                <c:pt idx="347">
                  <c:v>251.8</c:v>
                </c:pt>
                <c:pt idx="348">
                  <c:v>251.3</c:v>
                </c:pt>
                <c:pt idx="349">
                  <c:v>250</c:v>
                </c:pt>
                <c:pt idx="350">
                  <c:v>251.3</c:v>
                </c:pt>
                <c:pt idx="351">
                  <c:v>250.2</c:v>
                </c:pt>
                <c:pt idx="352">
                  <c:v>253</c:v>
                </c:pt>
                <c:pt idx="353">
                  <c:v>252.8</c:v>
                </c:pt>
                <c:pt idx="354">
                  <c:v>253.9</c:v>
                </c:pt>
                <c:pt idx="355">
                  <c:v>253.2</c:v>
                </c:pt>
                <c:pt idx="356">
                  <c:v>254.5</c:v>
                </c:pt>
                <c:pt idx="357">
                  <c:v>253.9</c:v>
                </c:pt>
                <c:pt idx="358">
                  <c:v>254.3</c:v>
                </c:pt>
                <c:pt idx="359">
                  <c:v>253.7</c:v>
                </c:pt>
                <c:pt idx="360">
                  <c:v>251.4</c:v>
                </c:pt>
                <c:pt idx="361">
                  <c:v>252.6</c:v>
                </c:pt>
                <c:pt idx="362">
                  <c:v>252.4</c:v>
                </c:pt>
                <c:pt idx="363">
                  <c:v>251.4</c:v>
                </c:pt>
                <c:pt idx="364">
                  <c:v>247.6</c:v>
                </c:pt>
                <c:pt idx="365">
                  <c:v>245.8</c:v>
                </c:pt>
                <c:pt idx="366">
                  <c:v>245.7</c:v>
                </c:pt>
                <c:pt idx="367">
                  <c:v>242.3</c:v>
                </c:pt>
                <c:pt idx="368">
                  <c:v>240.1</c:v>
                </c:pt>
                <c:pt idx="369">
                  <c:v>234.1</c:v>
                </c:pt>
                <c:pt idx="370">
                  <c:v>234.6</c:v>
                </c:pt>
                <c:pt idx="371">
                  <c:v>231.9</c:v>
                </c:pt>
                <c:pt idx="372">
                  <c:v>231.6</c:v>
                </c:pt>
                <c:pt idx="373">
                  <c:v>228.3</c:v>
                </c:pt>
                <c:pt idx="374">
                  <c:v>230.3</c:v>
                </c:pt>
                <c:pt idx="375">
                  <c:v>230.2</c:v>
                </c:pt>
                <c:pt idx="376">
                  <c:v>229.7</c:v>
                </c:pt>
                <c:pt idx="377">
                  <c:v>234.5</c:v>
                </c:pt>
                <c:pt idx="378">
                  <c:v>238.1</c:v>
                </c:pt>
                <c:pt idx="379">
                  <c:v>240.4</c:v>
                </c:pt>
                <c:pt idx="380">
                  <c:v>245.6</c:v>
                </c:pt>
                <c:pt idx="381">
                  <c:v>250.5</c:v>
                </c:pt>
                <c:pt idx="382">
                  <c:v>244</c:v>
                </c:pt>
                <c:pt idx="383">
                  <c:v>249.1</c:v>
                </c:pt>
                <c:pt idx="384">
                  <c:v>243</c:v>
                </c:pt>
                <c:pt idx="385">
                  <c:v>241</c:v>
                </c:pt>
                <c:pt idx="386">
                  <c:v>233.9</c:v>
                </c:pt>
                <c:pt idx="387">
                  <c:v>226.7</c:v>
                </c:pt>
                <c:pt idx="388">
                  <c:v>224.3</c:v>
                </c:pt>
                <c:pt idx="389">
                  <c:v>223.6</c:v>
                </c:pt>
                <c:pt idx="390">
                  <c:v>220.3</c:v>
                </c:pt>
                <c:pt idx="391">
                  <c:v>222.1</c:v>
                </c:pt>
                <c:pt idx="392">
                  <c:v>226.3</c:v>
                </c:pt>
                <c:pt idx="393">
                  <c:v>222.3</c:v>
                </c:pt>
                <c:pt idx="394">
                  <c:v>221.7</c:v>
                </c:pt>
                <c:pt idx="395">
                  <c:v>219.9</c:v>
                </c:pt>
                <c:pt idx="396">
                  <c:v>215.2</c:v>
                </c:pt>
                <c:pt idx="397">
                  <c:v>213.6</c:v>
                </c:pt>
                <c:pt idx="398">
                  <c:v>208.8</c:v>
                </c:pt>
                <c:pt idx="399">
                  <c:v>202.5</c:v>
                </c:pt>
                <c:pt idx="400">
                  <c:v>204.6</c:v>
                </c:pt>
                <c:pt idx="401">
                  <c:v>209.7</c:v>
                </c:pt>
                <c:pt idx="402">
                  <c:v>209.6</c:v>
                </c:pt>
                <c:pt idx="403">
                  <c:v>210.3</c:v>
                </c:pt>
                <c:pt idx="404">
                  <c:v>208.1</c:v>
                </c:pt>
                <c:pt idx="405">
                  <c:v>203.6</c:v>
                </c:pt>
                <c:pt idx="406">
                  <c:v>205</c:v>
                </c:pt>
                <c:pt idx="407">
                  <c:v>211.2</c:v>
                </c:pt>
                <c:pt idx="408">
                  <c:v>212.9</c:v>
                </c:pt>
                <c:pt idx="409">
                  <c:v>206.4</c:v>
                </c:pt>
                <c:pt idx="410">
                  <c:v>205</c:v>
                </c:pt>
                <c:pt idx="411">
                  <c:v>199.4</c:v>
                </c:pt>
                <c:pt idx="412">
                  <c:v>199.8</c:v>
                </c:pt>
                <c:pt idx="413">
                  <c:v>190.5</c:v>
                </c:pt>
                <c:pt idx="414">
                  <c:v>193.8</c:v>
                </c:pt>
                <c:pt idx="415">
                  <c:v>195.1</c:v>
                </c:pt>
                <c:pt idx="416">
                  <c:v>200</c:v>
                </c:pt>
                <c:pt idx="417">
                  <c:v>204.4</c:v>
                </c:pt>
                <c:pt idx="418">
                  <c:v>211.4</c:v>
                </c:pt>
                <c:pt idx="419">
                  <c:v>214.5</c:v>
                </c:pt>
                <c:pt idx="420">
                  <c:v>220.7</c:v>
                </c:pt>
                <c:pt idx="421">
                  <c:v>220.3</c:v>
                </c:pt>
                <c:pt idx="422">
                  <c:v>221.2</c:v>
                </c:pt>
                <c:pt idx="423">
                  <c:v>222.7</c:v>
                </c:pt>
                <c:pt idx="424">
                  <c:v>224.7</c:v>
                </c:pt>
                <c:pt idx="425">
                  <c:v>227.8</c:v>
                </c:pt>
                <c:pt idx="426">
                  <c:v>230.3</c:v>
                </c:pt>
                <c:pt idx="427">
                  <c:v>233.7</c:v>
                </c:pt>
                <c:pt idx="428">
                  <c:v>235.8</c:v>
                </c:pt>
                <c:pt idx="429">
                  <c:v>236.8</c:v>
                </c:pt>
                <c:pt idx="430">
                  <c:v>241.9</c:v>
                </c:pt>
                <c:pt idx="431">
                  <c:v>243.5</c:v>
                </c:pt>
                <c:pt idx="432">
                  <c:v>245.5</c:v>
                </c:pt>
                <c:pt idx="433">
                  <c:v>247.7</c:v>
                </c:pt>
                <c:pt idx="434">
                  <c:v>245.3</c:v>
                </c:pt>
                <c:pt idx="435">
                  <c:v>245.5</c:v>
                </c:pt>
                <c:pt idx="436">
                  <c:v>246.2</c:v>
                </c:pt>
                <c:pt idx="437">
                  <c:v>247.2</c:v>
                </c:pt>
                <c:pt idx="438">
                  <c:v>243</c:v>
                </c:pt>
                <c:pt idx="439">
                  <c:v>241.5</c:v>
                </c:pt>
                <c:pt idx="440">
                  <c:v>239.2</c:v>
                </c:pt>
                <c:pt idx="441">
                  <c:v>238.2</c:v>
                </c:pt>
                <c:pt idx="442">
                  <c:v>242</c:v>
                </c:pt>
                <c:pt idx="443">
                  <c:v>235.2</c:v>
                </c:pt>
                <c:pt idx="444">
                  <c:v>236.4</c:v>
                </c:pt>
                <c:pt idx="445">
                  <c:v>233.4</c:v>
                </c:pt>
                <c:pt idx="446">
                  <c:v>240.3</c:v>
                </c:pt>
                <c:pt idx="447">
                  <c:v>237</c:v>
                </c:pt>
                <c:pt idx="448">
                  <c:v>238.2</c:v>
                </c:pt>
                <c:pt idx="449">
                  <c:v>236</c:v>
                </c:pt>
                <c:pt idx="450">
                  <c:v>235.5</c:v>
                </c:pt>
                <c:pt idx="451">
                  <c:v>233.9</c:v>
                </c:pt>
                <c:pt idx="452">
                  <c:v>234.1</c:v>
                </c:pt>
                <c:pt idx="453">
                  <c:v>232.2</c:v>
                </c:pt>
                <c:pt idx="454">
                  <c:v>232</c:v>
                </c:pt>
                <c:pt idx="455">
                  <c:v>231.2</c:v>
                </c:pt>
                <c:pt idx="456">
                  <c:v>230.8</c:v>
                </c:pt>
                <c:pt idx="457">
                  <c:v>228.2</c:v>
                </c:pt>
                <c:pt idx="458">
                  <c:v>230.8</c:v>
                </c:pt>
                <c:pt idx="459">
                  <c:v>230.6</c:v>
                </c:pt>
                <c:pt idx="460">
                  <c:v>232.8</c:v>
                </c:pt>
                <c:pt idx="461">
                  <c:v>236.5</c:v>
                </c:pt>
                <c:pt idx="462">
                  <c:v>236.4</c:v>
                </c:pt>
                <c:pt idx="463">
                  <c:v>237.6</c:v>
                </c:pt>
                <c:pt idx="464">
                  <c:v>238.5</c:v>
                </c:pt>
                <c:pt idx="465">
                  <c:v>238.3</c:v>
                </c:pt>
                <c:pt idx="466">
                  <c:v>239.1</c:v>
                </c:pt>
                <c:pt idx="467">
                  <c:v>239.7</c:v>
                </c:pt>
                <c:pt idx="468">
                  <c:v>243.7</c:v>
                </c:pt>
                <c:pt idx="469">
                  <c:v>246.7</c:v>
                </c:pt>
                <c:pt idx="470">
                  <c:v>243.3</c:v>
                </c:pt>
                <c:pt idx="471">
                  <c:v>242.6</c:v>
                </c:pt>
                <c:pt idx="472">
                  <c:v>249.3</c:v>
                </c:pt>
                <c:pt idx="473">
                  <c:v>252.8</c:v>
                </c:pt>
                <c:pt idx="474">
                  <c:v>240.9</c:v>
                </c:pt>
                <c:pt idx="475">
                  <c:v>242</c:v>
                </c:pt>
                <c:pt idx="476">
                  <c:v>237.1</c:v>
                </c:pt>
                <c:pt idx="477">
                  <c:v>231.3</c:v>
                </c:pt>
                <c:pt idx="478">
                  <c:v>232.9</c:v>
                </c:pt>
                <c:pt idx="479">
                  <c:v>233</c:v>
                </c:pt>
                <c:pt idx="480">
                  <c:v>231.2</c:v>
                </c:pt>
                <c:pt idx="481">
                  <c:v>231.4</c:v>
                </c:pt>
                <c:pt idx="482">
                  <c:v>231.4</c:v>
                </c:pt>
                <c:pt idx="483">
                  <c:v>227.3</c:v>
                </c:pt>
                <c:pt idx="484">
                  <c:v>223.4</c:v>
                </c:pt>
                <c:pt idx="485">
                  <c:v>223.8</c:v>
                </c:pt>
                <c:pt idx="486">
                  <c:v>218.8</c:v>
                </c:pt>
                <c:pt idx="487">
                  <c:v>220.8</c:v>
                </c:pt>
                <c:pt idx="488">
                  <c:v>231.3</c:v>
                </c:pt>
                <c:pt idx="489">
                  <c:v>236.5</c:v>
                </c:pt>
                <c:pt idx="490">
                  <c:v>239.1</c:v>
                </c:pt>
                <c:pt idx="491">
                  <c:v>236.6</c:v>
                </c:pt>
                <c:pt idx="492">
                  <c:v>232.8</c:v>
                </c:pt>
                <c:pt idx="493">
                  <c:v>233.1</c:v>
                </c:pt>
                <c:pt idx="494">
                  <c:v>241.2</c:v>
                </c:pt>
                <c:pt idx="495">
                  <c:v>245.6</c:v>
                </c:pt>
                <c:pt idx="496">
                  <c:v>243.9</c:v>
                </c:pt>
                <c:pt idx="497">
                  <c:v>243.7</c:v>
                </c:pt>
                <c:pt idx="498">
                  <c:v>232.7</c:v>
                </c:pt>
                <c:pt idx="499">
                  <c:v>229.2</c:v>
                </c:pt>
                <c:pt idx="500">
                  <c:v>218.7</c:v>
                </c:pt>
                <c:pt idx="501">
                  <c:v>215.5</c:v>
                </c:pt>
                <c:pt idx="502">
                  <c:v>206.5</c:v>
                </c:pt>
                <c:pt idx="503">
                  <c:v>205.5</c:v>
                </c:pt>
                <c:pt idx="504">
                  <c:v>203.4</c:v>
                </c:pt>
                <c:pt idx="505">
                  <c:v>204.4</c:v>
                </c:pt>
                <c:pt idx="506">
                  <c:v>208.1</c:v>
                </c:pt>
                <c:pt idx="507">
                  <c:v>210</c:v>
                </c:pt>
                <c:pt idx="508">
                  <c:v>205.2</c:v>
                </c:pt>
                <c:pt idx="509">
                  <c:v>199.9</c:v>
                </c:pt>
                <c:pt idx="510">
                  <c:v>194.4</c:v>
                </c:pt>
                <c:pt idx="511">
                  <c:v>190.7</c:v>
                </c:pt>
                <c:pt idx="512">
                  <c:v>195.5</c:v>
                </c:pt>
                <c:pt idx="513">
                  <c:v>202.4</c:v>
                </c:pt>
                <c:pt idx="514">
                  <c:v>208.3</c:v>
                </c:pt>
                <c:pt idx="515">
                  <c:v>203.3</c:v>
                </c:pt>
                <c:pt idx="516">
                  <c:v>204.3</c:v>
                </c:pt>
                <c:pt idx="517">
                  <c:v>199.1</c:v>
                </c:pt>
                <c:pt idx="518">
                  <c:v>192.5</c:v>
                </c:pt>
                <c:pt idx="519">
                  <c:v>193.3</c:v>
                </c:pt>
                <c:pt idx="520">
                  <c:v>198.4</c:v>
                </c:pt>
                <c:pt idx="521">
                  <c:v>201.9</c:v>
                </c:pt>
                <c:pt idx="522">
                  <c:v>204.9</c:v>
                </c:pt>
                <c:pt idx="523">
                  <c:v>201.2</c:v>
                </c:pt>
                <c:pt idx="524">
                  <c:v>201.7</c:v>
                </c:pt>
                <c:pt idx="525">
                  <c:v>208.1</c:v>
                </c:pt>
                <c:pt idx="526">
                  <c:v>203.5</c:v>
                </c:pt>
                <c:pt idx="527">
                  <c:v>201.1</c:v>
                </c:pt>
                <c:pt idx="528">
                  <c:v>199.1</c:v>
                </c:pt>
                <c:pt idx="529">
                  <c:v>202</c:v>
                </c:pt>
                <c:pt idx="530">
                  <c:v>201.3</c:v>
                </c:pt>
                <c:pt idx="531">
                  <c:v>201.7</c:v>
                </c:pt>
                <c:pt idx="532">
                  <c:v>200.3</c:v>
                </c:pt>
                <c:pt idx="533">
                  <c:v>207.5</c:v>
                </c:pt>
                <c:pt idx="534">
                  <c:v>209.8</c:v>
                </c:pt>
                <c:pt idx="535">
                  <c:v>207.6</c:v>
                </c:pt>
                <c:pt idx="536">
                  <c:v>211.5</c:v>
                </c:pt>
                <c:pt idx="537">
                  <c:v>227.2</c:v>
                </c:pt>
                <c:pt idx="538">
                  <c:v>219.7</c:v>
                </c:pt>
                <c:pt idx="539">
                  <c:v>242.5</c:v>
                </c:pt>
                <c:pt idx="540">
                  <c:v>248.2</c:v>
                </c:pt>
                <c:pt idx="541">
                  <c:v>252.1</c:v>
                </c:pt>
                <c:pt idx="542">
                  <c:v>255.3</c:v>
                </c:pt>
                <c:pt idx="543">
                  <c:v>265.39999999999998</c:v>
                </c:pt>
                <c:pt idx="544">
                  <c:v>270</c:v>
                </c:pt>
                <c:pt idx="545">
                  <c:v>270.8</c:v>
                </c:pt>
                <c:pt idx="546">
                  <c:v>268.3</c:v>
                </c:pt>
                <c:pt idx="547">
                  <c:v>267.7</c:v>
                </c:pt>
                <c:pt idx="548">
                  <c:v>270.60000000000002</c:v>
                </c:pt>
                <c:pt idx="549">
                  <c:v>266.39999999999998</c:v>
                </c:pt>
                <c:pt idx="550">
                  <c:v>268.60000000000002</c:v>
                </c:pt>
                <c:pt idx="551">
                  <c:v>273.8</c:v>
                </c:pt>
                <c:pt idx="552">
                  <c:v>271.2</c:v>
                </c:pt>
                <c:pt idx="553">
                  <c:v>273.7</c:v>
                </c:pt>
                <c:pt idx="554">
                  <c:v>274.60000000000002</c:v>
                </c:pt>
                <c:pt idx="555">
                  <c:v>271.8</c:v>
                </c:pt>
                <c:pt idx="556">
                  <c:v>273.39999999999998</c:v>
                </c:pt>
                <c:pt idx="557">
                  <c:v>271.7</c:v>
                </c:pt>
                <c:pt idx="558">
                  <c:v>276.39999999999998</c:v>
                </c:pt>
                <c:pt idx="559">
                  <c:v>271.60000000000002</c:v>
                </c:pt>
                <c:pt idx="560">
                  <c:v>264.89999999999998</c:v>
                </c:pt>
                <c:pt idx="561">
                  <c:v>274.89999999999998</c:v>
                </c:pt>
                <c:pt idx="562">
                  <c:v>283.5</c:v>
                </c:pt>
                <c:pt idx="563">
                  <c:v>282.60000000000002</c:v>
                </c:pt>
                <c:pt idx="564">
                  <c:v>275.2</c:v>
                </c:pt>
                <c:pt idx="565">
                  <c:v>274.2</c:v>
                </c:pt>
                <c:pt idx="566">
                  <c:v>284.5</c:v>
                </c:pt>
                <c:pt idx="567">
                  <c:v>285.60000000000002</c:v>
                </c:pt>
                <c:pt idx="568">
                  <c:v>279.60000000000002</c:v>
                </c:pt>
                <c:pt idx="569">
                  <c:v>280.5</c:v>
                </c:pt>
                <c:pt idx="570">
                  <c:v>276.5</c:v>
                </c:pt>
                <c:pt idx="571">
                  <c:v>275.7</c:v>
                </c:pt>
                <c:pt idx="572">
                  <c:v>283.10000000000002</c:v>
                </c:pt>
                <c:pt idx="573">
                  <c:v>283.2</c:v>
                </c:pt>
                <c:pt idx="574">
                  <c:v>277.10000000000002</c:v>
                </c:pt>
                <c:pt idx="575">
                  <c:v>276.3</c:v>
                </c:pt>
                <c:pt idx="576">
                  <c:v>260.7</c:v>
                </c:pt>
                <c:pt idx="577">
                  <c:v>273.60000000000002</c:v>
                </c:pt>
                <c:pt idx="578">
                  <c:v>259.5</c:v>
                </c:pt>
                <c:pt idx="579">
                  <c:v>266.3</c:v>
                </c:pt>
                <c:pt idx="580">
                  <c:v>250.1</c:v>
                </c:pt>
                <c:pt idx="581">
                  <c:v>255.2</c:v>
                </c:pt>
                <c:pt idx="582">
                  <c:v>259.2</c:v>
                </c:pt>
                <c:pt idx="583">
                  <c:v>264.60000000000002</c:v>
                </c:pt>
                <c:pt idx="584">
                  <c:v>258.10000000000002</c:v>
                </c:pt>
                <c:pt idx="585">
                  <c:v>245.8</c:v>
                </c:pt>
                <c:pt idx="586">
                  <c:v>246.8</c:v>
                </c:pt>
                <c:pt idx="587">
                  <c:v>239.1</c:v>
                </c:pt>
                <c:pt idx="588">
                  <c:v>240</c:v>
                </c:pt>
                <c:pt idx="589">
                  <c:v>227</c:v>
                </c:pt>
                <c:pt idx="590">
                  <c:v>229.6</c:v>
                </c:pt>
                <c:pt idx="591">
                  <c:v>224.6</c:v>
                </c:pt>
                <c:pt idx="592">
                  <c:v>214.7</c:v>
                </c:pt>
                <c:pt idx="593">
                  <c:v>199.9</c:v>
                </c:pt>
                <c:pt idx="594">
                  <c:v>201.9</c:v>
                </c:pt>
                <c:pt idx="595">
                  <c:v>206.3</c:v>
                </c:pt>
                <c:pt idx="596">
                  <c:v>201.2</c:v>
                </c:pt>
                <c:pt idx="597">
                  <c:v>185.8</c:v>
                </c:pt>
                <c:pt idx="598">
                  <c:v>186.1</c:v>
                </c:pt>
                <c:pt idx="599">
                  <c:v>193</c:v>
                </c:pt>
                <c:pt idx="600">
                  <c:v>209.2</c:v>
                </c:pt>
                <c:pt idx="601">
                  <c:v>209.4</c:v>
                </c:pt>
                <c:pt idx="602">
                  <c:v>216.2</c:v>
                </c:pt>
                <c:pt idx="603">
                  <c:v>221.1</c:v>
                </c:pt>
                <c:pt idx="604">
                  <c:v>220.3</c:v>
                </c:pt>
                <c:pt idx="605">
                  <c:v>211.9</c:v>
                </c:pt>
                <c:pt idx="606">
                  <c:v>204.8</c:v>
                </c:pt>
                <c:pt idx="607">
                  <c:v>205.2</c:v>
                </c:pt>
                <c:pt idx="608">
                  <c:v>200.7</c:v>
                </c:pt>
                <c:pt idx="609">
                  <c:v>250.1</c:v>
                </c:pt>
                <c:pt idx="610">
                  <c:v>234.2</c:v>
                </c:pt>
                <c:pt idx="611">
                  <c:v>239.6</c:v>
                </c:pt>
                <c:pt idx="612">
                  <c:v>241.9</c:v>
                </c:pt>
                <c:pt idx="613">
                  <c:v>255.7</c:v>
                </c:pt>
                <c:pt idx="614">
                  <c:v>270.5</c:v>
                </c:pt>
                <c:pt idx="615">
                  <c:v>278.60000000000002</c:v>
                </c:pt>
                <c:pt idx="616">
                  <c:v>285.8</c:v>
                </c:pt>
                <c:pt idx="617">
                  <c:v>278.10000000000002</c:v>
                </c:pt>
                <c:pt idx="618">
                  <c:v>298.60000000000002</c:v>
                </c:pt>
                <c:pt idx="619">
                  <c:v>288.39999999999998</c:v>
                </c:pt>
                <c:pt idx="620">
                  <c:v>289.10000000000002</c:v>
                </c:pt>
                <c:pt idx="621">
                  <c:v>282.39999999999998</c:v>
                </c:pt>
                <c:pt idx="622">
                  <c:v>273.10000000000002</c:v>
                </c:pt>
                <c:pt idx="623">
                  <c:v>272.60000000000002</c:v>
                </c:pt>
                <c:pt idx="624">
                  <c:v>271.7</c:v>
                </c:pt>
                <c:pt idx="625">
                  <c:v>265</c:v>
                </c:pt>
                <c:pt idx="626">
                  <c:v>275.10000000000002</c:v>
                </c:pt>
                <c:pt idx="627">
                  <c:v>271.89999999999998</c:v>
                </c:pt>
                <c:pt idx="628">
                  <c:v>270.10000000000002</c:v>
                </c:pt>
                <c:pt idx="629">
                  <c:v>266.10000000000002</c:v>
                </c:pt>
                <c:pt idx="630">
                  <c:v>264</c:v>
                </c:pt>
                <c:pt idx="631">
                  <c:v>266.2</c:v>
                </c:pt>
                <c:pt idx="632">
                  <c:v>260.5</c:v>
                </c:pt>
                <c:pt idx="633">
                  <c:v>260.3</c:v>
                </c:pt>
                <c:pt idx="634">
                  <c:v>260.39999999999998</c:v>
                </c:pt>
                <c:pt idx="635">
                  <c:v>257.2</c:v>
                </c:pt>
                <c:pt idx="636">
                  <c:v>249.2</c:v>
                </c:pt>
                <c:pt idx="637">
                  <c:v>255.8</c:v>
                </c:pt>
                <c:pt idx="638">
                  <c:v>233.4</c:v>
                </c:pt>
                <c:pt idx="639">
                  <c:v>245.2</c:v>
                </c:pt>
                <c:pt idx="640">
                  <c:v>251.6</c:v>
                </c:pt>
                <c:pt idx="641">
                  <c:v>272.60000000000002</c:v>
                </c:pt>
                <c:pt idx="642">
                  <c:v>246.8</c:v>
                </c:pt>
                <c:pt idx="643">
                  <c:v>257.10000000000002</c:v>
                </c:pt>
                <c:pt idx="644">
                  <c:v>256.7</c:v>
                </c:pt>
                <c:pt idx="645">
                  <c:v>251.6</c:v>
                </c:pt>
                <c:pt idx="646">
                  <c:v>241.9</c:v>
                </c:pt>
                <c:pt idx="647">
                  <c:v>239</c:v>
                </c:pt>
                <c:pt idx="648">
                  <c:v>237.8</c:v>
                </c:pt>
                <c:pt idx="649">
                  <c:v>233.2</c:v>
                </c:pt>
                <c:pt idx="650">
                  <c:v>226.2</c:v>
                </c:pt>
                <c:pt idx="651">
                  <c:v>227.8</c:v>
                </c:pt>
                <c:pt idx="652">
                  <c:v>225.8</c:v>
                </c:pt>
                <c:pt idx="653">
                  <c:v>244.8</c:v>
                </c:pt>
                <c:pt idx="654">
                  <c:v>248.6</c:v>
                </c:pt>
                <c:pt idx="655">
                  <c:v>250.2</c:v>
                </c:pt>
                <c:pt idx="656">
                  <c:v>240.7</c:v>
                </c:pt>
                <c:pt idx="657">
                  <c:v>240.2</c:v>
                </c:pt>
                <c:pt idx="658">
                  <c:v>236</c:v>
                </c:pt>
                <c:pt idx="659">
                  <c:v>239</c:v>
                </c:pt>
                <c:pt idx="660">
                  <c:v>236.1</c:v>
                </c:pt>
                <c:pt idx="661">
                  <c:v>231</c:v>
                </c:pt>
                <c:pt idx="662">
                  <c:v>224.4</c:v>
                </c:pt>
                <c:pt idx="663">
                  <c:v>217.1</c:v>
                </c:pt>
                <c:pt idx="664">
                  <c:v>213.1</c:v>
                </c:pt>
                <c:pt idx="665">
                  <c:v>212.7</c:v>
                </c:pt>
                <c:pt idx="666">
                  <c:v>206.7</c:v>
                </c:pt>
                <c:pt idx="667">
                  <c:v>206</c:v>
                </c:pt>
                <c:pt idx="668">
                  <c:v>207.6</c:v>
                </c:pt>
                <c:pt idx="669">
                  <c:v>217.1</c:v>
                </c:pt>
                <c:pt idx="670">
                  <c:v>220.4</c:v>
                </c:pt>
                <c:pt idx="671">
                  <c:v>234.9</c:v>
                </c:pt>
                <c:pt idx="672">
                  <c:v>231</c:v>
                </c:pt>
                <c:pt idx="673">
                  <c:v>230.4</c:v>
                </c:pt>
                <c:pt idx="674">
                  <c:v>231.4</c:v>
                </c:pt>
                <c:pt idx="675">
                  <c:v>226.4</c:v>
                </c:pt>
                <c:pt idx="676">
                  <c:v>228</c:v>
                </c:pt>
                <c:pt idx="677">
                  <c:v>231.3</c:v>
                </c:pt>
                <c:pt idx="678">
                  <c:v>223.7</c:v>
                </c:pt>
                <c:pt idx="679">
                  <c:v>215.3</c:v>
                </c:pt>
                <c:pt idx="680">
                  <c:v>211</c:v>
                </c:pt>
                <c:pt idx="681">
                  <c:v>204.5</c:v>
                </c:pt>
                <c:pt idx="682">
                  <c:v>202.2</c:v>
                </c:pt>
                <c:pt idx="683">
                  <c:v>193.2</c:v>
                </c:pt>
                <c:pt idx="684">
                  <c:v>198.4</c:v>
                </c:pt>
                <c:pt idx="685">
                  <c:v>194.1</c:v>
                </c:pt>
                <c:pt idx="686">
                  <c:v>193.9</c:v>
                </c:pt>
                <c:pt idx="687">
                  <c:v>190.4</c:v>
                </c:pt>
                <c:pt idx="688">
                  <c:v>184.7</c:v>
                </c:pt>
                <c:pt idx="689">
                  <c:v>198.8</c:v>
                </c:pt>
                <c:pt idx="690">
                  <c:v>194.2</c:v>
                </c:pt>
                <c:pt idx="691">
                  <c:v>187.2</c:v>
                </c:pt>
                <c:pt idx="692">
                  <c:v>188.7</c:v>
                </c:pt>
                <c:pt idx="693">
                  <c:v>211.7</c:v>
                </c:pt>
                <c:pt idx="694">
                  <c:v>199.9</c:v>
                </c:pt>
                <c:pt idx="695">
                  <c:v>228.1</c:v>
                </c:pt>
                <c:pt idx="696">
                  <c:v>214.6</c:v>
                </c:pt>
                <c:pt idx="697">
                  <c:v>208.9</c:v>
                </c:pt>
                <c:pt idx="698">
                  <c:v>205.7</c:v>
                </c:pt>
                <c:pt idx="699">
                  <c:v>209.6</c:v>
                </c:pt>
                <c:pt idx="700">
                  <c:v>203.9</c:v>
                </c:pt>
                <c:pt idx="701">
                  <c:v>204</c:v>
                </c:pt>
                <c:pt idx="702">
                  <c:v>201.9</c:v>
                </c:pt>
                <c:pt idx="703">
                  <c:v>199</c:v>
                </c:pt>
                <c:pt idx="704">
                  <c:v>195.4</c:v>
                </c:pt>
                <c:pt idx="705">
                  <c:v>196.7</c:v>
                </c:pt>
                <c:pt idx="706">
                  <c:v>195.4</c:v>
                </c:pt>
                <c:pt idx="707">
                  <c:v>213.9</c:v>
                </c:pt>
                <c:pt idx="708">
                  <c:v>200.2</c:v>
                </c:pt>
                <c:pt idx="709">
                  <c:v>214.7</c:v>
                </c:pt>
                <c:pt idx="710">
                  <c:v>219.4</c:v>
                </c:pt>
                <c:pt idx="711">
                  <c:v>230.4</c:v>
                </c:pt>
                <c:pt idx="712">
                  <c:v>236.7</c:v>
                </c:pt>
                <c:pt idx="713">
                  <c:v>249.9</c:v>
                </c:pt>
                <c:pt idx="714">
                  <c:v>252.3</c:v>
                </c:pt>
                <c:pt idx="715">
                  <c:v>263.7</c:v>
                </c:pt>
                <c:pt idx="716">
                  <c:v>280.2</c:v>
                </c:pt>
                <c:pt idx="717">
                  <c:v>279</c:v>
                </c:pt>
                <c:pt idx="718">
                  <c:v>263.2</c:v>
                </c:pt>
                <c:pt idx="719">
                  <c:v>259.7</c:v>
                </c:pt>
                <c:pt idx="720">
                  <c:v>252.8</c:v>
                </c:pt>
                <c:pt idx="721">
                  <c:v>247.4</c:v>
                </c:pt>
                <c:pt idx="722">
                  <c:v>245.8</c:v>
                </c:pt>
                <c:pt idx="723">
                  <c:v>245.6</c:v>
                </c:pt>
                <c:pt idx="724">
                  <c:v>239.1</c:v>
                </c:pt>
                <c:pt idx="725">
                  <c:v>243.1</c:v>
                </c:pt>
                <c:pt idx="726">
                  <c:v>247.4</c:v>
                </c:pt>
                <c:pt idx="727">
                  <c:v>241.4</c:v>
                </c:pt>
                <c:pt idx="728">
                  <c:v>252.1</c:v>
                </c:pt>
                <c:pt idx="729">
                  <c:v>245.2</c:v>
                </c:pt>
                <c:pt idx="730">
                  <c:v>241.6</c:v>
                </c:pt>
                <c:pt idx="731">
                  <c:v>233.9</c:v>
                </c:pt>
                <c:pt idx="732">
                  <c:v>232.4</c:v>
                </c:pt>
                <c:pt idx="733">
                  <c:v>224.5</c:v>
                </c:pt>
                <c:pt idx="734">
                  <c:v>233.1</c:v>
                </c:pt>
                <c:pt idx="735">
                  <c:v>234.5</c:v>
                </c:pt>
                <c:pt idx="736">
                  <c:v>235.5</c:v>
                </c:pt>
                <c:pt idx="737">
                  <c:v>215.7</c:v>
                </c:pt>
                <c:pt idx="738">
                  <c:v>203.3</c:v>
                </c:pt>
                <c:pt idx="739">
                  <c:v>205.6</c:v>
                </c:pt>
                <c:pt idx="740">
                  <c:v>208.8</c:v>
                </c:pt>
                <c:pt idx="741">
                  <c:v>207.1</c:v>
                </c:pt>
                <c:pt idx="742">
                  <c:v>216.1</c:v>
                </c:pt>
                <c:pt idx="743">
                  <c:v>214.1</c:v>
                </c:pt>
                <c:pt idx="744">
                  <c:v>240.5</c:v>
                </c:pt>
                <c:pt idx="745">
                  <c:v>245.3</c:v>
                </c:pt>
                <c:pt idx="746">
                  <c:v>251.1</c:v>
                </c:pt>
                <c:pt idx="747">
                  <c:v>251.7</c:v>
                </c:pt>
                <c:pt idx="748">
                  <c:v>247.5</c:v>
                </c:pt>
                <c:pt idx="749">
                  <c:v>242.6</c:v>
                </c:pt>
                <c:pt idx="750">
                  <c:v>240.3</c:v>
                </c:pt>
                <c:pt idx="751">
                  <c:v>241.4</c:v>
                </c:pt>
                <c:pt idx="752">
                  <c:v>251.2</c:v>
                </c:pt>
                <c:pt idx="753">
                  <c:v>243.4</c:v>
                </c:pt>
                <c:pt idx="754">
                  <c:v>257.39999999999998</c:v>
                </c:pt>
                <c:pt idx="755">
                  <c:v>239.5</c:v>
                </c:pt>
                <c:pt idx="756">
                  <c:v>246.9</c:v>
                </c:pt>
                <c:pt idx="757">
                  <c:v>252</c:v>
                </c:pt>
                <c:pt idx="758">
                  <c:v>247.2</c:v>
                </c:pt>
                <c:pt idx="759">
                  <c:v>243.9</c:v>
                </c:pt>
                <c:pt idx="760">
                  <c:v>244.6</c:v>
                </c:pt>
                <c:pt idx="761">
                  <c:v>242.2</c:v>
                </c:pt>
                <c:pt idx="762">
                  <c:v>240.5</c:v>
                </c:pt>
                <c:pt idx="763">
                  <c:v>230</c:v>
                </c:pt>
                <c:pt idx="764">
                  <c:v>237.2</c:v>
                </c:pt>
                <c:pt idx="765">
                  <c:v>238.1</c:v>
                </c:pt>
                <c:pt idx="766">
                  <c:v>231.4</c:v>
                </c:pt>
                <c:pt idx="767">
                  <c:v>229.4</c:v>
                </c:pt>
                <c:pt idx="768">
                  <c:v>226.3</c:v>
                </c:pt>
                <c:pt idx="769">
                  <c:v>228.6</c:v>
                </c:pt>
                <c:pt idx="770">
                  <c:v>232.2</c:v>
                </c:pt>
                <c:pt idx="771">
                  <c:v>231.9</c:v>
                </c:pt>
                <c:pt idx="772">
                  <c:v>244.4</c:v>
                </c:pt>
                <c:pt idx="773">
                  <c:v>247.6</c:v>
                </c:pt>
                <c:pt idx="774">
                  <c:v>239.1</c:v>
                </c:pt>
                <c:pt idx="775">
                  <c:v>250.9</c:v>
                </c:pt>
                <c:pt idx="776">
                  <c:v>242.6</c:v>
                </c:pt>
                <c:pt idx="777">
                  <c:v>241.2</c:v>
                </c:pt>
                <c:pt idx="778">
                  <c:v>226.4</c:v>
                </c:pt>
                <c:pt idx="779">
                  <c:v>220</c:v>
                </c:pt>
                <c:pt idx="780">
                  <c:v>226.5</c:v>
                </c:pt>
                <c:pt idx="781">
                  <c:v>218</c:v>
                </c:pt>
                <c:pt idx="782">
                  <c:v>220.3</c:v>
                </c:pt>
                <c:pt idx="783">
                  <c:v>231.4</c:v>
                </c:pt>
                <c:pt idx="784">
                  <c:v>231.3</c:v>
                </c:pt>
                <c:pt idx="785">
                  <c:v>210.7</c:v>
                </c:pt>
                <c:pt idx="786">
                  <c:v>203.4</c:v>
                </c:pt>
                <c:pt idx="787">
                  <c:v>199.7</c:v>
                </c:pt>
                <c:pt idx="788">
                  <c:v>198.1</c:v>
                </c:pt>
                <c:pt idx="789">
                  <c:v>217.7</c:v>
                </c:pt>
                <c:pt idx="790">
                  <c:v>213.2</c:v>
                </c:pt>
                <c:pt idx="791">
                  <c:v>207.7</c:v>
                </c:pt>
                <c:pt idx="792">
                  <c:v>190.1</c:v>
                </c:pt>
                <c:pt idx="793">
                  <c:v>189.4</c:v>
                </c:pt>
                <c:pt idx="794">
                  <c:v>190.3</c:v>
                </c:pt>
                <c:pt idx="795">
                  <c:v>196</c:v>
                </c:pt>
                <c:pt idx="796">
                  <c:v>197.7</c:v>
                </c:pt>
                <c:pt idx="797">
                  <c:v>197.8</c:v>
                </c:pt>
                <c:pt idx="798">
                  <c:v>196.6</c:v>
                </c:pt>
                <c:pt idx="799">
                  <c:v>183.8</c:v>
                </c:pt>
                <c:pt idx="800">
                  <c:v>186.7</c:v>
                </c:pt>
                <c:pt idx="801">
                  <c:v>190.1</c:v>
                </c:pt>
                <c:pt idx="802">
                  <c:v>191.6</c:v>
                </c:pt>
                <c:pt idx="803">
                  <c:v>196.5</c:v>
                </c:pt>
                <c:pt idx="804">
                  <c:v>204.3</c:v>
                </c:pt>
                <c:pt idx="805">
                  <c:v>187.5</c:v>
                </c:pt>
                <c:pt idx="806">
                  <c:v>185.5</c:v>
                </c:pt>
                <c:pt idx="807">
                  <c:v>189</c:v>
                </c:pt>
                <c:pt idx="808">
                  <c:v>200.6</c:v>
                </c:pt>
                <c:pt idx="809">
                  <c:v>188.9</c:v>
                </c:pt>
                <c:pt idx="810">
                  <c:v>191.9</c:v>
                </c:pt>
                <c:pt idx="811">
                  <c:v>203</c:v>
                </c:pt>
                <c:pt idx="812">
                  <c:v>196.9</c:v>
                </c:pt>
                <c:pt idx="813">
                  <c:v>190.4</c:v>
                </c:pt>
                <c:pt idx="814">
                  <c:v>196.4</c:v>
                </c:pt>
                <c:pt idx="815">
                  <c:v>195.6</c:v>
                </c:pt>
                <c:pt idx="816">
                  <c:v>196.5</c:v>
                </c:pt>
                <c:pt idx="817">
                  <c:v>192.3</c:v>
                </c:pt>
                <c:pt idx="818">
                  <c:v>190.2</c:v>
                </c:pt>
                <c:pt idx="819">
                  <c:v>194.2</c:v>
                </c:pt>
                <c:pt idx="820">
                  <c:v>193.4</c:v>
                </c:pt>
                <c:pt idx="821">
                  <c:v>194.3</c:v>
                </c:pt>
                <c:pt idx="822">
                  <c:v>201.1</c:v>
                </c:pt>
                <c:pt idx="823">
                  <c:v>195.8</c:v>
                </c:pt>
                <c:pt idx="824">
                  <c:v>202.4</c:v>
                </c:pt>
                <c:pt idx="825">
                  <c:v>200.7</c:v>
                </c:pt>
                <c:pt idx="826">
                  <c:v>201.7</c:v>
                </c:pt>
                <c:pt idx="827">
                  <c:v>198</c:v>
                </c:pt>
                <c:pt idx="828">
                  <c:v>198</c:v>
                </c:pt>
                <c:pt idx="829">
                  <c:v>200.4</c:v>
                </c:pt>
                <c:pt idx="830">
                  <c:v>204.5</c:v>
                </c:pt>
                <c:pt idx="831">
                  <c:v>203.7</c:v>
                </c:pt>
                <c:pt idx="832">
                  <c:v>208.9</c:v>
                </c:pt>
                <c:pt idx="833">
                  <c:v>210.6</c:v>
                </c:pt>
                <c:pt idx="834">
                  <c:v>220.3</c:v>
                </c:pt>
                <c:pt idx="835">
                  <c:v>223.9</c:v>
                </c:pt>
                <c:pt idx="836">
                  <c:v>223.5</c:v>
                </c:pt>
                <c:pt idx="837">
                  <c:v>228.9</c:v>
                </c:pt>
                <c:pt idx="838">
                  <c:v>240.4</c:v>
                </c:pt>
                <c:pt idx="839">
                  <c:v>245</c:v>
                </c:pt>
                <c:pt idx="840">
                  <c:v>259</c:v>
                </c:pt>
                <c:pt idx="841">
                  <c:v>257.89999999999998</c:v>
                </c:pt>
                <c:pt idx="842">
                  <c:v>263.39999999999998</c:v>
                </c:pt>
                <c:pt idx="843">
                  <c:v>264.10000000000002</c:v>
                </c:pt>
                <c:pt idx="844">
                  <c:v>282.60000000000002</c:v>
                </c:pt>
                <c:pt idx="845">
                  <c:v>286.8</c:v>
                </c:pt>
                <c:pt idx="846">
                  <c:v>287.10000000000002</c:v>
                </c:pt>
                <c:pt idx="847">
                  <c:v>274</c:v>
                </c:pt>
                <c:pt idx="848">
                  <c:v>275.60000000000002</c:v>
                </c:pt>
                <c:pt idx="849">
                  <c:v>275.3</c:v>
                </c:pt>
                <c:pt idx="850">
                  <c:v>262.60000000000002</c:v>
                </c:pt>
                <c:pt idx="851">
                  <c:v>262.5</c:v>
                </c:pt>
                <c:pt idx="852">
                  <c:v>267.10000000000002</c:v>
                </c:pt>
                <c:pt idx="853">
                  <c:v>273.7</c:v>
                </c:pt>
                <c:pt idx="854">
                  <c:v>277.10000000000002</c:v>
                </c:pt>
                <c:pt idx="855">
                  <c:v>273</c:v>
                </c:pt>
                <c:pt idx="856">
                  <c:v>279.7</c:v>
                </c:pt>
                <c:pt idx="857">
                  <c:v>266.3</c:v>
                </c:pt>
                <c:pt idx="858">
                  <c:v>266.60000000000002</c:v>
                </c:pt>
                <c:pt idx="859">
                  <c:v>268.7</c:v>
                </c:pt>
                <c:pt idx="860">
                  <c:v>276.39999999999998</c:v>
                </c:pt>
                <c:pt idx="861">
                  <c:v>272.10000000000002</c:v>
                </c:pt>
                <c:pt idx="862">
                  <c:v>277.60000000000002</c:v>
                </c:pt>
                <c:pt idx="863">
                  <c:v>265.2</c:v>
                </c:pt>
                <c:pt idx="864">
                  <c:v>271.89999999999998</c:v>
                </c:pt>
                <c:pt idx="865">
                  <c:v>273.7</c:v>
                </c:pt>
                <c:pt idx="866">
                  <c:v>267.60000000000002</c:v>
                </c:pt>
                <c:pt idx="867">
                  <c:v>262.5</c:v>
                </c:pt>
                <c:pt idx="868">
                  <c:v>273.2</c:v>
                </c:pt>
                <c:pt idx="869">
                  <c:v>274.5</c:v>
                </c:pt>
                <c:pt idx="870">
                  <c:v>261.39999999999998</c:v>
                </c:pt>
                <c:pt idx="871">
                  <c:v>266.3</c:v>
                </c:pt>
                <c:pt idx="872">
                  <c:v>256.7</c:v>
                </c:pt>
                <c:pt idx="873">
                  <c:v>251.2</c:v>
                </c:pt>
                <c:pt idx="874">
                  <c:v>245.6</c:v>
                </c:pt>
                <c:pt idx="875">
                  <c:v>238.2</c:v>
                </c:pt>
                <c:pt idx="876">
                  <c:v>230.6</c:v>
                </c:pt>
                <c:pt idx="877">
                  <c:v>236.9</c:v>
                </c:pt>
                <c:pt idx="878">
                  <c:v>228.1</c:v>
                </c:pt>
                <c:pt idx="879">
                  <c:v>236.9</c:v>
                </c:pt>
                <c:pt idx="880">
                  <c:v>230.8</c:v>
                </c:pt>
                <c:pt idx="881">
                  <c:v>225.8</c:v>
                </c:pt>
                <c:pt idx="882">
                  <c:v>232</c:v>
                </c:pt>
                <c:pt idx="883">
                  <c:v>228.3</c:v>
                </c:pt>
                <c:pt idx="884">
                  <c:v>224.2</c:v>
                </c:pt>
                <c:pt idx="885">
                  <c:v>208</c:v>
                </c:pt>
                <c:pt idx="886">
                  <c:v>217</c:v>
                </c:pt>
                <c:pt idx="887">
                  <c:v>214.2</c:v>
                </c:pt>
                <c:pt idx="888">
                  <c:v>228</c:v>
                </c:pt>
                <c:pt idx="889">
                  <c:v>236.4</c:v>
                </c:pt>
                <c:pt idx="890">
                  <c:v>241.1</c:v>
                </c:pt>
                <c:pt idx="891">
                  <c:v>230.9</c:v>
                </c:pt>
                <c:pt idx="892">
                  <c:v>221.7</c:v>
                </c:pt>
                <c:pt idx="893">
                  <c:v>217.1</c:v>
                </c:pt>
                <c:pt idx="894">
                  <c:v>229.1</c:v>
                </c:pt>
                <c:pt idx="895">
                  <c:v>227.3</c:v>
                </c:pt>
                <c:pt idx="896">
                  <c:v>194.9</c:v>
                </c:pt>
                <c:pt idx="897">
                  <c:v>191.4</c:v>
                </c:pt>
                <c:pt idx="898">
                  <c:v>195.3</c:v>
                </c:pt>
                <c:pt idx="899">
                  <c:v>210.4</c:v>
                </c:pt>
                <c:pt idx="900">
                  <c:v>221.7</c:v>
                </c:pt>
                <c:pt idx="901">
                  <c:v>190.4</c:v>
                </c:pt>
                <c:pt idx="902">
                  <c:v>215.7</c:v>
                </c:pt>
                <c:pt idx="903">
                  <c:v>210.1</c:v>
                </c:pt>
                <c:pt idx="904">
                  <c:v>188.4</c:v>
                </c:pt>
                <c:pt idx="905">
                  <c:v>189.3</c:v>
                </c:pt>
                <c:pt idx="906">
                  <c:v>209.1</c:v>
                </c:pt>
                <c:pt idx="907">
                  <c:v>209.1</c:v>
                </c:pt>
                <c:pt idx="908">
                  <c:v>205.3</c:v>
                </c:pt>
                <c:pt idx="909">
                  <c:v>191.7</c:v>
                </c:pt>
                <c:pt idx="910">
                  <c:v>188.5</c:v>
                </c:pt>
                <c:pt idx="911">
                  <c:v>191.6</c:v>
                </c:pt>
                <c:pt idx="912">
                  <c:v>189.2</c:v>
                </c:pt>
                <c:pt idx="913">
                  <c:v>184.4</c:v>
                </c:pt>
                <c:pt idx="914">
                  <c:v>185.7</c:v>
                </c:pt>
                <c:pt idx="915">
                  <c:v>186.1</c:v>
                </c:pt>
                <c:pt idx="916">
                  <c:v>184.7</c:v>
                </c:pt>
                <c:pt idx="917">
                  <c:v>186.5</c:v>
                </c:pt>
                <c:pt idx="918">
                  <c:v>186.9</c:v>
                </c:pt>
                <c:pt idx="919">
                  <c:v>187.8</c:v>
                </c:pt>
                <c:pt idx="920">
                  <c:v>195</c:v>
                </c:pt>
                <c:pt idx="921">
                  <c:v>188.2</c:v>
                </c:pt>
                <c:pt idx="922">
                  <c:v>188</c:v>
                </c:pt>
                <c:pt idx="923">
                  <c:v>190</c:v>
                </c:pt>
                <c:pt idx="924">
                  <c:v>188.8</c:v>
                </c:pt>
                <c:pt idx="925">
                  <c:v>188.7</c:v>
                </c:pt>
                <c:pt idx="926">
                  <c:v>188.3</c:v>
                </c:pt>
                <c:pt idx="927">
                  <c:v>192.3</c:v>
                </c:pt>
                <c:pt idx="928">
                  <c:v>189.4</c:v>
                </c:pt>
                <c:pt idx="929">
                  <c:v>188.6</c:v>
                </c:pt>
                <c:pt idx="930">
                  <c:v>187</c:v>
                </c:pt>
                <c:pt idx="931">
                  <c:v>189.2</c:v>
                </c:pt>
                <c:pt idx="932">
                  <c:v>188.5</c:v>
                </c:pt>
                <c:pt idx="933">
                  <c:v>188.5</c:v>
                </c:pt>
                <c:pt idx="934">
                  <c:v>191</c:v>
                </c:pt>
                <c:pt idx="935">
                  <c:v>193.9</c:v>
                </c:pt>
                <c:pt idx="936">
                  <c:v>195.2</c:v>
                </c:pt>
                <c:pt idx="937">
                  <c:v>200.8</c:v>
                </c:pt>
                <c:pt idx="938">
                  <c:v>202.9</c:v>
                </c:pt>
                <c:pt idx="939">
                  <c:v>207.7</c:v>
                </c:pt>
                <c:pt idx="940">
                  <c:v>207.5</c:v>
                </c:pt>
                <c:pt idx="941">
                  <c:v>214</c:v>
                </c:pt>
                <c:pt idx="942">
                  <c:v>219.4</c:v>
                </c:pt>
                <c:pt idx="943">
                  <c:v>220.9</c:v>
                </c:pt>
                <c:pt idx="944">
                  <c:v>221</c:v>
                </c:pt>
                <c:pt idx="945">
                  <c:v>222</c:v>
                </c:pt>
                <c:pt idx="946">
                  <c:v>224.5</c:v>
                </c:pt>
                <c:pt idx="947">
                  <c:v>225.2</c:v>
                </c:pt>
                <c:pt idx="948">
                  <c:v>226.1</c:v>
                </c:pt>
                <c:pt idx="949">
                  <c:v>228.4</c:v>
                </c:pt>
                <c:pt idx="950">
                  <c:v>228.5</c:v>
                </c:pt>
                <c:pt idx="951">
                  <c:v>239.1</c:v>
                </c:pt>
                <c:pt idx="952">
                  <c:v>238.6</c:v>
                </c:pt>
                <c:pt idx="953">
                  <c:v>238.6</c:v>
                </c:pt>
                <c:pt idx="954">
                  <c:v>239.2</c:v>
                </c:pt>
                <c:pt idx="955">
                  <c:v>236.4</c:v>
                </c:pt>
                <c:pt idx="956">
                  <c:v>237.6</c:v>
                </c:pt>
                <c:pt idx="957">
                  <c:v>237.9</c:v>
                </c:pt>
                <c:pt idx="958">
                  <c:v>237.3</c:v>
                </c:pt>
                <c:pt idx="959">
                  <c:v>238.3</c:v>
                </c:pt>
                <c:pt idx="960">
                  <c:v>234.2</c:v>
                </c:pt>
                <c:pt idx="961">
                  <c:v>237.6</c:v>
                </c:pt>
                <c:pt idx="962">
                  <c:v>237.5</c:v>
                </c:pt>
                <c:pt idx="963">
                  <c:v>240.3</c:v>
                </c:pt>
                <c:pt idx="964">
                  <c:v>243.2</c:v>
                </c:pt>
                <c:pt idx="965">
                  <c:v>246.6</c:v>
                </c:pt>
                <c:pt idx="966">
                  <c:v>245.3</c:v>
                </c:pt>
                <c:pt idx="967">
                  <c:v>245.3</c:v>
                </c:pt>
                <c:pt idx="968">
                  <c:v>250.7</c:v>
                </c:pt>
                <c:pt idx="969">
                  <c:v>251.1</c:v>
                </c:pt>
                <c:pt idx="970">
                  <c:v>249.7</c:v>
                </c:pt>
                <c:pt idx="971">
                  <c:v>250.7</c:v>
                </c:pt>
                <c:pt idx="972">
                  <c:v>253.8</c:v>
                </c:pt>
                <c:pt idx="973">
                  <c:v>253.9</c:v>
                </c:pt>
                <c:pt idx="974">
                  <c:v>255.4</c:v>
                </c:pt>
                <c:pt idx="975">
                  <c:v>260.8</c:v>
                </c:pt>
                <c:pt idx="976">
                  <c:v>258.8</c:v>
                </c:pt>
                <c:pt idx="977">
                  <c:v>265.2</c:v>
                </c:pt>
                <c:pt idx="978">
                  <c:v>263</c:v>
                </c:pt>
                <c:pt idx="979">
                  <c:v>264</c:v>
                </c:pt>
                <c:pt idx="980">
                  <c:v>264.5</c:v>
                </c:pt>
                <c:pt idx="981">
                  <c:v>264.2</c:v>
                </c:pt>
                <c:pt idx="982">
                  <c:v>264.10000000000002</c:v>
                </c:pt>
                <c:pt idx="983">
                  <c:v>264.39999999999998</c:v>
                </c:pt>
                <c:pt idx="984">
                  <c:v>265.3</c:v>
                </c:pt>
                <c:pt idx="985">
                  <c:v>265</c:v>
                </c:pt>
                <c:pt idx="986">
                  <c:v>264.8</c:v>
                </c:pt>
                <c:pt idx="987">
                  <c:v>264.8</c:v>
                </c:pt>
                <c:pt idx="988">
                  <c:v>267.60000000000002</c:v>
                </c:pt>
                <c:pt idx="989">
                  <c:v>265.10000000000002</c:v>
                </c:pt>
                <c:pt idx="990">
                  <c:v>266</c:v>
                </c:pt>
                <c:pt idx="991">
                  <c:v>266.89999999999998</c:v>
                </c:pt>
                <c:pt idx="992">
                  <c:v>267.5</c:v>
                </c:pt>
                <c:pt idx="993">
                  <c:v>264.89999999999998</c:v>
                </c:pt>
                <c:pt idx="994">
                  <c:v>265.7</c:v>
                </c:pt>
                <c:pt idx="995">
                  <c:v>263.39999999999998</c:v>
                </c:pt>
                <c:pt idx="996">
                  <c:v>264</c:v>
                </c:pt>
                <c:pt idx="997">
                  <c:v>264.2</c:v>
                </c:pt>
                <c:pt idx="998">
                  <c:v>264.39999999999998</c:v>
                </c:pt>
                <c:pt idx="999">
                  <c:v>263.8</c:v>
                </c:pt>
                <c:pt idx="1000">
                  <c:v>263</c:v>
                </c:pt>
                <c:pt idx="1001">
                  <c:v>260.89999999999998</c:v>
                </c:pt>
                <c:pt idx="1002">
                  <c:v>260.60000000000002</c:v>
                </c:pt>
                <c:pt idx="1003">
                  <c:v>265.2</c:v>
                </c:pt>
                <c:pt idx="1004">
                  <c:v>263.8</c:v>
                </c:pt>
                <c:pt idx="1005">
                  <c:v>263.7</c:v>
                </c:pt>
                <c:pt idx="1006">
                  <c:v>262</c:v>
                </c:pt>
                <c:pt idx="1007">
                  <c:v>259.3</c:v>
                </c:pt>
                <c:pt idx="1008">
                  <c:v>260.39999999999998</c:v>
                </c:pt>
                <c:pt idx="1009">
                  <c:v>260.89999999999998</c:v>
                </c:pt>
                <c:pt idx="1010">
                  <c:v>259</c:v>
                </c:pt>
                <c:pt idx="1011">
                  <c:v>261.8</c:v>
                </c:pt>
                <c:pt idx="1012">
                  <c:v>260.7</c:v>
                </c:pt>
                <c:pt idx="1013">
                  <c:v>261.3</c:v>
                </c:pt>
                <c:pt idx="1014">
                  <c:v>258.3</c:v>
                </c:pt>
                <c:pt idx="1015">
                  <c:v>259.3</c:v>
                </c:pt>
                <c:pt idx="1016">
                  <c:v>259.60000000000002</c:v>
                </c:pt>
                <c:pt idx="1017">
                  <c:v>260.8</c:v>
                </c:pt>
                <c:pt idx="1018">
                  <c:v>259.2</c:v>
                </c:pt>
                <c:pt idx="1019">
                  <c:v>259.7</c:v>
                </c:pt>
                <c:pt idx="1020">
                  <c:v>260.39999999999998</c:v>
                </c:pt>
                <c:pt idx="1021">
                  <c:v>260.10000000000002</c:v>
                </c:pt>
                <c:pt idx="1022">
                  <c:v>258.39999999999998</c:v>
                </c:pt>
                <c:pt idx="1023">
                  <c:v>260.7</c:v>
                </c:pt>
                <c:pt idx="1024">
                  <c:v>263</c:v>
                </c:pt>
                <c:pt idx="1025">
                  <c:v>262.3</c:v>
                </c:pt>
                <c:pt idx="1026">
                  <c:v>257.60000000000002</c:v>
                </c:pt>
                <c:pt idx="1027">
                  <c:v>258.10000000000002</c:v>
                </c:pt>
                <c:pt idx="1028">
                  <c:v>262.89999999999998</c:v>
                </c:pt>
                <c:pt idx="1029">
                  <c:v>262.10000000000002</c:v>
                </c:pt>
                <c:pt idx="1030">
                  <c:v>259.39999999999998</c:v>
                </c:pt>
                <c:pt idx="1031">
                  <c:v>261.10000000000002</c:v>
                </c:pt>
                <c:pt idx="1032">
                  <c:v>261.2</c:v>
                </c:pt>
                <c:pt idx="1033">
                  <c:v>262.7</c:v>
                </c:pt>
                <c:pt idx="1034">
                  <c:v>263.2</c:v>
                </c:pt>
                <c:pt idx="1035">
                  <c:v>265.5</c:v>
                </c:pt>
                <c:pt idx="1036">
                  <c:v>266.7</c:v>
                </c:pt>
                <c:pt idx="1037">
                  <c:v>260.7</c:v>
                </c:pt>
                <c:pt idx="1038">
                  <c:v>265.5</c:v>
                </c:pt>
                <c:pt idx="1039">
                  <c:v>265.89999999999998</c:v>
                </c:pt>
                <c:pt idx="1040">
                  <c:v>267.60000000000002</c:v>
                </c:pt>
                <c:pt idx="1041">
                  <c:v>265.2</c:v>
                </c:pt>
                <c:pt idx="1042">
                  <c:v>265.3</c:v>
                </c:pt>
                <c:pt idx="1043">
                  <c:v>267.60000000000002</c:v>
                </c:pt>
                <c:pt idx="1044">
                  <c:v>269.8</c:v>
                </c:pt>
                <c:pt idx="1045">
                  <c:v>268.60000000000002</c:v>
                </c:pt>
                <c:pt idx="1046">
                  <c:v>269.3</c:v>
                </c:pt>
                <c:pt idx="1047">
                  <c:v>270.7</c:v>
                </c:pt>
                <c:pt idx="1048">
                  <c:v>271.5</c:v>
                </c:pt>
                <c:pt idx="1049">
                  <c:v>269.8</c:v>
                </c:pt>
                <c:pt idx="1050">
                  <c:v>269.10000000000002</c:v>
                </c:pt>
                <c:pt idx="1051">
                  <c:v>271.10000000000002</c:v>
                </c:pt>
                <c:pt idx="1052">
                  <c:v>271.5</c:v>
                </c:pt>
                <c:pt idx="1053">
                  <c:v>272.8</c:v>
                </c:pt>
                <c:pt idx="1054">
                  <c:v>271.60000000000002</c:v>
                </c:pt>
                <c:pt idx="1055">
                  <c:v>271.7</c:v>
                </c:pt>
                <c:pt idx="1056">
                  <c:v>274.89999999999998</c:v>
                </c:pt>
                <c:pt idx="1057">
                  <c:v>275.39999999999998</c:v>
                </c:pt>
                <c:pt idx="1058">
                  <c:v>271.5</c:v>
                </c:pt>
                <c:pt idx="1059">
                  <c:v>273</c:v>
                </c:pt>
                <c:pt idx="1060">
                  <c:v>273.39999999999998</c:v>
                </c:pt>
                <c:pt idx="1061">
                  <c:v>275</c:v>
                </c:pt>
                <c:pt idx="1062">
                  <c:v>274</c:v>
                </c:pt>
                <c:pt idx="1063">
                  <c:v>273.10000000000002</c:v>
                </c:pt>
                <c:pt idx="1064">
                  <c:v>276.3</c:v>
                </c:pt>
                <c:pt idx="1065">
                  <c:v>274.60000000000002</c:v>
                </c:pt>
                <c:pt idx="1066">
                  <c:v>276.3</c:v>
                </c:pt>
                <c:pt idx="1067">
                  <c:v>274.7</c:v>
                </c:pt>
                <c:pt idx="1068">
                  <c:v>275.3</c:v>
                </c:pt>
                <c:pt idx="1069">
                  <c:v>278.89999999999998</c:v>
                </c:pt>
                <c:pt idx="1070">
                  <c:v>273.89999999999998</c:v>
                </c:pt>
                <c:pt idx="1071">
                  <c:v>277.89999999999998</c:v>
                </c:pt>
                <c:pt idx="1072">
                  <c:v>277.60000000000002</c:v>
                </c:pt>
                <c:pt idx="1073">
                  <c:v>276.7</c:v>
                </c:pt>
                <c:pt idx="1074">
                  <c:v>276.7</c:v>
                </c:pt>
                <c:pt idx="1075">
                  <c:v>276.89999999999998</c:v>
                </c:pt>
                <c:pt idx="1076">
                  <c:v>278</c:v>
                </c:pt>
                <c:pt idx="1077">
                  <c:v>278.7</c:v>
                </c:pt>
                <c:pt idx="1078">
                  <c:v>278.89999999999998</c:v>
                </c:pt>
                <c:pt idx="1079">
                  <c:v>280</c:v>
                </c:pt>
                <c:pt idx="1080">
                  <c:v>279.2</c:v>
                </c:pt>
                <c:pt idx="1081">
                  <c:v>277.39999999999998</c:v>
                </c:pt>
                <c:pt idx="1082">
                  <c:v>278.7</c:v>
                </c:pt>
                <c:pt idx="1083">
                  <c:v>277.7</c:v>
                </c:pt>
                <c:pt idx="1084">
                  <c:v>279.10000000000002</c:v>
                </c:pt>
                <c:pt idx="1085">
                  <c:v>276.60000000000002</c:v>
                </c:pt>
                <c:pt idx="1086">
                  <c:v>278.39999999999998</c:v>
                </c:pt>
                <c:pt idx="1087">
                  <c:v>280.10000000000002</c:v>
                </c:pt>
                <c:pt idx="1088">
                  <c:v>282.2</c:v>
                </c:pt>
                <c:pt idx="1089">
                  <c:v>281.10000000000002</c:v>
                </c:pt>
                <c:pt idx="1090">
                  <c:v>277.7</c:v>
                </c:pt>
                <c:pt idx="1091">
                  <c:v>281.89999999999998</c:v>
                </c:pt>
                <c:pt idx="1092">
                  <c:v>279.10000000000002</c:v>
                </c:pt>
                <c:pt idx="1093">
                  <c:v>277.89999999999998</c:v>
                </c:pt>
                <c:pt idx="1094">
                  <c:v>274.89999999999998</c:v>
                </c:pt>
                <c:pt idx="1095">
                  <c:v>280.39999999999998</c:v>
                </c:pt>
                <c:pt idx="1096">
                  <c:v>414.5</c:v>
                </c:pt>
              </c:numCache>
            </c:numRef>
          </c:val>
          <c:smooth val="0"/>
          <c:extLst>
            <c:ext xmlns:c16="http://schemas.microsoft.com/office/drawing/2014/chart" uri="{C3380CC4-5D6E-409C-BE32-E72D297353CC}">
              <c16:uniqueId val="{00000000-7227-4192-9AE0-D4B24B53D6B0}"/>
            </c:ext>
          </c:extLst>
        </c:ser>
        <c:dLbls>
          <c:showLegendKey val="0"/>
          <c:showVal val="0"/>
          <c:showCatName val="0"/>
          <c:showSerName val="0"/>
          <c:showPercent val="0"/>
          <c:showBubbleSize val="0"/>
        </c:dLbls>
        <c:smooth val="0"/>
        <c:axId val="19484247"/>
        <c:axId val="19482935"/>
      </c:lineChart>
      <c:catAx>
        <c:axId val="19484247"/>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a:t>Years before present</a:t>
                </a:r>
              </a:p>
            </c:rich>
          </c:tx>
          <c:layout>
            <c:manualLayout>
              <c:xMode val="edge"/>
              <c:yMode val="edge"/>
              <c:x val="0.42331488482315682"/>
              <c:y val="0.8444996087198404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_-* #,##0_-;\-* #,##0_-;_-* &quot;-&quot;??_-;_-@_-" sourceLinked="1"/>
        <c:majorTickMark val="none"/>
        <c:minorTickMark val="none"/>
        <c:tickLblPos val="nextTo"/>
        <c:crossAx val="19482935"/>
        <c:crosses val="autoZero"/>
        <c:auto val="1"/>
        <c:lblAlgn val="ctr"/>
        <c:lblOffset val="100"/>
        <c:noMultiLvlLbl val="0"/>
      </c:catAx>
      <c:valAx>
        <c:axId val="19482935"/>
        <c:scaling>
          <c:orientation val="minMax"/>
          <c:max val="420"/>
          <c:min val="170"/>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CO2 parts per million by volume</a:t>
                </a:r>
                <a:endParaRPr lang="en-GB"/>
              </a:p>
            </c:rich>
          </c:tx>
          <c:layout>
            <c:manualLayout>
              <c:xMode val="edge"/>
              <c:yMode val="edge"/>
              <c:x val="4.0705976025612253E-3"/>
              <c:y val="0.2195837087027056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84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Very interested</c:v>
                </c:pt>
              </c:strCache>
            </c:strRef>
          </c:tx>
          <c:spPr>
            <a:solidFill>
              <a:schemeClr val="tx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2017</c:v>
                </c:pt>
                <c:pt idx="2">
                  <c:v>2019</c:v>
                </c:pt>
              </c:numCache>
            </c:numRef>
          </c:cat>
          <c:val>
            <c:numRef>
              <c:f>Sheet1!$B$2:$B$4</c:f>
              <c:numCache>
                <c:formatCode>General</c:formatCode>
                <c:ptCount val="3"/>
                <c:pt idx="0">
                  <c:v>19</c:v>
                </c:pt>
                <c:pt idx="1">
                  <c:v>23</c:v>
                </c:pt>
                <c:pt idx="2">
                  <c:v>49</c:v>
                </c:pt>
              </c:numCache>
            </c:numRef>
          </c:val>
          <c:extLst>
            <c:ext xmlns:c16="http://schemas.microsoft.com/office/drawing/2014/chart" uri="{C3380CC4-5D6E-409C-BE32-E72D297353CC}">
              <c16:uniqueId val="{00000000-1A3F-4CB4-BB43-EA9294F93D29}"/>
            </c:ext>
          </c:extLst>
        </c:ser>
        <c:ser>
          <c:idx val="1"/>
          <c:order val="1"/>
          <c:tx>
            <c:strRef>
              <c:f>Sheet1!$C$1</c:f>
              <c:strCache>
                <c:ptCount val="1"/>
                <c:pt idx="0">
                  <c:v>Somewhat interested</c:v>
                </c:pt>
              </c:strCache>
            </c:strRef>
          </c:tx>
          <c:spPr>
            <a:solidFill>
              <a:schemeClr val="tx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2017</c:v>
                </c:pt>
                <c:pt idx="2">
                  <c:v>2019</c:v>
                </c:pt>
              </c:numCache>
            </c:numRef>
          </c:cat>
          <c:val>
            <c:numRef>
              <c:f>Sheet1!$C$2:$C$4</c:f>
              <c:numCache>
                <c:formatCode>General</c:formatCode>
                <c:ptCount val="3"/>
                <c:pt idx="0">
                  <c:v>52</c:v>
                </c:pt>
                <c:pt idx="1">
                  <c:v>52</c:v>
                </c:pt>
                <c:pt idx="2">
                  <c:v>36</c:v>
                </c:pt>
              </c:numCache>
            </c:numRef>
          </c:val>
          <c:extLst>
            <c:ext xmlns:c16="http://schemas.microsoft.com/office/drawing/2014/chart" uri="{C3380CC4-5D6E-409C-BE32-E72D297353CC}">
              <c16:uniqueId val="{00000001-1A3F-4CB4-BB43-EA9294F93D29}"/>
            </c:ext>
          </c:extLst>
        </c:ser>
        <c:dLbls>
          <c:showLegendKey val="0"/>
          <c:showVal val="0"/>
          <c:showCatName val="0"/>
          <c:showSerName val="0"/>
          <c:showPercent val="0"/>
          <c:showBubbleSize val="0"/>
        </c:dLbls>
        <c:gapWidth val="150"/>
        <c:overlap val="100"/>
        <c:axId val="822475984"/>
        <c:axId val="822478280"/>
      </c:barChart>
      <c:catAx>
        <c:axId val="8224759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22478280"/>
        <c:crosses val="autoZero"/>
        <c:auto val="1"/>
        <c:lblAlgn val="ctr"/>
        <c:lblOffset val="100"/>
        <c:noMultiLvlLbl val="0"/>
      </c:catAx>
      <c:valAx>
        <c:axId val="822478280"/>
        <c:scaling>
          <c:orientation val="minMax"/>
          <c:max val="100"/>
        </c:scaling>
        <c:delete val="0"/>
        <c:axPos val="l"/>
        <c:majorGridlines>
          <c:spPr>
            <a:ln w="9525" cap="flat" cmpd="sng" algn="ctr">
              <a:solidFill>
                <a:schemeClr val="bg1">
                  <a:lumMod val="75000"/>
                </a:schemeClr>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2247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Very interested</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2017</c:v>
                </c:pt>
                <c:pt idx="2">
                  <c:v>2019</c:v>
                </c:pt>
              </c:numCache>
            </c:numRef>
          </c:cat>
          <c:val>
            <c:numRef>
              <c:f>Sheet1!$B$2:$B$4</c:f>
              <c:numCache>
                <c:formatCode>General</c:formatCode>
                <c:ptCount val="3"/>
                <c:pt idx="0">
                  <c:v>28</c:v>
                </c:pt>
                <c:pt idx="1">
                  <c:v>38</c:v>
                </c:pt>
                <c:pt idx="2">
                  <c:v>70</c:v>
                </c:pt>
              </c:numCache>
            </c:numRef>
          </c:val>
          <c:extLst>
            <c:ext xmlns:c16="http://schemas.microsoft.com/office/drawing/2014/chart" uri="{C3380CC4-5D6E-409C-BE32-E72D297353CC}">
              <c16:uniqueId val="{00000000-1A3F-4CB4-BB43-EA9294F93D29}"/>
            </c:ext>
          </c:extLst>
        </c:ser>
        <c:ser>
          <c:idx val="1"/>
          <c:order val="1"/>
          <c:tx>
            <c:strRef>
              <c:f>Sheet1!$C$1</c:f>
              <c:strCache>
                <c:ptCount val="1"/>
                <c:pt idx="0">
                  <c:v>Somewhat interested</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2017</c:v>
                </c:pt>
                <c:pt idx="2">
                  <c:v>2019</c:v>
                </c:pt>
              </c:numCache>
            </c:numRef>
          </c:cat>
          <c:val>
            <c:numRef>
              <c:f>Sheet1!$C$2:$C$4</c:f>
              <c:numCache>
                <c:formatCode>General</c:formatCode>
                <c:ptCount val="3"/>
                <c:pt idx="0">
                  <c:v>56</c:v>
                </c:pt>
                <c:pt idx="1">
                  <c:v>48</c:v>
                </c:pt>
                <c:pt idx="2">
                  <c:v>25</c:v>
                </c:pt>
              </c:numCache>
            </c:numRef>
          </c:val>
          <c:extLst>
            <c:ext xmlns:c16="http://schemas.microsoft.com/office/drawing/2014/chart" uri="{C3380CC4-5D6E-409C-BE32-E72D297353CC}">
              <c16:uniqueId val="{00000001-1A3F-4CB4-BB43-EA9294F93D29}"/>
            </c:ext>
          </c:extLst>
        </c:ser>
        <c:dLbls>
          <c:showLegendKey val="0"/>
          <c:showVal val="0"/>
          <c:showCatName val="0"/>
          <c:showSerName val="0"/>
          <c:showPercent val="0"/>
          <c:showBubbleSize val="0"/>
        </c:dLbls>
        <c:gapWidth val="150"/>
        <c:overlap val="100"/>
        <c:axId val="822475984"/>
        <c:axId val="822478280"/>
      </c:barChart>
      <c:catAx>
        <c:axId val="8224759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22478280"/>
        <c:crosses val="autoZero"/>
        <c:auto val="1"/>
        <c:lblAlgn val="ctr"/>
        <c:lblOffset val="100"/>
        <c:noMultiLvlLbl val="0"/>
      </c:catAx>
      <c:valAx>
        <c:axId val="822478280"/>
        <c:scaling>
          <c:orientation val="minMax"/>
        </c:scaling>
        <c:delete val="0"/>
        <c:axPos val="l"/>
        <c:majorGridlines>
          <c:spPr>
            <a:ln w="9525" cap="flat" cmpd="sng" algn="ctr">
              <a:solidFill>
                <a:schemeClr val="bg1">
                  <a:lumMod val="75000"/>
                </a:schemeClr>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2247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15867643971037"/>
          <c:y val="1.4862855053029379E-2"/>
          <c:w val="0.68264402243674827"/>
          <c:h val="0.9455028648055589"/>
        </c:manualLayout>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02D1-41E2-9695-101EA374429C}"/>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2-02D1-41E2-9695-101EA374429C}"/>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0-02D1-41E2-9695-101EA374429C}"/>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994740997855167E-2"/>
          <c:y val="2.1569304385991962E-2"/>
          <c:w val="0.79135655989367126"/>
          <c:h val="0.82804004933015007"/>
        </c:manualLayout>
      </c:layout>
      <c:barChart>
        <c:barDir val="col"/>
        <c:grouping val="clustered"/>
        <c:varyColors val="0"/>
        <c:ser>
          <c:idx val="0"/>
          <c:order val="0"/>
          <c:tx>
            <c:strRef>
              <c:f>'Total AUM YoY'!$E$33</c:f>
              <c:strCache>
                <c:ptCount val="1"/>
                <c:pt idx="0">
                  <c:v>Assets under management (US$ trillion)</c:v>
                </c:pt>
              </c:strCache>
            </c:strRef>
          </c:tx>
          <c:spPr>
            <a:solidFill>
              <a:srgbClr val="5AA8DD"/>
            </a:solidFill>
            <a:ln>
              <a:noFill/>
            </a:ln>
            <a:effectLst/>
          </c:spPr>
          <c:invertIfNegative val="0"/>
          <c:cat>
            <c:numRef>
              <c:f>'Total AUM YoY'!$B$34:$B$48</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'Total AUM YoY'!$E$34:$E$48</c:f>
              <c:numCache>
                <c:formatCode>General</c:formatCode>
                <c:ptCount val="15"/>
                <c:pt idx="0">
                  <c:v>6.5</c:v>
                </c:pt>
                <c:pt idx="1">
                  <c:v>10</c:v>
                </c:pt>
                <c:pt idx="2">
                  <c:v>13</c:v>
                </c:pt>
                <c:pt idx="3">
                  <c:v>18</c:v>
                </c:pt>
                <c:pt idx="4">
                  <c:v>21</c:v>
                </c:pt>
                <c:pt idx="5">
                  <c:v>24</c:v>
                </c:pt>
                <c:pt idx="6">
                  <c:v>32</c:v>
                </c:pt>
                <c:pt idx="7">
                  <c:v>34</c:v>
                </c:pt>
                <c:pt idx="8">
                  <c:v>45</c:v>
                </c:pt>
                <c:pt idx="9">
                  <c:v>59</c:v>
                </c:pt>
                <c:pt idx="10">
                  <c:v>62</c:v>
                </c:pt>
                <c:pt idx="11">
                  <c:v>68.400000000000006</c:v>
                </c:pt>
                <c:pt idx="12">
                  <c:v>81.7</c:v>
                </c:pt>
                <c:pt idx="13">
                  <c:v>86.3</c:v>
                </c:pt>
                <c:pt idx="14">
                  <c:v>103.4</c:v>
                </c:pt>
              </c:numCache>
            </c:numRef>
          </c:val>
          <c:extLst>
            <c:ext xmlns:c16="http://schemas.microsoft.com/office/drawing/2014/chart" uri="{C3380CC4-5D6E-409C-BE32-E72D297353CC}">
              <c16:uniqueId val="{00000000-B268-4DC4-86A7-A2D6CDD0F40A}"/>
            </c:ext>
          </c:extLst>
        </c:ser>
        <c:dLbls>
          <c:showLegendKey val="0"/>
          <c:showVal val="0"/>
          <c:showCatName val="0"/>
          <c:showSerName val="0"/>
          <c:showPercent val="0"/>
          <c:showBubbleSize val="0"/>
        </c:dLbls>
        <c:gapWidth val="85"/>
        <c:axId val="570735208"/>
        <c:axId val="570736192"/>
      </c:barChart>
      <c:lineChart>
        <c:grouping val="standard"/>
        <c:varyColors val="0"/>
        <c:ser>
          <c:idx val="1"/>
          <c:order val="1"/>
          <c:tx>
            <c:strRef>
              <c:f>'Total AUM YoY'!$F$33</c:f>
              <c:strCache>
                <c:ptCount val="1"/>
                <c:pt idx="0">
                  <c:v>Number of Signatories</c:v>
                </c:pt>
              </c:strCache>
            </c:strRef>
          </c:tx>
          <c:spPr>
            <a:ln w="28575" cap="rnd">
              <a:solidFill>
                <a:srgbClr val="F47524"/>
              </a:solidFill>
              <a:round/>
            </a:ln>
            <a:effectLst/>
          </c:spPr>
          <c:marker>
            <c:symbol val="none"/>
          </c:marker>
          <c:dLbls>
            <c:dLbl>
              <c:idx val="0"/>
              <c:layout>
                <c:manualLayout>
                  <c:x val="-2.6759989377448098E-2"/>
                  <c:y val="-4.8563858732510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863-40B9-89A7-93D8FC77FBE7}"/>
                </c:ext>
              </c:extLst>
            </c:dLbl>
            <c:dLbl>
              <c:idx val="9"/>
              <c:layout>
                <c:manualLayout>
                  <c:x val="-4.2250457960412033E-2"/>
                  <c:y val="-7.8009849799941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63-40B9-89A7-93D8FC77FBE7}"/>
                </c:ext>
              </c:extLst>
            </c:dLbl>
            <c:dLbl>
              <c:idx val="10"/>
              <c:layout>
                <c:manualLayout>
                  <c:x val="-3.6103446617965988E-2"/>
                  <c:y val="-6.91760524797118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63-40B9-89A7-93D8FC77FBE7}"/>
                </c:ext>
              </c:extLst>
            </c:dLbl>
            <c:dLbl>
              <c:idx val="11"/>
              <c:layout>
                <c:manualLayout>
                  <c:x val="-3.6103446617965988E-2"/>
                  <c:y val="-7.212065158645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63-40B9-89A7-93D8FC77FBE7}"/>
                </c:ext>
              </c:extLst>
            </c:dLbl>
            <c:dLbl>
              <c:idx val="12"/>
              <c:layout>
                <c:manualLayout>
                  <c:x val="-3.6103446617966141E-2"/>
                  <c:y val="-8.3899048013427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63-40B9-89A7-93D8FC77FBE7}"/>
                </c:ext>
              </c:extLst>
            </c:dLbl>
            <c:dLbl>
              <c:idx val="13"/>
              <c:layout>
                <c:manualLayout>
                  <c:x val="-5.966690942790201E-2"/>
                  <c:y val="-5.4452709158700215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2206893235931963E-2"/>
                      <c:h val="6.4737127290845922E-2"/>
                    </c:manualLayout>
                  </c15:layout>
                </c:ext>
                <c:ext xmlns:c16="http://schemas.microsoft.com/office/drawing/2014/chart" uri="{C3380CC4-5D6E-409C-BE32-E72D297353CC}">
                  <c16:uniqueId val="{00000006-5863-40B9-89A7-93D8FC77FBE7}"/>
                </c:ext>
              </c:extLst>
            </c:dLbl>
            <c:dLbl>
              <c:idx val="14"/>
              <c:layout>
                <c:manualLayout>
                  <c:x val="-3.6103446617966141E-2"/>
                  <c:y val="-2.5007065878565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63-40B9-89A7-93D8FC77FBE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'Total AUM YoY'!$B$34:$B$48</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'Total AUM YoY'!$F$34:$F$48</c:f>
              <c:numCache>
                <c:formatCode>General</c:formatCode>
                <c:ptCount val="15"/>
                <c:pt idx="0">
                  <c:v>63</c:v>
                </c:pt>
                <c:pt idx="1">
                  <c:v>185</c:v>
                </c:pt>
                <c:pt idx="2">
                  <c:v>361</c:v>
                </c:pt>
                <c:pt idx="3">
                  <c:v>523</c:v>
                </c:pt>
                <c:pt idx="4">
                  <c:v>734</c:v>
                </c:pt>
                <c:pt idx="5">
                  <c:v>890</c:v>
                </c:pt>
                <c:pt idx="6">
                  <c:v>1050</c:v>
                </c:pt>
                <c:pt idx="7">
                  <c:v>1186</c:v>
                </c:pt>
                <c:pt idx="8">
                  <c:v>1251</c:v>
                </c:pt>
                <c:pt idx="9">
                  <c:v>1384</c:v>
                </c:pt>
                <c:pt idx="10">
                  <c:v>1501</c:v>
                </c:pt>
                <c:pt idx="11">
                  <c:v>1714</c:v>
                </c:pt>
                <c:pt idx="12">
                  <c:v>1951</c:v>
                </c:pt>
                <c:pt idx="13">
                  <c:v>2372</c:v>
                </c:pt>
                <c:pt idx="14">
                  <c:v>3038</c:v>
                </c:pt>
              </c:numCache>
            </c:numRef>
          </c:val>
          <c:smooth val="0"/>
          <c:extLst>
            <c:ext xmlns:c16="http://schemas.microsoft.com/office/drawing/2014/chart" uri="{C3380CC4-5D6E-409C-BE32-E72D297353CC}">
              <c16:uniqueId val="{00000001-B268-4DC4-86A7-A2D6CDD0F40A}"/>
            </c:ext>
          </c:extLst>
        </c:ser>
        <c:dLbls>
          <c:showLegendKey val="0"/>
          <c:showVal val="0"/>
          <c:showCatName val="0"/>
          <c:showSerName val="0"/>
          <c:showPercent val="0"/>
          <c:showBubbleSize val="0"/>
        </c:dLbls>
        <c:marker val="1"/>
        <c:smooth val="0"/>
        <c:axId val="750655088"/>
        <c:axId val="750653448"/>
      </c:lineChart>
      <c:catAx>
        <c:axId val="570735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70736192"/>
        <c:crosses val="autoZero"/>
        <c:auto val="1"/>
        <c:lblAlgn val="ctr"/>
        <c:lblOffset val="100"/>
        <c:noMultiLvlLbl val="0"/>
      </c:catAx>
      <c:valAx>
        <c:axId val="570736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479ED9"/>
                    </a:solidFill>
                    <a:latin typeface="+mn-lt"/>
                    <a:ea typeface="+mn-ea"/>
                    <a:cs typeface="+mn-cs"/>
                  </a:defRPr>
                </a:pPr>
                <a:r>
                  <a:rPr lang="en-GB" sz="1200" dirty="0">
                    <a:solidFill>
                      <a:srgbClr val="479ED9"/>
                    </a:solidFill>
                  </a:rPr>
                  <a:t>Assets under management (US$ trillion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479ED9"/>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70C0"/>
                </a:solidFill>
                <a:latin typeface="+mn-lt"/>
                <a:ea typeface="+mn-ea"/>
                <a:cs typeface="+mn-cs"/>
              </a:defRPr>
            </a:pPr>
            <a:endParaRPr lang="en-US"/>
          </a:p>
        </c:txPr>
        <c:crossAx val="570735208"/>
        <c:crosses val="autoZero"/>
        <c:crossBetween val="between"/>
      </c:valAx>
      <c:valAx>
        <c:axId val="750653448"/>
        <c:scaling>
          <c:orientation val="minMax"/>
          <c:max val="3200"/>
          <c:min val="0"/>
        </c:scaling>
        <c:delete val="0"/>
        <c:axPos val="r"/>
        <c:title>
          <c:tx>
            <c:rich>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r>
                  <a:rPr lang="en-GB" sz="1200" dirty="0">
                    <a:solidFill>
                      <a:schemeClr val="accent2"/>
                    </a:solidFill>
                  </a:rPr>
                  <a:t>Number of signatories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750655088"/>
        <c:crosses val="max"/>
        <c:crossBetween val="between"/>
      </c:valAx>
      <c:catAx>
        <c:axId val="750655088"/>
        <c:scaling>
          <c:orientation val="minMax"/>
        </c:scaling>
        <c:delete val="1"/>
        <c:axPos val="b"/>
        <c:numFmt formatCode="General" sourceLinked="1"/>
        <c:majorTickMark val="out"/>
        <c:minorTickMark val="none"/>
        <c:tickLblPos val="nextTo"/>
        <c:crossAx val="7506534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0.09824</cdr:x>
      <cdr:y>0.42594</cdr:y>
    </cdr:from>
    <cdr:to>
      <cdr:x>0.9662</cdr:x>
      <cdr:y>0.42594</cdr:y>
    </cdr:to>
    <cdr:cxnSp macro="">
      <cdr:nvCxnSpPr>
        <cdr:cNvPr id="2" name="Straight Connector 1">
          <a:extLst xmlns:a="http://schemas.openxmlformats.org/drawingml/2006/main">
            <a:ext uri="{FF2B5EF4-FFF2-40B4-BE49-F238E27FC236}">
              <a16:creationId xmlns:a16="http://schemas.microsoft.com/office/drawing/2014/main" id="{F2D7FD4A-58D1-4F26-81E1-78878203D4B2}"/>
            </a:ext>
          </a:extLst>
        </cdr:cNvPr>
        <cdr:cNvCxnSpPr/>
      </cdr:nvCxnSpPr>
      <cdr:spPr bwMode="auto">
        <a:xfrm xmlns:a="http://schemas.openxmlformats.org/drawingml/2006/main">
          <a:off x="713397" y="2397122"/>
          <a:ext cx="6302980" cy="0"/>
        </a:xfrm>
        <a:prstGeom xmlns:a="http://schemas.openxmlformats.org/drawingml/2006/main" prst="line">
          <a:avLst/>
        </a:prstGeom>
        <a:noFill xmlns:a="http://schemas.openxmlformats.org/drawingml/2006/main"/>
        <a:ln xmlns:a="http://schemas.openxmlformats.org/drawingml/2006/main" w="19050" cap="flat" cmpd="sng" algn="ctr">
          <a:solidFill>
            <a:srgbClr val="C00000"/>
          </a:solidFill>
          <a:prstDash val="sysDash"/>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0.08517</cdr:x>
      <cdr:y>0.36764</cdr:y>
    </cdr:from>
    <cdr:to>
      <cdr:x>0.47049</cdr:x>
      <cdr:y>0.43023</cdr:y>
    </cdr:to>
    <cdr:sp macro="" textlink="">
      <cdr:nvSpPr>
        <cdr:cNvPr id="3" name="TextBox 8">
          <a:extLst xmlns:a="http://schemas.openxmlformats.org/drawingml/2006/main">
            <a:ext uri="{FF2B5EF4-FFF2-40B4-BE49-F238E27FC236}">
              <a16:creationId xmlns:a16="http://schemas.microsoft.com/office/drawing/2014/main" id="{6CAEC609-32B3-4325-B04B-B46E021440E2}"/>
            </a:ext>
          </a:extLst>
        </cdr:cNvPr>
        <cdr:cNvSpPr txBox="1"/>
      </cdr:nvSpPr>
      <cdr:spPr>
        <a:xfrm xmlns:a="http://schemas.openxmlformats.org/drawingml/2006/main">
          <a:off x="618485" y="2069022"/>
          <a:ext cx="2798129" cy="3522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GB"/>
          </a:defPPr>
          <a:lvl1pPr algn="l" rtl="0" eaLnBrk="0" fontAlgn="base" hangingPunct="0">
            <a:spcBef>
              <a:spcPct val="0"/>
            </a:spcBef>
            <a:spcAft>
              <a:spcPct val="0"/>
            </a:spcAft>
            <a:defRPr sz="1600" i="1" kern="1200">
              <a:solidFill>
                <a:srgbClr val="000000"/>
              </a:solidFill>
              <a:latin typeface="Arial" pitchFamily="34" charset="0"/>
              <a:ea typeface="+mn-ea"/>
              <a:cs typeface="+mn-cs"/>
            </a:defRPr>
          </a:lvl1pPr>
          <a:lvl2pPr marL="608899" algn="l" rtl="0" eaLnBrk="0" fontAlgn="base" hangingPunct="0">
            <a:spcBef>
              <a:spcPct val="0"/>
            </a:spcBef>
            <a:spcAft>
              <a:spcPct val="0"/>
            </a:spcAft>
            <a:defRPr sz="1600" i="1" kern="1200">
              <a:solidFill>
                <a:srgbClr val="000000"/>
              </a:solidFill>
              <a:latin typeface="Arial" pitchFamily="34" charset="0"/>
              <a:ea typeface="+mn-ea"/>
              <a:cs typeface="+mn-cs"/>
            </a:defRPr>
          </a:lvl2pPr>
          <a:lvl3pPr marL="1217798" algn="l" rtl="0" eaLnBrk="0" fontAlgn="base" hangingPunct="0">
            <a:spcBef>
              <a:spcPct val="0"/>
            </a:spcBef>
            <a:spcAft>
              <a:spcPct val="0"/>
            </a:spcAft>
            <a:defRPr sz="1600" i="1" kern="1200">
              <a:solidFill>
                <a:srgbClr val="000000"/>
              </a:solidFill>
              <a:latin typeface="Arial" pitchFamily="34" charset="0"/>
              <a:ea typeface="+mn-ea"/>
              <a:cs typeface="+mn-cs"/>
            </a:defRPr>
          </a:lvl3pPr>
          <a:lvl4pPr marL="1826697" algn="l" rtl="0" eaLnBrk="0" fontAlgn="base" hangingPunct="0">
            <a:spcBef>
              <a:spcPct val="0"/>
            </a:spcBef>
            <a:spcAft>
              <a:spcPct val="0"/>
            </a:spcAft>
            <a:defRPr sz="1600" i="1" kern="1200">
              <a:solidFill>
                <a:srgbClr val="000000"/>
              </a:solidFill>
              <a:latin typeface="Arial" pitchFamily="34" charset="0"/>
              <a:ea typeface="+mn-ea"/>
              <a:cs typeface="+mn-cs"/>
            </a:defRPr>
          </a:lvl4pPr>
          <a:lvl5pPr marL="2435596" algn="l" rtl="0" eaLnBrk="0" fontAlgn="base" hangingPunct="0">
            <a:spcBef>
              <a:spcPct val="0"/>
            </a:spcBef>
            <a:spcAft>
              <a:spcPct val="0"/>
            </a:spcAft>
            <a:defRPr sz="1600" i="1" kern="1200">
              <a:solidFill>
                <a:srgbClr val="000000"/>
              </a:solidFill>
              <a:latin typeface="Arial" pitchFamily="34" charset="0"/>
              <a:ea typeface="+mn-ea"/>
              <a:cs typeface="+mn-cs"/>
            </a:defRPr>
          </a:lvl5pPr>
          <a:lvl6pPr marL="3044495" algn="l" defTabSz="1217798" rtl="0" eaLnBrk="1" latinLnBrk="0" hangingPunct="1">
            <a:defRPr sz="1600" i="1" kern="1200">
              <a:solidFill>
                <a:srgbClr val="000000"/>
              </a:solidFill>
              <a:latin typeface="Arial" pitchFamily="34" charset="0"/>
              <a:ea typeface="+mn-ea"/>
              <a:cs typeface="+mn-cs"/>
            </a:defRPr>
          </a:lvl6pPr>
          <a:lvl7pPr marL="3653394" algn="l" defTabSz="1217798" rtl="0" eaLnBrk="1" latinLnBrk="0" hangingPunct="1">
            <a:defRPr sz="1600" i="1" kern="1200">
              <a:solidFill>
                <a:srgbClr val="000000"/>
              </a:solidFill>
              <a:latin typeface="Arial" pitchFamily="34" charset="0"/>
              <a:ea typeface="+mn-ea"/>
              <a:cs typeface="+mn-cs"/>
            </a:defRPr>
          </a:lvl7pPr>
          <a:lvl8pPr marL="4262293" algn="l" defTabSz="1217798" rtl="0" eaLnBrk="1" latinLnBrk="0" hangingPunct="1">
            <a:defRPr sz="1600" i="1" kern="1200">
              <a:solidFill>
                <a:srgbClr val="000000"/>
              </a:solidFill>
              <a:latin typeface="Arial" pitchFamily="34" charset="0"/>
              <a:ea typeface="+mn-ea"/>
              <a:cs typeface="+mn-cs"/>
            </a:defRPr>
          </a:lvl8pPr>
          <a:lvl9pPr marL="4871192" algn="l" defTabSz="1217798" rtl="0" eaLnBrk="1" latinLnBrk="0" hangingPunct="1">
            <a:defRPr sz="1600" i="1" kern="1200">
              <a:solidFill>
                <a:srgbClr val="000000"/>
              </a:solidFill>
              <a:latin typeface="Arial" pitchFamily="34" charset="0"/>
              <a:ea typeface="+mn-ea"/>
              <a:cs typeface="+mn-cs"/>
            </a:defRPr>
          </a:lvl9pPr>
        </a:lstStyle>
        <a:p xmlns:a="http://schemas.openxmlformats.org/drawingml/2006/main">
          <a:r>
            <a:rPr lang="en-GB" i="0" dirty="0">
              <a:solidFill>
                <a:srgbClr val="C00000"/>
              </a:solidFill>
            </a:rPr>
            <a:t>Historical maximum before 1950</a:t>
          </a:r>
        </a:p>
      </cdr:txBody>
    </cdr:sp>
  </cdr:relSizeAnchor>
  <cdr:relSizeAnchor xmlns:cdr="http://schemas.openxmlformats.org/drawingml/2006/chartDrawing">
    <cdr:from>
      <cdr:x>0.03588</cdr:x>
      <cdr:y>0.05892</cdr:y>
    </cdr:from>
    <cdr:to>
      <cdr:x>0.97687</cdr:x>
      <cdr:y>0.05892</cdr:y>
    </cdr:to>
    <cdr:cxnSp macro="">
      <cdr:nvCxnSpPr>
        <cdr:cNvPr id="4" name="Straight Connector 3">
          <a:extLst xmlns:a="http://schemas.openxmlformats.org/drawingml/2006/main">
            <a:ext uri="{FF2B5EF4-FFF2-40B4-BE49-F238E27FC236}">
              <a16:creationId xmlns:a16="http://schemas.microsoft.com/office/drawing/2014/main" id="{A98D408E-98DD-4405-94C3-9E56B0D30F50}"/>
            </a:ext>
          </a:extLst>
        </cdr:cNvPr>
        <cdr:cNvCxnSpPr/>
      </cdr:nvCxnSpPr>
      <cdr:spPr bwMode="auto">
        <a:xfrm xmlns:a="http://schemas.openxmlformats.org/drawingml/2006/main">
          <a:off x="291092" y="318666"/>
          <a:ext cx="7634418" cy="0"/>
        </a:xfrm>
        <a:prstGeom xmlns:a="http://schemas.openxmlformats.org/drawingml/2006/main" prst="line">
          <a:avLst/>
        </a:prstGeom>
        <a:noFill xmlns:a="http://schemas.openxmlformats.org/drawingml/2006/main"/>
        <a:ln xmlns:a="http://schemas.openxmlformats.org/drawingml/2006/main" w="19050" cap="flat" cmpd="sng" algn="ctr">
          <a:solidFill>
            <a:schemeClr val="tx2"/>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2"/>
            <a:ext cx="2920743" cy="4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5" tIns="47391" rIns="94785" bIns="47391" numCol="1" anchor="t" anchorCtr="0" compatLnSpc="1">
            <a:prstTxWarp prst="textNoShape">
              <a:avLst/>
            </a:prstTxWarp>
          </a:bodyPr>
          <a:lstStyle>
            <a:lvl1pPr defTabSz="948221">
              <a:defRPr sz="1300" i="0">
                <a:solidFill>
                  <a:schemeClr val="tx1"/>
                </a:solidFill>
              </a:defRPr>
            </a:lvl1pPr>
          </a:lstStyle>
          <a:p>
            <a:endParaRPr lang="en-GB"/>
          </a:p>
        </p:txBody>
      </p:sp>
      <p:sp>
        <p:nvSpPr>
          <p:cNvPr id="15363" name="Rectangle 3"/>
          <p:cNvSpPr>
            <a:spLocks noGrp="1" noChangeArrowheads="1"/>
          </p:cNvSpPr>
          <p:nvPr>
            <p:ph type="dt" sz="quarter" idx="1"/>
          </p:nvPr>
        </p:nvSpPr>
        <p:spPr bwMode="auto">
          <a:xfrm>
            <a:off x="3821376" y="2"/>
            <a:ext cx="2920742" cy="4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5" tIns="47391" rIns="94785" bIns="47391" numCol="1" anchor="t" anchorCtr="0" compatLnSpc="1">
            <a:prstTxWarp prst="textNoShape">
              <a:avLst/>
            </a:prstTxWarp>
          </a:bodyPr>
          <a:lstStyle>
            <a:lvl1pPr algn="r" defTabSz="948221">
              <a:defRPr sz="1300" i="0">
                <a:solidFill>
                  <a:schemeClr val="tx1"/>
                </a:solidFill>
              </a:defRPr>
            </a:lvl1pPr>
          </a:lstStyle>
          <a:p>
            <a:endParaRPr lang="en-GB"/>
          </a:p>
        </p:txBody>
      </p:sp>
      <p:sp>
        <p:nvSpPr>
          <p:cNvPr id="15364" name="Rectangle 4"/>
          <p:cNvSpPr>
            <a:spLocks noGrp="1" noChangeArrowheads="1"/>
          </p:cNvSpPr>
          <p:nvPr>
            <p:ph type="ftr" sz="quarter" idx="2"/>
          </p:nvPr>
        </p:nvSpPr>
        <p:spPr bwMode="auto">
          <a:xfrm>
            <a:off x="0" y="9380137"/>
            <a:ext cx="2920743" cy="4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5" tIns="47391" rIns="94785" bIns="47391" numCol="1" anchor="b" anchorCtr="0" compatLnSpc="1">
            <a:prstTxWarp prst="textNoShape">
              <a:avLst/>
            </a:prstTxWarp>
          </a:bodyPr>
          <a:lstStyle>
            <a:lvl1pPr defTabSz="948221">
              <a:defRPr sz="1300" i="0">
                <a:solidFill>
                  <a:schemeClr val="tx1"/>
                </a:solidFill>
              </a:defRPr>
            </a:lvl1pPr>
          </a:lstStyle>
          <a:p>
            <a:endParaRPr lang="en-GB"/>
          </a:p>
        </p:txBody>
      </p:sp>
      <p:sp>
        <p:nvSpPr>
          <p:cNvPr id="15365" name="Rectangle 5"/>
          <p:cNvSpPr>
            <a:spLocks noGrp="1" noChangeArrowheads="1"/>
          </p:cNvSpPr>
          <p:nvPr>
            <p:ph type="sldNum" sz="quarter" idx="3"/>
          </p:nvPr>
        </p:nvSpPr>
        <p:spPr bwMode="auto">
          <a:xfrm>
            <a:off x="3821376" y="9380137"/>
            <a:ext cx="2920742" cy="4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5" tIns="47391" rIns="94785" bIns="47391" numCol="1" anchor="b" anchorCtr="0" compatLnSpc="1">
            <a:prstTxWarp prst="textNoShape">
              <a:avLst/>
            </a:prstTxWarp>
          </a:bodyPr>
          <a:lstStyle>
            <a:lvl1pPr algn="r" defTabSz="948221">
              <a:defRPr sz="1300" i="0">
                <a:solidFill>
                  <a:schemeClr val="tx1"/>
                </a:solidFill>
              </a:defRPr>
            </a:lvl1pPr>
          </a:lstStyle>
          <a:p>
            <a:fld id="{2C704F7B-015A-473E-A786-079523C3487C}" type="slidenum">
              <a:rPr lang="en-GB"/>
              <a:pPr/>
              <a:t>‹#›</a:t>
            </a:fld>
            <a:endParaRPr lang="en-GB"/>
          </a:p>
        </p:txBody>
      </p:sp>
    </p:spTree>
    <p:extLst>
      <p:ext uri="{BB962C8B-B14F-4D97-AF65-F5344CB8AC3E}">
        <p14:creationId xmlns:p14="http://schemas.microsoft.com/office/powerpoint/2010/main" val="3655378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2"/>
            <a:ext cx="2920743" cy="51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56" tIns="44078" rIns="88156" bIns="44078" numCol="1" anchor="t" anchorCtr="0" compatLnSpc="1">
            <a:prstTxWarp prst="textNoShape">
              <a:avLst/>
            </a:prstTxWarp>
          </a:bodyPr>
          <a:lstStyle>
            <a:lvl1pPr defTabSz="882066">
              <a:defRPr sz="800" i="0">
                <a:solidFill>
                  <a:schemeClr val="tx1"/>
                </a:solidFill>
              </a:defRPr>
            </a:lvl1pPr>
          </a:lstStyle>
          <a:p>
            <a:endParaRPr lang="en-GB"/>
          </a:p>
        </p:txBody>
      </p:sp>
      <p:sp>
        <p:nvSpPr>
          <p:cNvPr id="126979" name="Rectangle 3"/>
          <p:cNvSpPr>
            <a:spLocks noGrp="1" noChangeArrowheads="1"/>
          </p:cNvSpPr>
          <p:nvPr>
            <p:ph type="dt" idx="1"/>
          </p:nvPr>
        </p:nvSpPr>
        <p:spPr bwMode="auto">
          <a:xfrm>
            <a:off x="3797755" y="2"/>
            <a:ext cx="2922317" cy="51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56" tIns="44078" rIns="88156" bIns="44078" numCol="1" anchor="t" anchorCtr="0" compatLnSpc="1">
            <a:prstTxWarp prst="textNoShape">
              <a:avLst/>
            </a:prstTxWarp>
          </a:bodyPr>
          <a:lstStyle>
            <a:lvl1pPr algn="r" defTabSz="882066">
              <a:defRPr sz="800" i="0">
                <a:solidFill>
                  <a:schemeClr val="tx1"/>
                </a:solidFill>
              </a:defRPr>
            </a:lvl1pPr>
          </a:lstStyle>
          <a:p>
            <a:endParaRPr lang="en-GB"/>
          </a:p>
        </p:txBody>
      </p:sp>
      <p:sp>
        <p:nvSpPr>
          <p:cNvPr id="126980" name="Rectangle 4"/>
          <p:cNvSpPr>
            <a:spLocks noGrp="1" noRot="1" noChangeAspect="1" noChangeArrowheads="1" noTextEdit="1"/>
          </p:cNvSpPr>
          <p:nvPr>
            <p:ph type="sldImg" idx="2"/>
          </p:nvPr>
        </p:nvSpPr>
        <p:spPr bwMode="auto">
          <a:xfrm>
            <a:off x="82550" y="739775"/>
            <a:ext cx="6561138" cy="36972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6981" name="Rectangle 5"/>
          <p:cNvSpPr>
            <a:spLocks noGrp="1" noChangeArrowheads="1"/>
          </p:cNvSpPr>
          <p:nvPr>
            <p:ph type="body" sz="quarter" idx="3"/>
          </p:nvPr>
        </p:nvSpPr>
        <p:spPr bwMode="auto">
          <a:xfrm>
            <a:off x="629810" y="4944228"/>
            <a:ext cx="5367554" cy="418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56" tIns="44078" rIns="88156" bIns="4407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6983" name="Rectangle 7"/>
          <p:cNvSpPr>
            <a:spLocks noGrp="1" noChangeArrowheads="1"/>
          </p:cNvSpPr>
          <p:nvPr>
            <p:ph type="sldNum" sz="quarter" idx="5"/>
          </p:nvPr>
        </p:nvSpPr>
        <p:spPr bwMode="auto">
          <a:xfrm>
            <a:off x="3010493" y="9593254"/>
            <a:ext cx="713260" cy="21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56" tIns="44078" rIns="88156" bIns="44078" numCol="1" anchor="b" anchorCtr="0" compatLnSpc="1">
            <a:prstTxWarp prst="textNoShape">
              <a:avLst/>
            </a:prstTxWarp>
          </a:bodyPr>
          <a:lstStyle>
            <a:lvl1pPr algn="ctr" defTabSz="882066">
              <a:defRPr sz="800" i="0">
                <a:solidFill>
                  <a:schemeClr val="tx1"/>
                </a:solidFill>
              </a:defRPr>
            </a:lvl1pPr>
          </a:lstStyle>
          <a:p>
            <a:fld id="{37955F3F-D304-4C54-8F34-545DF52D31FF}" type="slidenum">
              <a:rPr lang="en-GB"/>
              <a:pPr/>
              <a:t>‹#›</a:t>
            </a:fld>
            <a:endParaRPr lang="en-GB"/>
          </a:p>
        </p:txBody>
      </p:sp>
      <p:sp>
        <p:nvSpPr>
          <p:cNvPr id="126985" name="Text Box 9"/>
          <p:cNvSpPr txBox="1">
            <a:spLocks noChangeArrowheads="1"/>
          </p:cNvSpPr>
          <p:nvPr/>
        </p:nvSpPr>
        <p:spPr bwMode="auto">
          <a:xfrm>
            <a:off x="711691" y="4601668"/>
            <a:ext cx="463479" cy="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89000">
              <a:defRPr sz="2400">
                <a:solidFill>
                  <a:schemeClr val="tx1"/>
                </a:solidFill>
                <a:latin typeface="Arial" pitchFamily="34" charset="0"/>
              </a:defRPr>
            </a:lvl1pPr>
            <a:lvl2pPr marL="444500" defTabSz="889000">
              <a:defRPr sz="2400">
                <a:solidFill>
                  <a:schemeClr val="tx1"/>
                </a:solidFill>
                <a:latin typeface="Arial" pitchFamily="34" charset="0"/>
              </a:defRPr>
            </a:lvl2pPr>
            <a:lvl3pPr marL="889000" defTabSz="889000">
              <a:defRPr sz="2400">
                <a:solidFill>
                  <a:schemeClr val="tx1"/>
                </a:solidFill>
                <a:latin typeface="Arial" pitchFamily="34" charset="0"/>
              </a:defRPr>
            </a:lvl3pPr>
            <a:lvl4pPr marL="1333500" defTabSz="889000">
              <a:defRPr sz="2400">
                <a:solidFill>
                  <a:schemeClr val="tx1"/>
                </a:solidFill>
                <a:latin typeface="Arial" pitchFamily="34" charset="0"/>
              </a:defRPr>
            </a:lvl4pPr>
            <a:lvl5pPr marL="1778000" defTabSz="889000">
              <a:defRPr sz="2400">
                <a:solidFill>
                  <a:schemeClr val="tx1"/>
                </a:solidFill>
                <a:latin typeface="Arial" pitchFamily="34" charset="0"/>
              </a:defRPr>
            </a:lvl5pPr>
            <a:lvl6pPr marL="2235200" defTabSz="889000" eaLnBrk="0" fontAlgn="base" hangingPunct="0">
              <a:spcBef>
                <a:spcPct val="0"/>
              </a:spcBef>
              <a:spcAft>
                <a:spcPct val="0"/>
              </a:spcAft>
              <a:defRPr sz="2400">
                <a:solidFill>
                  <a:schemeClr val="tx1"/>
                </a:solidFill>
                <a:latin typeface="Arial" pitchFamily="34" charset="0"/>
              </a:defRPr>
            </a:lvl6pPr>
            <a:lvl7pPr marL="2692400" defTabSz="889000" eaLnBrk="0" fontAlgn="base" hangingPunct="0">
              <a:spcBef>
                <a:spcPct val="0"/>
              </a:spcBef>
              <a:spcAft>
                <a:spcPct val="0"/>
              </a:spcAft>
              <a:defRPr sz="2400">
                <a:solidFill>
                  <a:schemeClr val="tx1"/>
                </a:solidFill>
                <a:latin typeface="Arial" pitchFamily="34" charset="0"/>
              </a:defRPr>
            </a:lvl7pPr>
            <a:lvl8pPr marL="3149600" defTabSz="889000" eaLnBrk="0" fontAlgn="base" hangingPunct="0">
              <a:spcBef>
                <a:spcPct val="0"/>
              </a:spcBef>
              <a:spcAft>
                <a:spcPct val="0"/>
              </a:spcAft>
              <a:defRPr sz="2400">
                <a:solidFill>
                  <a:schemeClr val="tx1"/>
                </a:solidFill>
                <a:latin typeface="Arial" pitchFamily="34" charset="0"/>
              </a:defRPr>
            </a:lvl8pPr>
            <a:lvl9pPr marL="3606800" defTabSz="889000" eaLnBrk="0" fontAlgn="base" hangingPunct="0">
              <a:spcBef>
                <a:spcPct val="0"/>
              </a:spcBef>
              <a:spcAft>
                <a:spcPct val="0"/>
              </a:spcAft>
              <a:defRPr sz="2400">
                <a:solidFill>
                  <a:schemeClr val="tx1"/>
                </a:solidFill>
                <a:latin typeface="Arial" pitchFamily="34" charset="0"/>
              </a:defRPr>
            </a:lvl9pPr>
          </a:lstStyle>
          <a:p>
            <a:r>
              <a:rPr lang="en-GB" sz="1400" b="1" i="0">
                <a:solidFill>
                  <a:srgbClr val="000000"/>
                </a:solidFill>
                <a:latin typeface="Arial Narrow" pitchFamily="34" charset="0"/>
              </a:rPr>
              <a:t>Notes:</a:t>
            </a:r>
          </a:p>
        </p:txBody>
      </p:sp>
    </p:spTree>
    <p:extLst>
      <p:ext uri="{BB962C8B-B14F-4D97-AF65-F5344CB8AC3E}">
        <p14:creationId xmlns:p14="http://schemas.microsoft.com/office/powerpoint/2010/main" val="1912377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34" charset="0"/>
        <a:ea typeface="+mn-ea"/>
        <a:cs typeface="+mn-cs"/>
      </a:defRPr>
    </a:lvl1pPr>
    <a:lvl2pPr marL="190500" algn="l" rtl="0" eaLnBrk="0" fontAlgn="base" hangingPunct="0">
      <a:spcBef>
        <a:spcPct val="30000"/>
      </a:spcBef>
      <a:spcAft>
        <a:spcPct val="0"/>
      </a:spcAft>
      <a:defRPr sz="1000" kern="1200">
        <a:solidFill>
          <a:schemeClr val="tx1"/>
        </a:solidFill>
        <a:latin typeface="Arial" pitchFamily="34" charset="0"/>
        <a:ea typeface="+mn-ea"/>
        <a:cs typeface="+mn-cs"/>
      </a:defRPr>
    </a:lvl2pPr>
    <a:lvl3pPr marL="381000" algn="l" rtl="0" eaLnBrk="0" fontAlgn="base" hangingPunct="0">
      <a:spcBef>
        <a:spcPct val="30000"/>
      </a:spcBef>
      <a:spcAft>
        <a:spcPct val="0"/>
      </a:spcAft>
      <a:defRPr sz="1000" kern="1200">
        <a:solidFill>
          <a:schemeClr val="tx1"/>
        </a:solidFill>
        <a:latin typeface="Arial" pitchFamily="34" charset="0"/>
        <a:ea typeface="+mn-ea"/>
        <a:cs typeface="+mn-cs"/>
      </a:defRPr>
    </a:lvl3pPr>
    <a:lvl4pPr marL="571500" algn="l" rtl="0" eaLnBrk="0" fontAlgn="base" hangingPunct="0">
      <a:spcBef>
        <a:spcPct val="30000"/>
      </a:spcBef>
      <a:spcAft>
        <a:spcPct val="0"/>
      </a:spcAft>
      <a:defRPr sz="1000" kern="1200">
        <a:solidFill>
          <a:schemeClr val="tx1"/>
        </a:solidFill>
        <a:latin typeface="Arial" pitchFamily="34" charset="0"/>
        <a:ea typeface="+mn-ea"/>
        <a:cs typeface="+mn-cs"/>
      </a:defRPr>
    </a:lvl4pPr>
    <a:lvl5pPr marL="762000" algn="l" rtl="0" eaLnBrk="0" fontAlgn="base" hangingPunct="0">
      <a:spcBef>
        <a:spcPct val="3000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0113C91-BFEC-4894-B1C3-0232C8F4AB24}" type="slidenum">
              <a:rPr lang="en-GB"/>
              <a:pPr/>
              <a:t>1</a:t>
            </a:fld>
            <a:endParaRPr lang="en-GB"/>
          </a:p>
        </p:txBody>
      </p:sp>
      <p:sp>
        <p:nvSpPr>
          <p:cNvPr id="594946" name="Rectangle 2"/>
          <p:cNvSpPr>
            <a:spLocks noChangeArrowheads="1"/>
          </p:cNvSpPr>
          <p:nvPr/>
        </p:nvSpPr>
        <p:spPr bwMode="auto">
          <a:xfrm>
            <a:off x="3131735" y="9655623"/>
            <a:ext cx="65" cy="18466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594947" name="Rectangle 3"/>
          <p:cNvSpPr>
            <a:spLocks noChangeArrowheads="1"/>
          </p:cNvSpPr>
          <p:nvPr/>
        </p:nvSpPr>
        <p:spPr bwMode="auto">
          <a:xfrm>
            <a:off x="3376540" y="4338844"/>
            <a:ext cx="65" cy="18466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defTabSz="881977"/>
            <a:endParaRPr lang="en-US"/>
          </a:p>
        </p:txBody>
      </p:sp>
      <p:sp>
        <p:nvSpPr>
          <p:cNvPr id="594948" name="Text Box 4"/>
          <p:cNvSpPr txBox="1">
            <a:spLocks noChangeArrowheads="1"/>
          </p:cNvSpPr>
          <p:nvPr/>
        </p:nvSpPr>
        <p:spPr bwMode="auto">
          <a:xfrm>
            <a:off x="226737" y="8188282"/>
            <a:ext cx="5052649" cy="48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831" tIns="45191" rIns="86831" bIns="45191"/>
          <a:lstStyle>
            <a:lvl1pPr defTabSz="889000">
              <a:defRPr sz="2400">
                <a:solidFill>
                  <a:schemeClr val="tx1"/>
                </a:solidFill>
                <a:latin typeface="Arial" pitchFamily="34" charset="0"/>
              </a:defRPr>
            </a:lvl1pPr>
            <a:lvl2pPr marL="444500" defTabSz="889000">
              <a:defRPr sz="2400">
                <a:solidFill>
                  <a:schemeClr val="tx1"/>
                </a:solidFill>
                <a:latin typeface="Arial" pitchFamily="34" charset="0"/>
              </a:defRPr>
            </a:lvl2pPr>
            <a:lvl3pPr marL="889000" defTabSz="889000">
              <a:defRPr sz="2400">
                <a:solidFill>
                  <a:schemeClr val="tx1"/>
                </a:solidFill>
                <a:latin typeface="Arial" pitchFamily="34" charset="0"/>
              </a:defRPr>
            </a:lvl3pPr>
            <a:lvl4pPr marL="1333500" defTabSz="889000">
              <a:defRPr sz="2400">
                <a:solidFill>
                  <a:schemeClr val="tx1"/>
                </a:solidFill>
                <a:latin typeface="Arial" pitchFamily="34" charset="0"/>
              </a:defRPr>
            </a:lvl4pPr>
            <a:lvl5pPr marL="1778000" defTabSz="889000">
              <a:defRPr sz="2400">
                <a:solidFill>
                  <a:schemeClr val="tx1"/>
                </a:solidFill>
                <a:latin typeface="Arial" pitchFamily="34" charset="0"/>
              </a:defRPr>
            </a:lvl5pPr>
            <a:lvl6pPr marL="2235200" defTabSz="889000" eaLnBrk="0" fontAlgn="base" hangingPunct="0">
              <a:spcBef>
                <a:spcPct val="0"/>
              </a:spcBef>
              <a:spcAft>
                <a:spcPct val="0"/>
              </a:spcAft>
              <a:defRPr sz="2400">
                <a:solidFill>
                  <a:schemeClr val="tx1"/>
                </a:solidFill>
                <a:latin typeface="Arial" pitchFamily="34" charset="0"/>
              </a:defRPr>
            </a:lvl6pPr>
            <a:lvl7pPr marL="2692400" defTabSz="889000" eaLnBrk="0" fontAlgn="base" hangingPunct="0">
              <a:spcBef>
                <a:spcPct val="0"/>
              </a:spcBef>
              <a:spcAft>
                <a:spcPct val="0"/>
              </a:spcAft>
              <a:defRPr sz="2400">
                <a:solidFill>
                  <a:schemeClr val="tx1"/>
                </a:solidFill>
                <a:latin typeface="Arial" pitchFamily="34" charset="0"/>
              </a:defRPr>
            </a:lvl7pPr>
            <a:lvl8pPr marL="3149600" defTabSz="889000" eaLnBrk="0" fontAlgn="base" hangingPunct="0">
              <a:spcBef>
                <a:spcPct val="0"/>
              </a:spcBef>
              <a:spcAft>
                <a:spcPct val="0"/>
              </a:spcAft>
              <a:defRPr sz="2400">
                <a:solidFill>
                  <a:schemeClr val="tx1"/>
                </a:solidFill>
                <a:latin typeface="Arial" pitchFamily="34" charset="0"/>
              </a:defRPr>
            </a:lvl8pPr>
            <a:lvl9pPr marL="3606800" defTabSz="889000" eaLnBrk="0" fontAlgn="base" hangingPunct="0">
              <a:spcBef>
                <a:spcPct val="0"/>
              </a:spcBef>
              <a:spcAft>
                <a:spcPct val="0"/>
              </a:spcAft>
              <a:defRPr sz="2400">
                <a:solidFill>
                  <a:schemeClr val="tx1"/>
                </a:solidFill>
                <a:latin typeface="Arial" pitchFamily="34" charset="0"/>
              </a:defRPr>
            </a:lvl9pPr>
          </a:lstStyle>
          <a:p>
            <a:r>
              <a:rPr lang="en-GB" sz="1800" b="1" i="0">
                <a:solidFill>
                  <a:srgbClr val="00606A"/>
                </a:solidFill>
                <a:latin typeface="Arial Narrow" pitchFamily="34" charset="0"/>
              </a:rPr>
              <a:t>Notes Presentation Title Page</a:t>
            </a:r>
            <a:endParaRPr lang="en-GB" sz="1800" b="1" i="0">
              <a:solidFill>
                <a:srgbClr val="00606A"/>
              </a:solidFill>
            </a:endParaRPr>
          </a:p>
        </p:txBody>
      </p:sp>
      <p:sp>
        <p:nvSpPr>
          <p:cNvPr id="594950" name="Text Box 6"/>
          <p:cNvSpPr txBox="1">
            <a:spLocks noChangeArrowheads="1"/>
          </p:cNvSpPr>
          <p:nvPr/>
        </p:nvSpPr>
        <p:spPr bwMode="auto">
          <a:xfrm>
            <a:off x="226737" y="9223857"/>
            <a:ext cx="3125431" cy="28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831" tIns="45191" rIns="86831" bIns="45191"/>
          <a:lstStyle>
            <a:lvl1pPr defTabSz="889000">
              <a:defRPr sz="2400">
                <a:solidFill>
                  <a:schemeClr val="tx1"/>
                </a:solidFill>
                <a:latin typeface="Arial" pitchFamily="34" charset="0"/>
              </a:defRPr>
            </a:lvl1pPr>
            <a:lvl2pPr marL="444500" defTabSz="889000">
              <a:defRPr sz="2400">
                <a:solidFill>
                  <a:schemeClr val="tx1"/>
                </a:solidFill>
                <a:latin typeface="Arial" pitchFamily="34" charset="0"/>
              </a:defRPr>
            </a:lvl2pPr>
            <a:lvl3pPr marL="889000" defTabSz="889000">
              <a:defRPr sz="2400">
                <a:solidFill>
                  <a:schemeClr val="tx1"/>
                </a:solidFill>
                <a:latin typeface="Arial" pitchFamily="34" charset="0"/>
              </a:defRPr>
            </a:lvl3pPr>
            <a:lvl4pPr marL="1333500" defTabSz="889000">
              <a:defRPr sz="2400">
                <a:solidFill>
                  <a:schemeClr val="tx1"/>
                </a:solidFill>
                <a:latin typeface="Arial" pitchFamily="34" charset="0"/>
              </a:defRPr>
            </a:lvl4pPr>
            <a:lvl5pPr marL="1778000" defTabSz="889000">
              <a:defRPr sz="2400">
                <a:solidFill>
                  <a:schemeClr val="tx1"/>
                </a:solidFill>
                <a:latin typeface="Arial" pitchFamily="34" charset="0"/>
              </a:defRPr>
            </a:lvl5pPr>
            <a:lvl6pPr marL="2235200" defTabSz="889000" eaLnBrk="0" fontAlgn="base" hangingPunct="0">
              <a:spcBef>
                <a:spcPct val="0"/>
              </a:spcBef>
              <a:spcAft>
                <a:spcPct val="0"/>
              </a:spcAft>
              <a:defRPr sz="2400">
                <a:solidFill>
                  <a:schemeClr val="tx1"/>
                </a:solidFill>
                <a:latin typeface="Arial" pitchFamily="34" charset="0"/>
              </a:defRPr>
            </a:lvl6pPr>
            <a:lvl7pPr marL="2692400" defTabSz="889000" eaLnBrk="0" fontAlgn="base" hangingPunct="0">
              <a:spcBef>
                <a:spcPct val="0"/>
              </a:spcBef>
              <a:spcAft>
                <a:spcPct val="0"/>
              </a:spcAft>
              <a:defRPr sz="2400">
                <a:solidFill>
                  <a:schemeClr val="tx1"/>
                </a:solidFill>
                <a:latin typeface="Arial" pitchFamily="34" charset="0"/>
              </a:defRPr>
            </a:lvl7pPr>
            <a:lvl8pPr marL="3149600" defTabSz="889000" eaLnBrk="0" fontAlgn="base" hangingPunct="0">
              <a:spcBef>
                <a:spcPct val="0"/>
              </a:spcBef>
              <a:spcAft>
                <a:spcPct val="0"/>
              </a:spcAft>
              <a:defRPr sz="2400">
                <a:solidFill>
                  <a:schemeClr val="tx1"/>
                </a:solidFill>
                <a:latin typeface="Arial" pitchFamily="34" charset="0"/>
              </a:defRPr>
            </a:lvl8pPr>
            <a:lvl9pPr marL="3606800" defTabSz="889000" eaLnBrk="0" fontAlgn="base" hangingPunct="0">
              <a:spcBef>
                <a:spcPct val="0"/>
              </a:spcBef>
              <a:spcAft>
                <a:spcPct val="0"/>
              </a:spcAft>
              <a:defRPr sz="2400">
                <a:solidFill>
                  <a:schemeClr val="tx1"/>
                </a:solidFill>
                <a:latin typeface="Arial" pitchFamily="34" charset="0"/>
              </a:defRPr>
            </a:lvl9pPr>
          </a:lstStyle>
          <a:p>
            <a:r>
              <a:rPr lang="en-GB" sz="1200" i="0">
                <a:solidFill>
                  <a:srgbClr val="A2AF2E"/>
                </a:solidFill>
              </a:rPr>
              <a:t>Date</a:t>
            </a:r>
          </a:p>
        </p:txBody>
      </p:sp>
      <p:sp>
        <p:nvSpPr>
          <p:cNvPr id="594951" name="Text Box 7"/>
          <p:cNvSpPr txBox="1">
            <a:spLocks noChangeArrowheads="1"/>
          </p:cNvSpPr>
          <p:nvPr/>
        </p:nvSpPr>
        <p:spPr bwMode="auto">
          <a:xfrm>
            <a:off x="233034" y="8707650"/>
            <a:ext cx="2816825" cy="27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459" tIns="62459" rIns="62459" bIns="62459"/>
          <a:lstStyle>
            <a:lvl1pPr defTabSz="889000">
              <a:defRPr sz="2400">
                <a:solidFill>
                  <a:schemeClr val="tx1"/>
                </a:solidFill>
                <a:latin typeface="Arial" pitchFamily="34" charset="0"/>
              </a:defRPr>
            </a:lvl1pPr>
            <a:lvl2pPr marL="444500" defTabSz="889000">
              <a:defRPr sz="2400">
                <a:solidFill>
                  <a:schemeClr val="tx1"/>
                </a:solidFill>
                <a:latin typeface="Arial" pitchFamily="34" charset="0"/>
              </a:defRPr>
            </a:lvl2pPr>
            <a:lvl3pPr marL="889000" defTabSz="889000">
              <a:defRPr sz="2400">
                <a:solidFill>
                  <a:schemeClr val="tx1"/>
                </a:solidFill>
                <a:latin typeface="Arial" pitchFamily="34" charset="0"/>
              </a:defRPr>
            </a:lvl3pPr>
            <a:lvl4pPr marL="1333500" defTabSz="889000">
              <a:defRPr sz="2400">
                <a:solidFill>
                  <a:schemeClr val="tx1"/>
                </a:solidFill>
                <a:latin typeface="Arial" pitchFamily="34" charset="0"/>
              </a:defRPr>
            </a:lvl4pPr>
            <a:lvl5pPr marL="1778000" defTabSz="889000">
              <a:defRPr sz="2400">
                <a:solidFill>
                  <a:schemeClr val="tx1"/>
                </a:solidFill>
                <a:latin typeface="Arial" pitchFamily="34" charset="0"/>
              </a:defRPr>
            </a:lvl5pPr>
            <a:lvl6pPr marL="2235200" defTabSz="889000" eaLnBrk="0" fontAlgn="base" hangingPunct="0">
              <a:spcBef>
                <a:spcPct val="0"/>
              </a:spcBef>
              <a:spcAft>
                <a:spcPct val="0"/>
              </a:spcAft>
              <a:defRPr sz="2400">
                <a:solidFill>
                  <a:schemeClr val="tx1"/>
                </a:solidFill>
                <a:latin typeface="Arial" pitchFamily="34" charset="0"/>
              </a:defRPr>
            </a:lvl6pPr>
            <a:lvl7pPr marL="2692400" defTabSz="889000" eaLnBrk="0" fontAlgn="base" hangingPunct="0">
              <a:spcBef>
                <a:spcPct val="0"/>
              </a:spcBef>
              <a:spcAft>
                <a:spcPct val="0"/>
              </a:spcAft>
              <a:defRPr sz="2400">
                <a:solidFill>
                  <a:schemeClr val="tx1"/>
                </a:solidFill>
                <a:latin typeface="Arial" pitchFamily="34" charset="0"/>
              </a:defRPr>
            </a:lvl7pPr>
            <a:lvl8pPr marL="3149600" defTabSz="889000" eaLnBrk="0" fontAlgn="base" hangingPunct="0">
              <a:spcBef>
                <a:spcPct val="0"/>
              </a:spcBef>
              <a:spcAft>
                <a:spcPct val="0"/>
              </a:spcAft>
              <a:defRPr sz="2400">
                <a:solidFill>
                  <a:schemeClr val="tx1"/>
                </a:solidFill>
                <a:latin typeface="Arial" pitchFamily="34" charset="0"/>
              </a:defRPr>
            </a:lvl8pPr>
            <a:lvl9pPr marL="3606800" defTabSz="889000" eaLnBrk="0" fontAlgn="base" hangingPunct="0">
              <a:spcBef>
                <a:spcPct val="0"/>
              </a:spcBef>
              <a:spcAft>
                <a:spcPct val="0"/>
              </a:spcAft>
              <a:defRPr sz="2400">
                <a:solidFill>
                  <a:schemeClr val="tx1"/>
                </a:solidFill>
                <a:latin typeface="Arial" pitchFamily="34" charset="0"/>
              </a:defRPr>
            </a:lvl9pPr>
          </a:lstStyle>
          <a:p>
            <a:r>
              <a:rPr lang="en-GB" sz="1400" i="0">
                <a:solidFill>
                  <a:srgbClr val="00606A"/>
                </a:solidFill>
              </a:rPr>
              <a:t>Type name of Presenters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955F3F-D304-4C54-8F34-545DF52D31FF}" type="slidenum">
              <a:rPr lang="en-GB" smtClean="0"/>
              <a:pPr/>
              <a:t>10</a:t>
            </a:fld>
            <a:endParaRPr lang="en-GB"/>
          </a:p>
        </p:txBody>
      </p:sp>
    </p:spTree>
    <p:extLst>
      <p:ext uri="{BB962C8B-B14F-4D97-AF65-F5344CB8AC3E}">
        <p14:creationId xmlns:p14="http://schemas.microsoft.com/office/powerpoint/2010/main" val="2206416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955F3F-D304-4C54-8F34-545DF52D31FF}" type="slidenum">
              <a:rPr lang="en-GB" smtClean="0"/>
              <a:pPr/>
              <a:t>11</a:t>
            </a:fld>
            <a:endParaRPr lang="en-GB"/>
          </a:p>
        </p:txBody>
      </p:sp>
    </p:spTree>
    <p:extLst>
      <p:ext uri="{BB962C8B-B14F-4D97-AF65-F5344CB8AC3E}">
        <p14:creationId xmlns:p14="http://schemas.microsoft.com/office/powerpoint/2010/main" val="385367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955F3F-D304-4C54-8F34-545DF52D31FF}" type="slidenum">
              <a:rPr lang="en-GB" smtClean="0"/>
              <a:pPr/>
              <a:t>12</a:t>
            </a:fld>
            <a:endParaRPr lang="en-GB"/>
          </a:p>
        </p:txBody>
      </p:sp>
    </p:spTree>
    <p:extLst>
      <p:ext uri="{BB962C8B-B14F-4D97-AF65-F5344CB8AC3E}">
        <p14:creationId xmlns:p14="http://schemas.microsoft.com/office/powerpoint/2010/main" val="23568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955F3F-D304-4C54-8F34-545DF52D31FF}" type="slidenum">
              <a:rPr lang="en-GB" smtClean="0"/>
              <a:pPr/>
              <a:t>13</a:t>
            </a:fld>
            <a:endParaRPr lang="en-GB"/>
          </a:p>
        </p:txBody>
      </p:sp>
    </p:spTree>
    <p:extLst>
      <p:ext uri="{BB962C8B-B14F-4D97-AF65-F5344CB8AC3E}">
        <p14:creationId xmlns:p14="http://schemas.microsoft.com/office/powerpoint/2010/main" val="785273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955F3F-D304-4C54-8F34-545DF52D31FF}" type="slidenum">
              <a:rPr lang="en-GB" smtClean="0"/>
              <a:pPr/>
              <a:t>14</a:t>
            </a:fld>
            <a:endParaRPr lang="en-GB"/>
          </a:p>
        </p:txBody>
      </p:sp>
    </p:spTree>
    <p:extLst>
      <p:ext uri="{BB962C8B-B14F-4D97-AF65-F5344CB8AC3E}">
        <p14:creationId xmlns:p14="http://schemas.microsoft.com/office/powerpoint/2010/main" val="73993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955F3F-D304-4C54-8F34-545DF52D31FF}" type="slidenum">
              <a:rPr lang="en-GB" smtClean="0"/>
              <a:pPr/>
              <a:t>15</a:t>
            </a:fld>
            <a:endParaRPr lang="en-GB"/>
          </a:p>
        </p:txBody>
      </p:sp>
    </p:spTree>
    <p:extLst>
      <p:ext uri="{BB962C8B-B14F-4D97-AF65-F5344CB8AC3E}">
        <p14:creationId xmlns:p14="http://schemas.microsoft.com/office/powerpoint/2010/main" val="2919083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955F3F-D304-4C54-8F34-545DF52D31FF}" type="slidenum">
              <a:rPr lang="en-GB" smtClean="0"/>
              <a:pPr/>
              <a:t>16</a:t>
            </a:fld>
            <a:endParaRPr lang="en-GB"/>
          </a:p>
        </p:txBody>
      </p:sp>
      <p:pic>
        <p:nvPicPr>
          <p:cNvPr id="5" name="Picture 4">
            <a:extLst>
              <a:ext uri="{FF2B5EF4-FFF2-40B4-BE49-F238E27FC236}">
                <a16:creationId xmlns:a16="http://schemas.microsoft.com/office/drawing/2014/main" id="{32A31038-9B8B-41E2-8779-AC5FA88648B8}"/>
              </a:ext>
            </a:extLst>
          </p:cNvPr>
          <p:cNvPicPr>
            <a:picLocks noChangeAspect="1"/>
          </p:cNvPicPr>
          <p:nvPr/>
        </p:nvPicPr>
        <p:blipFill>
          <a:blip r:embed="rId3"/>
          <a:stretch>
            <a:fillRect/>
          </a:stretch>
        </p:blipFill>
        <p:spPr>
          <a:xfrm>
            <a:off x="0" y="5167724"/>
            <a:ext cx="6742113" cy="3666763"/>
          </a:xfrm>
          <a:prstGeom prst="rect">
            <a:avLst/>
          </a:prstGeom>
        </p:spPr>
      </p:pic>
    </p:spTree>
    <p:extLst>
      <p:ext uri="{BB962C8B-B14F-4D97-AF65-F5344CB8AC3E}">
        <p14:creationId xmlns:p14="http://schemas.microsoft.com/office/powerpoint/2010/main" val="2981341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955F3F-D304-4C54-8F34-545DF52D31FF}" type="slidenum">
              <a:rPr lang="en-GB" smtClean="0"/>
              <a:pPr/>
              <a:t>17</a:t>
            </a:fld>
            <a:endParaRPr lang="en-GB"/>
          </a:p>
        </p:txBody>
      </p:sp>
    </p:spTree>
    <p:extLst>
      <p:ext uri="{BB962C8B-B14F-4D97-AF65-F5344CB8AC3E}">
        <p14:creationId xmlns:p14="http://schemas.microsoft.com/office/powerpoint/2010/main" val="2601326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955F3F-D304-4C54-8F34-545DF52D31FF}" type="slidenum">
              <a:rPr lang="en-GB" smtClean="0"/>
              <a:pPr/>
              <a:t>18</a:t>
            </a:fld>
            <a:endParaRPr lang="en-GB"/>
          </a:p>
        </p:txBody>
      </p:sp>
    </p:spTree>
    <p:extLst>
      <p:ext uri="{BB962C8B-B14F-4D97-AF65-F5344CB8AC3E}">
        <p14:creationId xmlns:p14="http://schemas.microsoft.com/office/powerpoint/2010/main" val="3088849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0475" rtl="0" eaLnBrk="1" fontAlgn="auto" latinLnBrk="0" hangingPunct="1">
              <a:lnSpc>
                <a:spcPct val="100000"/>
              </a:lnSpc>
              <a:spcBef>
                <a:spcPts val="0"/>
              </a:spcBef>
              <a:spcAft>
                <a:spcPts val="0"/>
              </a:spcAft>
              <a:buClrTx/>
              <a:buSzTx/>
              <a:buFontTx/>
              <a:buNone/>
              <a:tabLst/>
              <a:defRPr/>
            </a:pPr>
            <a:fld id="{7E5F9CD8-6ED0-4390-975E-133A914F5883}" type="slidenum">
              <a:rPr kumimoji="0" lang="en-GB" sz="1100" b="0" i="0" u="none" strike="noStrike" kern="1200" cap="none" spc="0" normalizeH="0" baseline="0" noProof="0">
                <a:ln>
                  <a:noFill/>
                </a:ln>
                <a:solidFill>
                  <a:prstClr val="black"/>
                </a:solidFill>
                <a:effectLst/>
                <a:uLnTx/>
                <a:uFillTx/>
                <a:latin typeface="Calibri"/>
                <a:ea typeface="+mn-ea"/>
                <a:cs typeface="+mn-cs"/>
              </a:rPr>
              <a:pPr marL="0" marR="0" lvl="0" indent="0" algn="r" defTabSz="910475"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665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955F3F-D304-4C54-8F34-545DF52D31FF}" type="slidenum">
              <a:rPr lang="en-GB" smtClean="0"/>
              <a:pPr/>
              <a:t>2</a:t>
            </a:fld>
            <a:endParaRPr lang="en-GB" dirty="0"/>
          </a:p>
        </p:txBody>
      </p:sp>
    </p:spTree>
    <p:extLst>
      <p:ext uri="{BB962C8B-B14F-4D97-AF65-F5344CB8AC3E}">
        <p14:creationId xmlns:p14="http://schemas.microsoft.com/office/powerpoint/2010/main" val="3336730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955F3F-D304-4C54-8F34-545DF52D31FF}" type="slidenum">
              <a:rPr lang="en-GB" smtClean="0"/>
              <a:pPr/>
              <a:t>21</a:t>
            </a:fld>
            <a:endParaRPr lang="en-GB" dirty="0"/>
          </a:p>
        </p:txBody>
      </p:sp>
    </p:spTree>
    <p:extLst>
      <p:ext uri="{BB962C8B-B14F-4D97-AF65-F5344CB8AC3E}">
        <p14:creationId xmlns:p14="http://schemas.microsoft.com/office/powerpoint/2010/main" val="3410587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889000" rtl="0" eaLnBrk="0" fontAlgn="base" latinLnBrk="0" hangingPunct="0">
              <a:lnSpc>
                <a:spcPct val="100000"/>
              </a:lnSpc>
              <a:spcBef>
                <a:spcPct val="0"/>
              </a:spcBef>
              <a:spcAft>
                <a:spcPct val="0"/>
              </a:spcAft>
              <a:buClrTx/>
              <a:buSzTx/>
              <a:buFontTx/>
              <a:buNone/>
              <a:tabLst/>
              <a:defRPr/>
            </a:pPr>
            <a:fld id="{37955F3F-D304-4C54-8F34-545DF52D31FF}" type="slidenum">
              <a:rPr kumimoji="0" lang="en-GB" sz="8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ctr" defTabSz="889000" rtl="0" eaLnBrk="0" fontAlgn="base" latinLnBrk="0" hangingPunct="0">
                <a:lnSpc>
                  <a:spcPct val="100000"/>
                </a:lnSpc>
                <a:spcBef>
                  <a:spcPct val="0"/>
                </a:spcBef>
                <a:spcAft>
                  <a:spcPct val="0"/>
                </a:spcAft>
                <a:buClrTx/>
                <a:buSzTx/>
                <a:buFontTx/>
                <a:buNone/>
                <a:tabLst/>
                <a:defRPr/>
              </a:pPr>
              <a:t>22</a:t>
            </a:fld>
            <a:endParaRPr kumimoji="0" lang="en-GB" sz="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17950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5FBF9C-9D50-4EEF-9C06-ADD113BF88E0}" type="slidenum">
              <a:rPr lang="en-GB" smtClean="0"/>
              <a:t>23</a:t>
            </a:fld>
            <a:endParaRPr lang="en-GB" dirty="0"/>
          </a:p>
        </p:txBody>
      </p:sp>
    </p:spTree>
    <p:extLst>
      <p:ext uri="{BB962C8B-B14F-4D97-AF65-F5344CB8AC3E}">
        <p14:creationId xmlns:p14="http://schemas.microsoft.com/office/powerpoint/2010/main" val="1593572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955F3F-D304-4C54-8F34-545DF52D31FF}" type="slidenum">
              <a:rPr lang="en-GB" smtClean="0"/>
              <a:pPr/>
              <a:t>24</a:t>
            </a:fld>
            <a:endParaRPr lang="en-GB"/>
          </a:p>
        </p:txBody>
      </p:sp>
    </p:spTree>
    <p:extLst>
      <p:ext uri="{BB962C8B-B14F-4D97-AF65-F5344CB8AC3E}">
        <p14:creationId xmlns:p14="http://schemas.microsoft.com/office/powerpoint/2010/main" val="2346772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955F3F-D304-4C54-8F34-545DF52D31FF}" type="slidenum">
              <a:rPr lang="en-GB" smtClean="0"/>
              <a:pPr/>
              <a:t>25</a:t>
            </a:fld>
            <a:endParaRPr lang="en-GB" dirty="0"/>
          </a:p>
        </p:txBody>
      </p:sp>
    </p:spTree>
    <p:extLst>
      <p:ext uri="{BB962C8B-B14F-4D97-AF65-F5344CB8AC3E}">
        <p14:creationId xmlns:p14="http://schemas.microsoft.com/office/powerpoint/2010/main" val="3919401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955F3F-D304-4C54-8F34-545DF52D31FF}" type="slidenum">
              <a:rPr lang="en-GB" smtClean="0"/>
              <a:pPr/>
              <a:t>26</a:t>
            </a:fld>
            <a:endParaRPr lang="en-GB"/>
          </a:p>
        </p:txBody>
      </p:sp>
    </p:spTree>
    <p:extLst>
      <p:ext uri="{BB962C8B-B14F-4D97-AF65-F5344CB8AC3E}">
        <p14:creationId xmlns:p14="http://schemas.microsoft.com/office/powerpoint/2010/main" val="55504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FA1F1-B387-4A88-81E2-D2FE1121CE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4334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955F3F-D304-4C54-8F34-545DF52D31FF}" type="slidenum">
              <a:rPr lang="en-GB" smtClean="0"/>
              <a:pPr/>
              <a:t>28</a:t>
            </a:fld>
            <a:endParaRPr lang="en-GB"/>
          </a:p>
        </p:txBody>
      </p:sp>
    </p:spTree>
    <p:extLst>
      <p:ext uri="{BB962C8B-B14F-4D97-AF65-F5344CB8AC3E}">
        <p14:creationId xmlns:p14="http://schemas.microsoft.com/office/powerpoint/2010/main" val="228835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CC9970-D69C-8248-AC79-C4472573E282}" type="slidenum">
              <a:rPr lang="en-US" smtClean="0"/>
              <a:t>3</a:t>
            </a:fld>
            <a:endParaRPr lang="en-US" dirty="0"/>
          </a:p>
        </p:txBody>
      </p:sp>
    </p:spTree>
    <p:extLst>
      <p:ext uri="{BB962C8B-B14F-4D97-AF65-F5344CB8AC3E}">
        <p14:creationId xmlns:p14="http://schemas.microsoft.com/office/powerpoint/2010/main" val="404438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ctr" defTabSz="882066" rtl="0" eaLnBrk="0" fontAlgn="base" latinLnBrk="0" hangingPunct="0">
              <a:lnSpc>
                <a:spcPct val="100000"/>
              </a:lnSpc>
              <a:spcBef>
                <a:spcPct val="0"/>
              </a:spcBef>
              <a:spcAft>
                <a:spcPct val="0"/>
              </a:spcAft>
              <a:buClrTx/>
              <a:buSzTx/>
              <a:buFontTx/>
              <a:buNone/>
              <a:tabLst/>
              <a:defRPr/>
            </a:pPr>
            <a:fld id="{37955F3F-D304-4C54-8F34-545DF52D31FF}" type="slidenum">
              <a:rPr kumimoji="0" lang="en-GB" sz="8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ctr" defTabSz="882066" rtl="0" eaLnBrk="0" fontAlgn="base" latinLnBrk="0" hangingPunct="0">
                <a:lnSpc>
                  <a:spcPct val="100000"/>
                </a:lnSpc>
                <a:spcBef>
                  <a:spcPct val="0"/>
                </a:spcBef>
                <a:spcAft>
                  <a:spcPct val="0"/>
                </a:spcAft>
                <a:buClrTx/>
                <a:buSzTx/>
                <a:buFontTx/>
                <a:buNone/>
                <a:tabLst/>
                <a:defRPr/>
              </a:pPr>
              <a:t>4</a:t>
            </a:fld>
            <a:endParaRPr kumimoji="0" lang="en-GB" sz="800"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5" name="Picture 4">
            <a:extLst>
              <a:ext uri="{FF2B5EF4-FFF2-40B4-BE49-F238E27FC236}">
                <a16:creationId xmlns:a16="http://schemas.microsoft.com/office/drawing/2014/main" id="{A215D0FC-E8E3-4646-A51E-ED5B6580DBE4}"/>
              </a:ext>
            </a:extLst>
          </p:cNvPr>
          <p:cNvPicPr>
            <a:picLocks noChangeAspect="1"/>
          </p:cNvPicPr>
          <p:nvPr/>
        </p:nvPicPr>
        <p:blipFill>
          <a:blip r:embed="rId3"/>
          <a:stretch>
            <a:fillRect/>
          </a:stretch>
        </p:blipFill>
        <p:spPr>
          <a:xfrm>
            <a:off x="82549" y="4727274"/>
            <a:ext cx="6718179" cy="3697288"/>
          </a:xfrm>
          <a:prstGeom prst="rect">
            <a:avLst/>
          </a:prstGeom>
        </p:spPr>
      </p:pic>
    </p:spTree>
    <p:extLst>
      <p:ext uri="{BB962C8B-B14F-4D97-AF65-F5344CB8AC3E}">
        <p14:creationId xmlns:p14="http://schemas.microsoft.com/office/powerpoint/2010/main" val="252707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955F3F-D304-4C54-8F34-545DF52D31FF}" type="slidenum">
              <a:rPr lang="en-GB" smtClean="0"/>
              <a:pPr/>
              <a:t>5</a:t>
            </a:fld>
            <a:endParaRPr lang="en-GB"/>
          </a:p>
        </p:txBody>
      </p:sp>
    </p:spTree>
    <p:extLst>
      <p:ext uri="{BB962C8B-B14F-4D97-AF65-F5344CB8AC3E}">
        <p14:creationId xmlns:p14="http://schemas.microsoft.com/office/powerpoint/2010/main" val="107532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ctr" defTabSz="889000" rtl="0" eaLnBrk="0" fontAlgn="base" latinLnBrk="0" hangingPunct="0">
              <a:lnSpc>
                <a:spcPct val="100000"/>
              </a:lnSpc>
              <a:spcBef>
                <a:spcPct val="0"/>
              </a:spcBef>
              <a:spcAft>
                <a:spcPct val="0"/>
              </a:spcAft>
              <a:buClrTx/>
              <a:buSzTx/>
              <a:buFontTx/>
              <a:buNone/>
              <a:tabLst/>
              <a:defRPr/>
            </a:pPr>
            <a:fld id="{37955F3F-D304-4C54-8F34-545DF52D31FF}" type="slidenum">
              <a:rPr kumimoji="0" lang="en-GB" sz="8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ctr" defTabSz="889000" rtl="0" eaLnBrk="0" fontAlgn="base" latinLnBrk="0" hangingPunct="0">
                <a:lnSpc>
                  <a:spcPct val="100000"/>
                </a:lnSpc>
                <a:spcBef>
                  <a:spcPct val="0"/>
                </a:spcBef>
                <a:spcAft>
                  <a:spcPct val="0"/>
                </a:spcAft>
                <a:buClrTx/>
                <a:buSzTx/>
                <a:buFontTx/>
                <a:buNone/>
                <a:tabLst/>
                <a:defRPr/>
              </a:pPr>
              <a:t>6</a:t>
            </a:fld>
            <a:endParaRPr kumimoji="0" lang="en-GB" sz="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47161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955F3F-D304-4C54-8F34-545DF52D31FF}" type="slidenum">
              <a:rPr lang="en-GB" smtClean="0"/>
              <a:pPr/>
              <a:t>7</a:t>
            </a:fld>
            <a:endParaRPr lang="en-GB"/>
          </a:p>
        </p:txBody>
      </p:sp>
    </p:spTree>
    <p:extLst>
      <p:ext uri="{BB962C8B-B14F-4D97-AF65-F5344CB8AC3E}">
        <p14:creationId xmlns:p14="http://schemas.microsoft.com/office/powerpoint/2010/main" val="3931422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955F3F-D304-4C54-8F34-545DF52D31FF}" type="slidenum">
              <a:rPr lang="en-GB" smtClean="0"/>
              <a:pPr/>
              <a:t>8</a:t>
            </a:fld>
            <a:endParaRPr lang="en-GB"/>
          </a:p>
        </p:txBody>
      </p:sp>
    </p:spTree>
    <p:extLst>
      <p:ext uri="{BB962C8B-B14F-4D97-AF65-F5344CB8AC3E}">
        <p14:creationId xmlns:p14="http://schemas.microsoft.com/office/powerpoint/2010/main" val="420591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SLIDE MAR 19</a:t>
            </a:r>
          </a:p>
          <a:p>
            <a:r>
              <a:rPr lang="en-GB" dirty="0"/>
              <a:t>BA PR + DP</a:t>
            </a:r>
          </a:p>
        </p:txBody>
      </p:sp>
      <p:sp>
        <p:nvSpPr>
          <p:cNvPr id="4" name="Slide Number Placeholder 3"/>
          <p:cNvSpPr>
            <a:spLocks noGrp="1"/>
          </p:cNvSpPr>
          <p:nvPr>
            <p:ph type="sldNum" sz="quarter" idx="5"/>
          </p:nvPr>
        </p:nvSpPr>
        <p:spPr/>
        <p:txBody>
          <a:bodyPr/>
          <a:lstStyle/>
          <a:p>
            <a:fld id="{37955F3F-D304-4C54-8F34-545DF52D31FF}" type="slidenum">
              <a:rPr lang="en-GB" smtClean="0"/>
              <a:pPr/>
              <a:t>9</a:t>
            </a:fld>
            <a:endParaRPr lang="en-GB"/>
          </a:p>
        </p:txBody>
      </p:sp>
    </p:spTree>
    <p:extLst>
      <p:ext uri="{BB962C8B-B14F-4D97-AF65-F5344CB8AC3E}">
        <p14:creationId xmlns:p14="http://schemas.microsoft.com/office/powerpoint/2010/main" val="109493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433" name="Rectangle 25"/>
          <p:cNvSpPr>
            <a:spLocks noGrp="1" noChangeArrowheads="1"/>
          </p:cNvSpPr>
          <p:nvPr>
            <p:ph type="ctrTitle" sz="quarter"/>
          </p:nvPr>
        </p:nvSpPr>
        <p:spPr>
          <a:xfrm>
            <a:off x="464416" y="5584825"/>
            <a:ext cx="9259572" cy="615950"/>
          </a:xfrm>
          <a:extLs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chor="t"/>
          <a:lstStyle>
            <a:lvl1pPr>
              <a:defRPr sz="2100">
                <a:solidFill>
                  <a:schemeClr val="tx1"/>
                </a:solidFill>
              </a:defRPr>
            </a:lvl1pPr>
          </a:lstStyle>
          <a:p>
            <a:pPr lvl="0"/>
            <a:r>
              <a:rPr lang="en-US" noProof="0" dirty="0"/>
              <a:t>Click to edit Master title style</a:t>
            </a:r>
            <a:endParaRPr lang="en-GB" noProof="0" dirty="0"/>
          </a:p>
        </p:txBody>
      </p:sp>
      <p:sp>
        <p:nvSpPr>
          <p:cNvPr id="17434" name="Rectangle 26"/>
          <p:cNvSpPr>
            <a:spLocks noGrp="1" noChangeArrowheads="1"/>
          </p:cNvSpPr>
          <p:nvPr>
            <p:ph type="subTitle" sz="quarter" idx="1"/>
          </p:nvPr>
        </p:nvSpPr>
        <p:spPr>
          <a:xfrm>
            <a:off x="464417" y="6087320"/>
            <a:ext cx="9259572" cy="376237"/>
          </a:xfrm>
          <a:extLst>
            <a:ext uri="{91240B29-F687-4F45-9708-019B960494DF}">
              <a14:hiddenLine xmlns:a14="http://schemas.microsoft.com/office/drawing/2010/main" w="12700">
                <a:solidFill>
                  <a:schemeClr val="tx1"/>
                </a:solidFill>
                <a:miter lim="800000"/>
                <a:headEnd/>
                <a:tailEnd/>
              </a14:hiddenLine>
            </a:ext>
          </a:extLst>
        </p:spPr>
        <p:txBody>
          <a:bodyPr lIns="90000" tIns="46800" rIns="90000" bIns="46800"/>
          <a:lstStyle>
            <a:lvl1pPr marL="0" indent="0">
              <a:buFontTx/>
              <a:buNone/>
              <a:defRPr sz="1600" b="1">
                <a:solidFill>
                  <a:schemeClr val="tx1"/>
                </a:solidFill>
              </a:defRPr>
            </a:lvl1pPr>
          </a:lstStyle>
          <a:p>
            <a:pPr lvl="0"/>
            <a:r>
              <a:rPr lang="en-US" noProof="0" dirty="0"/>
              <a:t>Click to edit Master subtitle style</a:t>
            </a:r>
            <a:endParaRPr lang="en-GB" noProof="0" dirty="0"/>
          </a:p>
        </p:txBody>
      </p:sp>
      <p:sp>
        <p:nvSpPr>
          <p:cNvPr id="5" name="Text Placeholder 4"/>
          <p:cNvSpPr>
            <a:spLocks noGrp="1"/>
          </p:cNvSpPr>
          <p:nvPr>
            <p:ph type="body" sz="quarter" idx="10"/>
          </p:nvPr>
        </p:nvSpPr>
        <p:spPr>
          <a:xfrm>
            <a:off x="464417" y="6404099"/>
            <a:ext cx="5488360" cy="2698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None/>
              <a:defRPr lang="en-US" sz="1400" b="1" i="0" kern="1200" smtClean="0">
                <a:solidFill>
                  <a:schemeClr val="tx2"/>
                </a:solidFill>
                <a:latin typeface="Arial" pitchFamily="34" charset="0"/>
              </a:defRPr>
            </a:lvl1pPr>
            <a:lvl2pPr>
              <a:defRPr lang="en-US" sz="1200" i="1" kern="1200" smtClean="0">
                <a:solidFill>
                  <a:srgbClr val="000000"/>
                </a:solidFill>
                <a:latin typeface="Arial" pitchFamily="34" charset="0"/>
                <a:ea typeface="+mn-ea"/>
                <a:cs typeface="+mn-cs"/>
              </a:defRPr>
            </a:lvl2pPr>
            <a:lvl3pPr>
              <a:defRPr lang="en-US" sz="1200" i="1" kern="1200" smtClean="0">
                <a:solidFill>
                  <a:srgbClr val="000000"/>
                </a:solidFill>
                <a:latin typeface="Arial" pitchFamily="34" charset="0"/>
                <a:ea typeface="+mn-ea"/>
                <a:cs typeface="+mn-cs"/>
              </a:defRPr>
            </a:lvl3pPr>
            <a:lvl4pPr>
              <a:defRPr lang="en-US" sz="1200" i="1" kern="1200" smtClean="0">
                <a:solidFill>
                  <a:srgbClr val="000000"/>
                </a:solidFill>
                <a:latin typeface="Arial" pitchFamily="34" charset="0"/>
                <a:ea typeface="+mn-ea"/>
                <a:cs typeface="+mn-cs"/>
              </a:defRPr>
            </a:lvl4pPr>
            <a:lvl5pPr>
              <a:defRPr lang="en-GB" sz="1200" i="1" kern="1200">
                <a:solidFill>
                  <a:srgbClr val="000000"/>
                </a:solidFill>
                <a:latin typeface="Arial" pitchFamily="34" charset="0"/>
                <a:ea typeface="+mn-ea"/>
                <a:cs typeface="+mn-cs"/>
              </a:defRPr>
            </a:lvl5pPr>
          </a:lstStyle>
          <a:p>
            <a:pPr lvl="0" eaLnBrk="0" hangingPunct="0"/>
            <a:r>
              <a:rPr lang="en-US" dirty="0"/>
              <a:t>Click to edit Master text styles</a:t>
            </a:r>
            <a:endParaRPr lang="en-GB" dirty="0"/>
          </a:p>
        </p:txBody>
      </p:sp>
    </p:spTree>
    <p:extLst>
      <p:ext uri="{BB962C8B-B14F-4D97-AF65-F5344CB8AC3E}">
        <p14:creationId xmlns:p14="http://schemas.microsoft.com/office/powerpoint/2010/main" val="370096404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565388" y="2063750"/>
            <a:ext cx="4404630" cy="339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72820" y="2063750"/>
            <a:ext cx="4404631" cy="161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72820" y="3835400"/>
            <a:ext cx="4404631" cy="161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5"/>
          <p:cNvSpPr>
            <a:spLocks noGrp="1"/>
          </p:cNvSpPr>
          <p:nvPr>
            <p:ph type="title"/>
          </p:nvPr>
        </p:nvSpPr>
        <p:spPr>
          <a:xfrm>
            <a:off x="442573" y="-5289"/>
            <a:ext cx="11314725" cy="812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55046537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433" name="Rectangle 25"/>
          <p:cNvSpPr>
            <a:spLocks noGrp="1" noChangeArrowheads="1"/>
          </p:cNvSpPr>
          <p:nvPr>
            <p:ph type="ctrTitle" sz="quarter"/>
          </p:nvPr>
        </p:nvSpPr>
        <p:spPr>
          <a:xfrm>
            <a:off x="464416" y="5567578"/>
            <a:ext cx="9259572" cy="615950"/>
          </a:xfrm>
          <a:extLst>
            <a:ext uri="{91240B29-F687-4F45-9708-019B960494DF}">
              <a14:hiddenLine xmlns:a14="http://schemas.microsoft.com/office/drawing/2010/main" w="12700">
                <a:solidFill>
                  <a:schemeClr val="tx1"/>
                </a:solidFill>
                <a:miter lim="800000"/>
                <a:headEnd/>
                <a:tailEnd/>
              </a14:hiddenLine>
            </a:ext>
          </a:extLst>
        </p:spPr>
        <p:txBody>
          <a:bodyPr wrap="none" lIns="119862" tIns="62328" rIns="119862" bIns="62328" anchor="t"/>
          <a:lstStyle>
            <a:lvl1pPr>
              <a:defRPr sz="2400" b="0">
                <a:solidFill>
                  <a:schemeClr val="tx1"/>
                </a:solidFill>
              </a:defRPr>
            </a:lvl1pPr>
          </a:lstStyle>
          <a:p>
            <a:pPr lvl="0"/>
            <a:r>
              <a:rPr lang="en-US" noProof="0"/>
              <a:t>Click to edit Master title style</a:t>
            </a:r>
            <a:endParaRPr lang="en-GB" noProof="0" dirty="0"/>
          </a:p>
        </p:txBody>
      </p:sp>
      <p:sp>
        <p:nvSpPr>
          <p:cNvPr id="17434" name="Rectangle 26"/>
          <p:cNvSpPr>
            <a:spLocks noGrp="1" noChangeArrowheads="1"/>
          </p:cNvSpPr>
          <p:nvPr>
            <p:ph type="subTitle" sz="quarter" idx="1"/>
          </p:nvPr>
        </p:nvSpPr>
        <p:spPr>
          <a:xfrm>
            <a:off x="464418" y="6034894"/>
            <a:ext cx="9259572" cy="376237"/>
          </a:xfrm>
          <a:extLst>
            <a:ext uri="{91240B29-F687-4F45-9708-019B960494DF}">
              <a14:hiddenLine xmlns:a14="http://schemas.microsoft.com/office/drawing/2010/main" w="12700">
                <a:solidFill>
                  <a:schemeClr val="tx1"/>
                </a:solidFill>
                <a:miter lim="800000"/>
                <a:headEnd/>
                <a:tailEnd/>
              </a14:hiddenLine>
            </a:ext>
          </a:extLst>
        </p:spPr>
        <p:txBody>
          <a:bodyPr lIns="119862" tIns="62328" rIns="119862" bIns="62328"/>
          <a:lstStyle>
            <a:lvl1pPr marL="0" indent="0">
              <a:buFontTx/>
              <a:buNone/>
              <a:defRPr sz="1800" b="0">
                <a:solidFill>
                  <a:schemeClr val="tx1"/>
                </a:solidFill>
              </a:defRPr>
            </a:lvl1pPr>
          </a:lstStyle>
          <a:p>
            <a:pPr lvl="0"/>
            <a:r>
              <a:rPr lang="en-US" noProof="0"/>
              <a:t>Click to edit Master subtitle style</a:t>
            </a:r>
            <a:endParaRPr lang="en-GB" noProof="0" dirty="0"/>
          </a:p>
        </p:txBody>
      </p:sp>
      <p:sp>
        <p:nvSpPr>
          <p:cNvPr id="5" name="Text Placeholder 4"/>
          <p:cNvSpPr>
            <a:spLocks noGrp="1"/>
          </p:cNvSpPr>
          <p:nvPr>
            <p:ph type="body" sz="quarter" idx="10"/>
          </p:nvPr>
        </p:nvSpPr>
        <p:spPr>
          <a:xfrm>
            <a:off x="464419" y="6393086"/>
            <a:ext cx="5488360" cy="2698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None/>
              <a:defRPr lang="en-US" sz="1600" b="0" i="0" kern="1200" smtClean="0">
                <a:solidFill>
                  <a:schemeClr val="tx2"/>
                </a:solidFill>
                <a:latin typeface="Arial" pitchFamily="34" charset="0"/>
              </a:defRPr>
            </a:lvl1pPr>
            <a:lvl2pPr>
              <a:defRPr lang="en-US" sz="1600" i="1" kern="1200" smtClean="0">
                <a:solidFill>
                  <a:srgbClr val="000000"/>
                </a:solidFill>
                <a:latin typeface="Arial" pitchFamily="34" charset="0"/>
                <a:ea typeface="+mn-ea"/>
                <a:cs typeface="+mn-cs"/>
              </a:defRPr>
            </a:lvl2pPr>
            <a:lvl3pPr>
              <a:defRPr lang="en-US" sz="1600" i="1" kern="1200" smtClean="0">
                <a:solidFill>
                  <a:srgbClr val="000000"/>
                </a:solidFill>
                <a:latin typeface="Arial" pitchFamily="34" charset="0"/>
                <a:ea typeface="+mn-ea"/>
                <a:cs typeface="+mn-cs"/>
              </a:defRPr>
            </a:lvl3pPr>
            <a:lvl4pPr>
              <a:defRPr lang="en-US" sz="1600" i="1" kern="1200" smtClean="0">
                <a:solidFill>
                  <a:srgbClr val="000000"/>
                </a:solidFill>
                <a:latin typeface="Arial" pitchFamily="34" charset="0"/>
                <a:ea typeface="+mn-ea"/>
                <a:cs typeface="+mn-cs"/>
              </a:defRPr>
            </a:lvl4pPr>
            <a:lvl5pPr>
              <a:defRPr lang="en-GB" sz="1600" i="1" kern="1200">
                <a:solidFill>
                  <a:srgbClr val="000000"/>
                </a:solidFill>
                <a:latin typeface="Arial" pitchFamily="34" charset="0"/>
                <a:ea typeface="+mn-ea"/>
                <a:cs typeface="+mn-cs"/>
              </a:defRPr>
            </a:lvl5pPr>
          </a:lstStyle>
          <a:p>
            <a:pPr lvl="0" eaLnBrk="0" hangingPunct="0"/>
            <a:r>
              <a:rPr lang="en-US"/>
              <a:t>Edit Master text styles</a:t>
            </a:r>
          </a:p>
        </p:txBody>
      </p:sp>
    </p:spTree>
    <p:extLst>
      <p:ext uri="{BB962C8B-B14F-4D97-AF65-F5344CB8AC3E}">
        <p14:creationId xmlns:p14="http://schemas.microsoft.com/office/powerpoint/2010/main" val="881214547"/>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ppendice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6020" y="2235197"/>
            <a:ext cx="11137272" cy="1820862"/>
          </a:xfrm>
          <a:noFill/>
        </p:spPr>
        <p:txBody>
          <a:bodyPr vert="horz" wrap="none" lIns="86261" tIns="86261" rIns="86261" bIns="86261" rtlCol="0" anchor="ctr" anchorCtr="0">
            <a:noAutofit/>
          </a:bodyPr>
          <a:lstStyle>
            <a:lvl1pPr marL="0" indent="0">
              <a:buNone/>
              <a:defRPr lang="en-US" sz="3599" b="0" i="0" kern="1200" dirty="0" smtClean="0">
                <a:solidFill>
                  <a:schemeClr val="tx1"/>
                </a:solidFill>
                <a:latin typeface="Arial"/>
              </a:defRPr>
            </a:lvl1pPr>
            <a:lvl2pPr>
              <a:defRPr lang="en-US" sz="1600" i="1" kern="1200" dirty="0" smtClean="0">
                <a:solidFill>
                  <a:srgbClr val="000000"/>
                </a:solidFill>
                <a:latin typeface="Arial" pitchFamily="34" charset="0"/>
                <a:ea typeface="+mn-ea"/>
                <a:cs typeface="+mn-cs"/>
              </a:defRPr>
            </a:lvl2pPr>
            <a:lvl3pPr>
              <a:defRPr lang="en-US" sz="1600" i="1" kern="1200" dirty="0" smtClean="0">
                <a:solidFill>
                  <a:srgbClr val="000000"/>
                </a:solidFill>
                <a:latin typeface="Arial" pitchFamily="34" charset="0"/>
                <a:ea typeface="+mn-ea"/>
                <a:cs typeface="+mn-cs"/>
              </a:defRPr>
            </a:lvl3pPr>
            <a:lvl4pPr>
              <a:defRPr lang="en-US" sz="1600" i="1" kern="1200" dirty="0" smtClean="0">
                <a:solidFill>
                  <a:srgbClr val="000000"/>
                </a:solidFill>
                <a:latin typeface="Arial" pitchFamily="34" charset="0"/>
                <a:ea typeface="+mn-ea"/>
                <a:cs typeface="+mn-cs"/>
              </a:defRPr>
            </a:lvl4pPr>
            <a:lvl5pPr>
              <a:defRPr lang="en-GB" sz="1600" i="1" kern="1200" dirty="0">
                <a:solidFill>
                  <a:srgbClr val="000000"/>
                </a:solidFill>
                <a:latin typeface="Arial" pitchFamily="34" charset="0"/>
                <a:ea typeface="+mn-ea"/>
                <a:cs typeface="+mn-cs"/>
              </a:defRPr>
            </a:lvl5pPr>
          </a:lstStyle>
          <a:p>
            <a:pPr lvl="0" eaLnBrk="0" hangingPunct="0">
              <a:spcBef>
                <a:spcPct val="0"/>
              </a:spcBef>
              <a:spcAft>
                <a:spcPct val="0"/>
              </a:spcAft>
            </a:pPr>
            <a:r>
              <a:rPr lang="en-US"/>
              <a:t>Edit Master text styles</a:t>
            </a:r>
          </a:p>
        </p:txBody>
      </p:sp>
    </p:spTree>
    <p:extLst>
      <p:ext uri="{BB962C8B-B14F-4D97-AF65-F5344CB8AC3E}">
        <p14:creationId xmlns:p14="http://schemas.microsoft.com/office/powerpoint/2010/main" val="1265897427"/>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842" y="704"/>
            <a:ext cx="11310500" cy="812800"/>
          </a:xfrm>
        </p:spPr>
        <p:txBody>
          <a:bodyPr/>
          <a:lstStyle>
            <a:lvl1pPr>
              <a:defRPr sz="2799" b="0">
                <a:solidFill>
                  <a:schemeClr val="tx2"/>
                </a:solidFill>
              </a:defRPr>
            </a:lvl1pPr>
          </a:lstStyle>
          <a:p>
            <a:r>
              <a:rPr lang="en-US" dirty="0"/>
              <a:t>Click to edit Master title style30</a:t>
            </a:r>
            <a:endParaRPr lang="en-GB" dirty="0"/>
          </a:p>
        </p:txBody>
      </p:sp>
      <p:sp>
        <p:nvSpPr>
          <p:cNvPr id="3" name="Content Placeholder 2"/>
          <p:cNvSpPr>
            <a:spLocks noGrp="1"/>
          </p:cNvSpPr>
          <p:nvPr>
            <p:ph idx="1"/>
          </p:nvPr>
        </p:nvSpPr>
        <p:spPr>
          <a:xfrm>
            <a:off x="445048" y="1336940"/>
            <a:ext cx="9855662" cy="3390900"/>
          </a:xfrm>
        </p:spPr>
        <p:txBody>
          <a:bodyPr/>
          <a:lstStyle>
            <a:lvl1pPr>
              <a:spcBef>
                <a:spcPts val="799"/>
              </a:spcBef>
              <a:spcAft>
                <a:spcPts val="1598"/>
              </a:spcAft>
              <a:buClr>
                <a:srgbClr val="9EA900"/>
              </a:buClr>
              <a:defRPr sz="2000">
                <a:solidFill>
                  <a:schemeClr val="tx1"/>
                </a:solidFill>
              </a:defRPr>
            </a:lvl1pPr>
            <a:lvl2pPr>
              <a:spcBef>
                <a:spcPts val="799"/>
              </a:spcBef>
              <a:spcAft>
                <a:spcPts val="1598"/>
              </a:spcAft>
              <a:buClr>
                <a:srgbClr val="9EA900"/>
              </a:buClr>
              <a:defRPr sz="1800">
                <a:solidFill>
                  <a:schemeClr val="tx1"/>
                </a:solidFill>
              </a:defRPr>
            </a:lvl2pPr>
            <a:lvl3pPr marL="946987" indent="-338209">
              <a:spcBef>
                <a:spcPts val="799"/>
              </a:spcBef>
              <a:spcAft>
                <a:spcPts val="1598"/>
              </a:spcAft>
              <a:buClr>
                <a:srgbClr val="9EA900"/>
              </a:buClr>
              <a:buSzPct val="80000"/>
              <a:buFont typeface="Courier New" pitchFamily="49" charset="0"/>
              <a:buChar char="o"/>
              <a:defRPr sz="1800">
                <a:solidFill>
                  <a:schemeClr val="tx1"/>
                </a:solidFill>
              </a:defRPr>
            </a:lvl3pPr>
            <a:lvl4pPr>
              <a:spcBef>
                <a:spcPts val="799"/>
              </a:spcBef>
              <a:spcAft>
                <a:spcPts val="1598"/>
              </a:spcAft>
              <a:buClr>
                <a:srgbClr val="9EA900"/>
              </a:buClr>
              <a:defRPr sz="1800">
                <a:solidFill>
                  <a:schemeClr val="tx1"/>
                </a:solidFill>
              </a:defRPr>
            </a:lvl4pPr>
            <a:lvl5pPr>
              <a:spcBef>
                <a:spcPts val="799"/>
              </a:spcBef>
              <a:spcAft>
                <a:spcPts val="1598"/>
              </a:spcAft>
              <a:buClr>
                <a:srgbClr val="9EA900"/>
              </a:buCl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0" hasCustomPrompt="1"/>
          </p:nvPr>
        </p:nvSpPr>
        <p:spPr>
          <a:xfrm>
            <a:off x="466894" y="6605315"/>
            <a:ext cx="9840889" cy="287338"/>
          </a:xfrm>
        </p:spPr>
        <p:txBody>
          <a:bodyPr/>
          <a:lstStyle>
            <a:lvl1pPr marL="0" indent="0">
              <a:buNone/>
              <a:defRPr sz="800" i="0">
                <a:solidFill>
                  <a:schemeClr val="tx1"/>
                </a:solidFill>
              </a:defRPr>
            </a:lvl1pPr>
            <a:lvl2pPr marL="247316" indent="0">
              <a:buNone/>
              <a:defRPr sz="1100" i="1"/>
            </a:lvl2pPr>
            <a:lvl3pPr marL="608777" indent="0">
              <a:buNone/>
              <a:defRPr sz="1100" i="1"/>
            </a:lvl3pPr>
            <a:lvl4pPr marL="946987" indent="0">
              <a:buNone/>
              <a:defRPr sz="1100" i="1"/>
            </a:lvl4pPr>
            <a:lvl5pPr marL="1319017" indent="0">
              <a:buNone/>
              <a:defRPr sz="1100" i="1"/>
            </a:lvl5pPr>
          </a:lstStyle>
          <a:p>
            <a:pPr lvl="0"/>
            <a:r>
              <a:rPr lang="en-US" dirty="0"/>
              <a:t>Click to edit Master text styles </a:t>
            </a:r>
            <a:endParaRPr lang="en-GB" dirty="0"/>
          </a:p>
        </p:txBody>
      </p:sp>
      <p:sp>
        <p:nvSpPr>
          <p:cNvPr id="7" name="Text Placeholder 6"/>
          <p:cNvSpPr>
            <a:spLocks noGrp="1"/>
          </p:cNvSpPr>
          <p:nvPr>
            <p:ph type="body" sz="quarter" idx="11"/>
          </p:nvPr>
        </p:nvSpPr>
        <p:spPr>
          <a:xfrm>
            <a:off x="453842" y="542791"/>
            <a:ext cx="11310500" cy="457732"/>
          </a:xfrm>
        </p:spPr>
        <p:txBody>
          <a:bodyPr/>
          <a:lstStyle>
            <a:lvl1pPr marL="0" indent="0">
              <a:buNone/>
              <a:defRPr sz="2400" b="0">
                <a:solidFill>
                  <a:schemeClr val="tx1"/>
                </a:solidFill>
                <a:latin typeface="+mj-lt"/>
              </a:defRPr>
            </a:lvl1pPr>
            <a:lvl2pPr marL="247316" indent="0">
              <a:buNone/>
              <a:defRPr b="1">
                <a:latin typeface="+mj-lt"/>
              </a:defRPr>
            </a:lvl2pPr>
            <a:lvl3pPr marL="608777" indent="0">
              <a:buNone/>
              <a:defRPr b="1">
                <a:latin typeface="+mj-lt"/>
              </a:defRPr>
            </a:lvl3pPr>
            <a:lvl4pPr marL="946987" indent="0">
              <a:buNone/>
              <a:defRPr b="1">
                <a:latin typeface="+mj-lt"/>
              </a:defRPr>
            </a:lvl4pPr>
            <a:lvl5pPr marL="1319017" indent="0">
              <a:buNone/>
              <a:defRPr b="1">
                <a:latin typeface="+mj-lt"/>
              </a:defRPr>
            </a:lvl5pPr>
          </a:lstStyle>
          <a:p>
            <a:pPr lvl="0"/>
            <a:r>
              <a:rPr lang="en-US"/>
              <a:t>Edit Master text styles</a:t>
            </a:r>
          </a:p>
        </p:txBody>
      </p:sp>
      <p:sp>
        <p:nvSpPr>
          <p:cNvPr id="9" name="Text Placeholder 8"/>
          <p:cNvSpPr>
            <a:spLocks noGrp="1"/>
          </p:cNvSpPr>
          <p:nvPr>
            <p:ph type="body" sz="quarter" idx="12"/>
          </p:nvPr>
        </p:nvSpPr>
        <p:spPr>
          <a:xfrm>
            <a:off x="455533" y="5922329"/>
            <a:ext cx="9516960" cy="390526"/>
          </a:xfrm>
        </p:spPr>
        <p:txBody>
          <a:bodyPr/>
          <a:lstStyle>
            <a:lvl1pPr marL="0" indent="0">
              <a:buNone/>
              <a:defRPr sz="2000" b="1" i="1">
                <a:solidFill>
                  <a:schemeClr val="tx1"/>
                </a:solidFill>
              </a:defRPr>
            </a:lvl1pPr>
            <a:lvl2pPr marL="247316" indent="0">
              <a:buNone/>
              <a:defRPr sz="2699" b="1" i="1"/>
            </a:lvl2pPr>
            <a:lvl3pPr marL="608777" indent="0">
              <a:buNone/>
              <a:defRPr sz="2699" b="1" i="1"/>
            </a:lvl3pPr>
            <a:lvl4pPr marL="946987" indent="0">
              <a:buNone/>
              <a:defRPr sz="2699" b="1" i="1"/>
            </a:lvl4pPr>
            <a:lvl5pPr marL="1319017" indent="0">
              <a:buNone/>
              <a:defRPr sz="2699" b="1" i="1"/>
            </a:lvl5pPr>
          </a:lstStyle>
          <a:p>
            <a:pPr lvl="0"/>
            <a:r>
              <a:rPr lang="en-US"/>
              <a:t>Edit Master text styles</a:t>
            </a:r>
          </a:p>
        </p:txBody>
      </p:sp>
    </p:spTree>
    <p:extLst>
      <p:ext uri="{BB962C8B-B14F-4D97-AF65-F5344CB8AC3E}">
        <p14:creationId xmlns:p14="http://schemas.microsoft.com/office/powerpoint/2010/main" val="3479315691"/>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5248" y="-3965"/>
            <a:ext cx="11314725" cy="812800"/>
          </a:xfrm>
        </p:spPr>
        <p:txBody>
          <a:bodyPr/>
          <a:lstStyle>
            <a:lvl1pPr>
              <a:defRPr sz="2799" b="0">
                <a:solidFill>
                  <a:schemeClr val="tx2"/>
                </a:solidFill>
              </a:defRPr>
            </a:lvl1pPr>
          </a:lstStyle>
          <a:p>
            <a:r>
              <a:rPr lang="en-US"/>
              <a:t>Click to edit Master title style</a:t>
            </a:r>
            <a:endParaRPr lang="en-GB" dirty="0"/>
          </a:p>
        </p:txBody>
      </p:sp>
      <p:sp>
        <p:nvSpPr>
          <p:cNvPr id="3" name="Text Placeholder 4"/>
          <p:cNvSpPr>
            <a:spLocks noGrp="1"/>
          </p:cNvSpPr>
          <p:nvPr>
            <p:ph type="body" sz="quarter" idx="10" hasCustomPrompt="1"/>
          </p:nvPr>
        </p:nvSpPr>
        <p:spPr>
          <a:xfrm>
            <a:off x="459820" y="6587595"/>
            <a:ext cx="9840889" cy="287338"/>
          </a:xfrm>
        </p:spPr>
        <p:txBody>
          <a:bodyPr/>
          <a:lstStyle>
            <a:lvl1pPr marL="0" indent="0">
              <a:buNone/>
              <a:defRPr sz="1100" i="1">
                <a:solidFill>
                  <a:schemeClr val="tx1"/>
                </a:solidFill>
              </a:defRPr>
            </a:lvl1pPr>
            <a:lvl2pPr marL="247316" indent="0">
              <a:buNone/>
              <a:defRPr sz="1100" i="1"/>
            </a:lvl2pPr>
            <a:lvl3pPr marL="608777" indent="0">
              <a:buNone/>
              <a:defRPr sz="1100" i="1"/>
            </a:lvl3pPr>
            <a:lvl4pPr marL="946987" indent="0">
              <a:buNone/>
              <a:defRPr sz="1100" i="1"/>
            </a:lvl4pPr>
            <a:lvl5pPr marL="1319017" indent="0">
              <a:buNone/>
              <a:defRPr sz="1100" i="1"/>
            </a:lvl5pPr>
          </a:lstStyle>
          <a:p>
            <a:pPr lvl="0"/>
            <a:r>
              <a:rPr lang="en-US" dirty="0"/>
              <a:t>Click to edit Master text styles </a:t>
            </a:r>
            <a:endParaRPr lang="en-GB" dirty="0"/>
          </a:p>
        </p:txBody>
      </p:sp>
    </p:spTree>
    <p:extLst>
      <p:ext uri="{BB962C8B-B14F-4D97-AF65-F5344CB8AC3E}">
        <p14:creationId xmlns:p14="http://schemas.microsoft.com/office/powerpoint/2010/main" val="3831937547"/>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5561523"/>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6732" y="74613"/>
            <a:ext cx="11314725" cy="812800"/>
          </a:xfrm>
        </p:spPr>
        <p:txBody>
          <a:bodyPr/>
          <a:lstStyle/>
          <a:p>
            <a:r>
              <a:rPr lang="en-US" dirty="0"/>
              <a:t>Click to edit Master title style</a:t>
            </a:r>
            <a:endParaRPr lang="en-GB" dirty="0"/>
          </a:p>
        </p:txBody>
      </p:sp>
      <p:sp>
        <p:nvSpPr>
          <p:cNvPr id="3" name="Text Placeholder 2"/>
          <p:cNvSpPr>
            <a:spLocks noGrp="1"/>
          </p:cNvSpPr>
          <p:nvPr>
            <p:ph type="body" sz="half" idx="1"/>
          </p:nvPr>
        </p:nvSpPr>
        <p:spPr>
          <a:xfrm>
            <a:off x="1565388" y="2063750"/>
            <a:ext cx="4404630" cy="339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6172820" y="2063750"/>
            <a:ext cx="4404631" cy="3390900"/>
          </a:xfrm>
        </p:spPr>
        <p:txBody>
          <a:bodyPr/>
          <a:lstStyle/>
          <a:p>
            <a:pPr lvl="0"/>
            <a:endParaRPr lang="en-GB" noProof="0"/>
          </a:p>
        </p:txBody>
      </p:sp>
    </p:spTree>
    <p:extLst>
      <p:ext uri="{BB962C8B-B14F-4D97-AF65-F5344CB8AC3E}">
        <p14:creationId xmlns:p14="http://schemas.microsoft.com/office/powerpoint/2010/main" val="3134111315"/>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wo vertical content ">
    <p:spTree>
      <p:nvGrpSpPr>
        <p:cNvPr id="1" name=""/>
        <p:cNvGrpSpPr/>
        <p:nvPr/>
      </p:nvGrpSpPr>
      <p:grpSpPr>
        <a:xfrm>
          <a:off x="0" y="0"/>
          <a:ext cx="0" cy="0"/>
          <a:chOff x="0" y="0"/>
          <a:chExt cx="0" cy="0"/>
        </a:xfrm>
      </p:grpSpPr>
      <p:sp>
        <p:nvSpPr>
          <p:cNvPr id="10" name="Text Placeholder 8"/>
          <p:cNvSpPr>
            <a:spLocks noGrp="1"/>
          </p:cNvSpPr>
          <p:nvPr>
            <p:ph type="body" sz="quarter" idx="12"/>
          </p:nvPr>
        </p:nvSpPr>
        <p:spPr>
          <a:xfrm>
            <a:off x="452077" y="5892805"/>
            <a:ext cx="9516960" cy="390525"/>
          </a:xfrm>
          <a:prstGeom prst="rect">
            <a:avLst/>
          </a:prstGeom>
        </p:spPr>
        <p:txBody>
          <a:bodyPr/>
          <a:lstStyle>
            <a:lvl1pPr marL="0" indent="0">
              <a:buNone/>
              <a:defRPr sz="1800" b="1" i="1">
                <a:solidFill>
                  <a:schemeClr val="tx1"/>
                </a:solidFill>
              </a:defRPr>
            </a:lvl1pPr>
            <a:lvl2pPr marL="185737" indent="0">
              <a:buNone/>
              <a:defRPr sz="2000" b="1" i="1"/>
            </a:lvl2pPr>
            <a:lvl3pPr marL="457200" indent="0">
              <a:buNone/>
              <a:defRPr sz="2000" b="1" i="1"/>
            </a:lvl3pPr>
            <a:lvl4pPr marL="711200" indent="0">
              <a:buNone/>
              <a:defRPr sz="2000" b="1" i="1"/>
            </a:lvl4pPr>
            <a:lvl5pPr marL="990600" indent="0">
              <a:buNone/>
              <a:defRPr sz="2000" b="1" i="1"/>
            </a:lvl5pPr>
          </a:lstStyle>
          <a:p>
            <a:pPr lvl="0"/>
            <a:r>
              <a:rPr lang="en-US" dirty="0"/>
              <a:t>Click to edit Master text styles</a:t>
            </a:r>
            <a:endParaRPr lang="en-GB" dirty="0"/>
          </a:p>
        </p:txBody>
      </p:sp>
      <p:sp>
        <p:nvSpPr>
          <p:cNvPr id="16" name="Title 15"/>
          <p:cNvSpPr>
            <a:spLocks noGrp="1"/>
          </p:cNvSpPr>
          <p:nvPr>
            <p:ph type="title"/>
          </p:nvPr>
        </p:nvSpPr>
        <p:spPr>
          <a:xfrm>
            <a:off x="442573" y="-5289"/>
            <a:ext cx="11314725" cy="812800"/>
          </a:xfrm>
        </p:spPr>
        <p:txBody>
          <a:bodyPr/>
          <a:lstStyle/>
          <a:p>
            <a:r>
              <a:rPr lang="en-US" dirty="0"/>
              <a:t>Click to edit Master title style</a:t>
            </a:r>
            <a:endParaRPr lang="en-GB" dirty="0"/>
          </a:p>
        </p:txBody>
      </p:sp>
      <p:sp>
        <p:nvSpPr>
          <p:cNvPr id="22" name="Content Placeholder 21"/>
          <p:cNvSpPr>
            <a:spLocks noGrp="1"/>
          </p:cNvSpPr>
          <p:nvPr>
            <p:ph sz="quarter" idx="13"/>
          </p:nvPr>
        </p:nvSpPr>
        <p:spPr>
          <a:xfrm>
            <a:off x="445528" y="1260000"/>
            <a:ext cx="11315457" cy="2161800"/>
          </a:xfrm>
        </p:spPr>
        <p:txBody>
          <a:bodyPr/>
          <a:lstStyle>
            <a:lvl4pPr>
              <a:defRPr/>
            </a:lvl4pPr>
            <a:lvl5pPr marL="9906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p:cNvSpPr>
            <a:spLocks noGrp="1"/>
          </p:cNvSpPr>
          <p:nvPr>
            <p:ph type="body" sz="quarter" idx="11"/>
          </p:nvPr>
        </p:nvSpPr>
        <p:spPr>
          <a:xfrm>
            <a:off x="455248" y="529200"/>
            <a:ext cx="11310500" cy="457732"/>
          </a:xfrm>
          <a:prstGeom prst="rect">
            <a:avLst/>
          </a:prstGeom>
        </p:spPr>
        <p:txBody>
          <a:bodyPr>
            <a:noAutofit/>
          </a:bodyPr>
          <a:lstStyle>
            <a:lvl1pPr marL="0" indent="0">
              <a:lnSpc>
                <a:spcPct val="120000"/>
              </a:lnSpc>
              <a:spcBef>
                <a:spcPts val="600"/>
              </a:spcBef>
              <a:spcAft>
                <a:spcPts val="600"/>
              </a:spcAft>
              <a:buNone/>
              <a:defRPr sz="2200" b="1">
                <a:solidFill>
                  <a:schemeClr val="tx1"/>
                </a:solidFill>
                <a:latin typeface="+mj-lt"/>
              </a:defRPr>
            </a:lvl1pPr>
            <a:lvl2pPr marL="185737" indent="0">
              <a:buNone/>
              <a:defRPr b="1">
                <a:latin typeface="+mj-lt"/>
              </a:defRPr>
            </a:lvl2pPr>
            <a:lvl3pPr marL="457200" indent="0">
              <a:buNone/>
              <a:defRPr b="1">
                <a:latin typeface="+mj-lt"/>
              </a:defRPr>
            </a:lvl3pPr>
            <a:lvl4pPr marL="711200" indent="0">
              <a:buNone/>
              <a:defRPr b="1">
                <a:latin typeface="+mj-lt"/>
              </a:defRPr>
            </a:lvl4pPr>
            <a:lvl5pPr marL="990600" indent="0">
              <a:buNone/>
              <a:defRPr b="1">
                <a:latin typeface="+mj-lt"/>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4F5C"/>
                </a:solidFill>
                <a:effectLst/>
                <a:uLnTx/>
                <a:uFillTx/>
                <a:latin typeface="Arial Narrow"/>
              </a:rPr>
              <a:t>Click to edit Master text styles</a:t>
            </a:r>
            <a:endParaRPr kumimoji="0" lang="en-GB" sz="2200" b="1" i="0" u="none" strike="noStrike" kern="0" cap="none" spc="0" normalizeH="0" baseline="0" noProof="0" dirty="0">
              <a:ln>
                <a:noFill/>
              </a:ln>
              <a:solidFill>
                <a:srgbClr val="004F5C"/>
              </a:solidFill>
              <a:effectLst/>
              <a:uLnTx/>
              <a:uFillTx/>
              <a:latin typeface="Arial Narrow"/>
            </a:endParaRPr>
          </a:p>
        </p:txBody>
      </p:sp>
      <p:sp>
        <p:nvSpPr>
          <p:cNvPr id="26" name="Text Placeholder 8"/>
          <p:cNvSpPr>
            <a:spLocks noGrp="1"/>
          </p:cNvSpPr>
          <p:nvPr>
            <p:ph type="body" sz="quarter" idx="14" hasCustomPrompt="1"/>
          </p:nvPr>
        </p:nvSpPr>
        <p:spPr>
          <a:xfrm>
            <a:off x="468982" y="6562725"/>
            <a:ext cx="9810602" cy="207963"/>
          </a:xfrm>
        </p:spPr>
        <p:txBody>
          <a:bodyPr>
            <a:noAutofit/>
          </a:bodyPr>
          <a:lstStyle>
            <a:lvl1pPr marL="0" indent="0">
              <a:buNone/>
              <a:defRPr sz="800">
                <a:latin typeface="Arial" pitchFamily="34" charset="0"/>
                <a:cs typeface="Arial" pitchFamily="34" charset="0"/>
              </a:defRPr>
            </a:lvl1pPr>
            <a:lvl2pPr marL="185737" indent="0">
              <a:buNone/>
              <a:defRPr sz="800">
                <a:latin typeface="Arial" pitchFamily="34" charset="0"/>
                <a:cs typeface="Arial" pitchFamily="34" charset="0"/>
              </a:defRPr>
            </a:lvl2pPr>
            <a:lvl3pPr marL="457200" indent="0">
              <a:buNone/>
              <a:defRPr sz="800">
                <a:latin typeface="Arial" pitchFamily="34" charset="0"/>
                <a:cs typeface="Arial" pitchFamily="34" charset="0"/>
              </a:defRPr>
            </a:lvl3pPr>
            <a:lvl4pPr marL="711200" indent="0">
              <a:buNone/>
              <a:defRPr sz="800">
                <a:latin typeface="Arial" pitchFamily="34" charset="0"/>
                <a:cs typeface="Arial" pitchFamily="34" charset="0"/>
              </a:defRPr>
            </a:lvl4pPr>
            <a:lvl5pPr marL="990600" indent="0">
              <a:buNone/>
              <a:defRPr sz="800">
                <a:latin typeface="Arial" pitchFamily="34" charset="0"/>
                <a:cs typeface="Arial" pitchFamily="34" charset="0"/>
              </a:defRPr>
            </a:lvl5pPr>
          </a:lstStyle>
          <a:p>
            <a:pPr lvl="0"/>
            <a:r>
              <a:rPr lang="en-US" dirty="0"/>
              <a:t>Source: Click to edit Master text styles</a:t>
            </a:r>
            <a:endParaRPr lang="en-GB" dirty="0"/>
          </a:p>
        </p:txBody>
      </p:sp>
      <p:sp>
        <p:nvSpPr>
          <p:cNvPr id="9" name="Content Placeholder 21"/>
          <p:cNvSpPr>
            <a:spLocks noGrp="1"/>
          </p:cNvSpPr>
          <p:nvPr>
            <p:ph sz="quarter" idx="15"/>
          </p:nvPr>
        </p:nvSpPr>
        <p:spPr>
          <a:xfrm>
            <a:off x="445528" y="3535738"/>
            <a:ext cx="11315457" cy="2161800"/>
          </a:xfrm>
        </p:spPr>
        <p:txBody>
          <a:bodyPr/>
          <a:lstStyle>
            <a:lvl4pPr>
              <a:defRPr/>
            </a:lvl4pPr>
            <a:lvl5pPr marL="9906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63484056"/>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565388" y="2063750"/>
            <a:ext cx="4404630" cy="339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72820" y="2063750"/>
            <a:ext cx="4404631" cy="161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72820" y="3835400"/>
            <a:ext cx="4404631" cy="161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5"/>
          <p:cNvSpPr>
            <a:spLocks noGrp="1"/>
          </p:cNvSpPr>
          <p:nvPr>
            <p:ph type="title"/>
          </p:nvPr>
        </p:nvSpPr>
        <p:spPr>
          <a:xfrm>
            <a:off x="442573" y="-5289"/>
            <a:ext cx="11314725" cy="812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890932419"/>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F734-6E1F-4D40-98F8-11E0BB50C9D0}"/>
              </a:ext>
            </a:extLst>
          </p:cNvPr>
          <p:cNvSpPr>
            <a:spLocks noGrp="1"/>
          </p:cNvSpPr>
          <p:nvPr>
            <p:ph type="ctrTitle"/>
          </p:nvPr>
        </p:nvSpPr>
        <p:spPr>
          <a:xfrm>
            <a:off x="1521024" y="1122363"/>
            <a:ext cx="9126141"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4D09866-195B-469A-B3A0-8BA58EA87219}"/>
              </a:ext>
            </a:extLst>
          </p:cNvPr>
          <p:cNvSpPr>
            <a:spLocks noGrp="1"/>
          </p:cNvSpPr>
          <p:nvPr>
            <p:ph type="subTitle" idx="1"/>
          </p:nvPr>
        </p:nvSpPr>
        <p:spPr>
          <a:xfrm>
            <a:off x="1521024" y="3602038"/>
            <a:ext cx="912614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E76284-9E49-465E-812C-F315B61B7D05}"/>
              </a:ext>
            </a:extLst>
          </p:cNvPr>
          <p:cNvSpPr>
            <a:spLocks noGrp="1"/>
          </p:cNvSpPr>
          <p:nvPr>
            <p:ph type="dt" sz="half" idx="10"/>
          </p:nvPr>
        </p:nvSpPr>
        <p:spPr/>
        <p:txBody>
          <a:bodyPr/>
          <a:lstStyle/>
          <a:p>
            <a:fld id="{B2581ECE-C5C4-46FB-A76D-A8BAC72ED765}" type="datetimeFigureOut">
              <a:rPr lang="en-GB" smtClean="0"/>
              <a:t>27/11/2020</a:t>
            </a:fld>
            <a:endParaRPr lang="en-GB"/>
          </a:p>
        </p:txBody>
      </p:sp>
      <p:sp>
        <p:nvSpPr>
          <p:cNvPr id="5" name="Footer Placeholder 4">
            <a:extLst>
              <a:ext uri="{FF2B5EF4-FFF2-40B4-BE49-F238E27FC236}">
                <a16:creationId xmlns:a16="http://schemas.microsoft.com/office/drawing/2014/main" id="{21CABAF4-FA27-498D-97B7-114366BAAD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9E7A0D-CBCD-4B55-8ED1-329ED0E61E3C}"/>
              </a:ext>
            </a:extLst>
          </p:cNvPr>
          <p:cNvSpPr>
            <a:spLocks noGrp="1"/>
          </p:cNvSpPr>
          <p:nvPr>
            <p:ph type="sldNum" sz="quarter" idx="12"/>
          </p:nvPr>
        </p:nvSpPr>
        <p:spPr/>
        <p:txBody>
          <a:bodyPr/>
          <a:lstStyle/>
          <a:p>
            <a:fld id="{2AF3166E-54ED-40A4-8709-0F075AD5EA27}" type="slidenum">
              <a:rPr lang="en-GB" smtClean="0"/>
              <a:t>‹#›</a:t>
            </a:fld>
            <a:endParaRPr lang="en-GB"/>
          </a:p>
        </p:txBody>
      </p:sp>
    </p:spTree>
    <p:extLst>
      <p:ext uri="{BB962C8B-B14F-4D97-AF65-F5344CB8AC3E}">
        <p14:creationId xmlns:p14="http://schemas.microsoft.com/office/powerpoint/2010/main" val="2015267345"/>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6019" y="2235196"/>
            <a:ext cx="11137272" cy="1820863"/>
          </a:xfrm>
          <a:noFill/>
        </p:spPr>
        <p:txBody>
          <a:bodyPr vert="horz" wrap="none" lIns="64770" tIns="64770" rIns="64770" bIns="64770" rtlCol="0" anchor="ctr" anchorCtr="0">
            <a:noAutofit/>
          </a:bodyPr>
          <a:lstStyle>
            <a:lvl1pPr marL="0" indent="0">
              <a:buNone/>
              <a:defRPr lang="en-US" sz="3200" b="1" i="0" kern="1200" dirty="0" smtClean="0">
                <a:solidFill>
                  <a:schemeClr val="tx1"/>
                </a:solidFill>
                <a:latin typeface="Arial"/>
              </a:defRPr>
            </a:lvl1pPr>
            <a:lvl2pPr>
              <a:defRPr lang="en-US" sz="1200" i="1" kern="1200" dirty="0" smtClean="0">
                <a:solidFill>
                  <a:srgbClr val="000000"/>
                </a:solidFill>
                <a:latin typeface="Arial" pitchFamily="34" charset="0"/>
                <a:ea typeface="+mn-ea"/>
                <a:cs typeface="+mn-cs"/>
              </a:defRPr>
            </a:lvl2pPr>
            <a:lvl3pPr>
              <a:defRPr lang="en-US" sz="1200" i="1" kern="1200" dirty="0" smtClean="0">
                <a:solidFill>
                  <a:srgbClr val="000000"/>
                </a:solidFill>
                <a:latin typeface="Arial" pitchFamily="34" charset="0"/>
                <a:ea typeface="+mn-ea"/>
                <a:cs typeface="+mn-cs"/>
              </a:defRPr>
            </a:lvl3pPr>
            <a:lvl4pPr>
              <a:defRPr lang="en-US" sz="1200" i="1" kern="1200" dirty="0" smtClean="0">
                <a:solidFill>
                  <a:srgbClr val="000000"/>
                </a:solidFill>
                <a:latin typeface="Arial" pitchFamily="34" charset="0"/>
                <a:ea typeface="+mn-ea"/>
                <a:cs typeface="+mn-cs"/>
              </a:defRPr>
            </a:lvl4pPr>
            <a:lvl5pPr>
              <a:defRPr lang="en-GB" sz="1200" i="1" kern="1200" dirty="0">
                <a:solidFill>
                  <a:srgbClr val="000000"/>
                </a:solidFill>
                <a:latin typeface="Arial" pitchFamily="34" charset="0"/>
                <a:ea typeface="+mn-ea"/>
                <a:cs typeface="+mn-cs"/>
              </a:defRPr>
            </a:lvl5pPr>
          </a:lstStyle>
          <a:p>
            <a:pPr lvl="0" eaLnBrk="0" hangingPunct="0">
              <a:spcBef>
                <a:spcPct val="0"/>
              </a:spcBef>
              <a:spcAft>
                <a:spcPct val="0"/>
              </a:spcAft>
            </a:pPr>
            <a:r>
              <a:rPr lang="en-US" dirty="0"/>
              <a:t>Click to edit Master text styles</a:t>
            </a:r>
            <a:endParaRPr lang="en-GB" dirty="0"/>
          </a:p>
        </p:txBody>
      </p:sp>
    </p:spTree>
    <p:extLst>
      <p:ext uri="{BB962C8B-B14F-4D97-AF65-F5344CB8AC3E}">
        <p14:creationId xmlns:p14="http://schemas.microsoft.com/office/powerpoint/2010/main" val="4193082160"/>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6732" y="-5289"/>
            <a:ext cx="11314725" cy="81280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768069"/>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48452"/>
      </p:ext>
    </p:extLst>
  </p:cSld>
  <p:clrMapOvr>
    <a:masterClrMapping/>
  </p:clrMapOvr>
  <p:transition>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843" y="704"/>
            <a:ext cx="11310500" cy="812800"/>
          </a:xfrm>
        </p:spPr>
        <p:txBody>
          <a:bodyPr/>
          <a:lstStyle>
            <a:lvl1pPr>
              <a:defRPr sz="2254">
                <a:solidFill>
                  <a:schemeClr val="tx2"/>
                </a:solidFill>
              </a:defRPr>
            </a:lvl1pPr>
          </a:lstStyle>
          <a:p>
            <a:r>
              <a:rPr lang="en-US" dirty="0"/>
              <a:t>Click to edit Master title style30</a:t>
            </a:r>
            <a:endParaRPr lang="en-GB" dirty="0"/>
          </a:p>
        </p:txBody>
      </p:sp>
      <p:sp>
        <p:nvSpPr>
          <p:cNvPr id="3" name="Content Placeholder 2"/>
          <p:cNvSpPr>
            <a:spLocks noGrp="1"/>
          </p:cNvSpPr>
          <p:nvPr>
            <p:ph idx="1"/>
          </p:nvPr>
        </p:nvSpPr>
        <p:spPr>
          <a:xfrm>
            <a:off x="445050" y="1336941"/>
            <a:ext cx="9855662" cy="3390900"/>
          </a:xfrm>
        </p:spPr>
        <p:txBody>
          <a:bodyPr/>
          <a:lstStyle>
            <a:lvl1pPr>
              <a:spcBef>
                <a:spcPts val="600"/>
              </a:spcBef>
              <a:spcAft>
                <a:spcPts val="1201"/>
              </a:spcAft>
              <a:buClr>
                <a:srgbClr val="9EA900"/>
              </a:buClr>
              <a:defRPr sz="1503">
                <a:solidFill>
                  <a:schemeClr val="tx1"/>
                </a:solidFill>
              </a:defRPr>
            </a:lvl1pPr>
            <a:lvl2pPr>
              <a:spcBef>
                <a:spcPts val="600"/>
              </a:spcBef>
              <a:spcAft>
                <a:spcPts val="1201"/>
              </a:spcAft>
              <a:buClr>
                <a:srgbClr val="9EA900"/>
              </a:buClr>
              <a:defRPr sz="1353">
                <a:solidFill>
                  <a:schemeClr val="tx1"/>
                </a:solidFill>
              </a:defRPr>
            </a:lvl2pPr>
            <a:lvl3pPr marL="711708" indent="-254181">
              <a:spcBef>
                <a:spcPts val="600"/>
              </a:spcBef>
              <a:spcAft>
                <a:spcPts val="1201"/>
              </a:spcAft>
              <a:buClr>
                <a:srgbClr val="9EA900"/>
              </a:buClr>
              <a:buSzPct val="80000"/>
              <a:buFont typeface="Courier New" pitchFamily="49" charset="0"/>
              <a:buChar char="o"/>
              <a:defRPr sz="1353">
                <a:solidFill>
                  <a:schemeClr val="tx1"/>
                </a:solidFill>
              </a:defRPr>
            </a:lvl3pPr>
            <a:lvl4pPr>
              <a:spcBef>
                <a:spcPts val="600"/>
              </a:spcBef>
              <a:spcAft>
                <a:spcPts val="1201"/>
              </a:spcAft>
              <a:buClr>
                <a:srgbClr val="9EA900"/>
              </a:buClr>
              <a:defRPr sz="1353">
                <a:solidFill>
                  <a:schemeClr val="tx1"/>
                </a:solidFill>
              </a:defRPr>
            </a:lvl4pPr>
            <a:lvl5pPr>
              <a:spcBef>
                <a:spcPts val="600"/>
              </a:spcBef>
              <a:spcAft>
                <a:spcPts val="1201"/>
              </a:spcAft>
              <a:buClr>
                <a:srgbClr val="9EA900"/>
              </a:buClr>
              <a:defRPr sz="1353">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0" hasCustomPrompt="1"/>
          </p:nvPr>
        </p:nvSpPr>
        <p:spPr>
          <a:xfrm>
            <a:off x="466894" y="6605315"/>
            <a:ext cx="9840889" cy="287338"/>
          </a:xfrm>
        </p:spPr>
        <p:txBody>
          <a:bodyPr/>
          <a:lstStyle>
            <a:lvl1pPr marL="0" indent="0">
              <a:buNone/>
              <a:defRPr sz="601" i="1">
                <a:solidFill>
                  <a:schemeClr val="tx1"/>
                </a:solidFill>
              </a:defRPr>
            </a:lvl1pPr>
            <a:lvl2pPr marL="185870" indent="0">
              <a:buNone/>
              <a:defRPr sz="827" i="1"/>
            </a:lvl2pPr>
            <a:lvl3pPr marL="457527" indent="0">
              <a:buNone/>
              <a:defRPr sz="827" i="1"/>
            </a:lvl3pPr>
            <a:lvl4pPr marL="711708" indent="0">
              <a:buNone/>
              <a:defRPr sz="827" i="1"/>
            </a:lvl4pPr>
            <a:lvl5pPr marL="991308" indent="0">
              <a:buNone/>
              <a:defRPr sz="827" i="1"/>
            </a:lvl5pPr>
          </a:lstStyle>
          <a:p>
            <a:pPr lvl="0"/>
            <a:r>
              <a:rPr lang="en-US" dirty="0"/>
              <a:t>Click to edit Master text styles </a:t>
            </a:r>
            <a:endParaRPr lang="en-GB" dirty="0"/>
          </a:p>
        </p:txBody>
      </p:sp>
      <p:sp>
        <p:nvSpPr>
          <p:cNvPr id="7" name="Text Placeholder 6"/>
          <p:cNvSpPr>
            <a:spLocks noGrp="1"/>
          </p:cNvSpPr>
          <p:nvPr>
            <p:ph type="body" sz="quarter" idx="11"/>
          </p:nvPr>
        </p:nvSpPr>
        <p:spPr>
          <a:xfrm>
            <a:off x="453843" y="571066"/>
            <a:ext cx="11310500" cy="457732"/>
          </a:xfrm>
        </p:spPr>
        <p:txBody>
          <a:bodyPr/>
          <a:lstStyle>
            <a:lvl1pPr marL="0" indent="0">
              <a:buNone/>
              <a:defRPr sz="1653" b="1">
                <a:solidFill>
                  <a:schemeClr val="tx1"/>
                </a:solidFill>
                <a:latin typeface="+mj-lt"/>
              </a:defRPr>
            </a:lvl1pPr>
            <a:lvl2pPr marL="185870" indent="0">
              <a:buNone/>
              <a:defRPr b="1">
                <a:latin typeface="+mj-lt"/>
              </a:defRPr>
            </a:lvl2pPr>
            <a:lvl3pPr marL="457527" indent="0">
              <a:buNone/>
              <a:defRPr b="1">
                <a:latin typeface="+mj-lt"/>
              </a:defRPr>
            </a:lvl3pPr>
            <a:lvl4pPr marL="711708" indent="0">
              <a:buNone/>
              <a:defRPr b="1">
                <a:latin typeface="+mj-lt"/>
              </a:defRPr>
            </a:lvl4pPr>
            <a:lvl5pPr marL="991308" indent="0">
              <a:buNone/>
              <a:defRPr b="1">
                <a:latin typeface="+mj-lt"/>
              </a:defRPr>
            </a:lvl5pPr>
          </a:lstStyle>
          <a:p>
            <a:pPr lvl="0"/>
            <a:r>
              <a:rPr lang="en-US"/>
              <a:t>Edit Master text styles</a:t>
            </a:r>
          </a:p>
        </p:txBody>
      </p:sp>
      <p:sp>
        <p:nvSpPr>
          <p:cNvPr id="9" name="Text Placeholder 8"/>
          <p:cNvSpPr>
            <a:spLocks noGrp="1"/>
          </p:cNvSpPr>
          <p:nvPr>
            <p:ph type="body" sz="quarter" idx="12"/>
          </p:nvPr>
        </p:nvSpPr>
        <p:spPr>
          <a:xfrm>
            <a:off x="455533" y="5922329"/>
            <a:ext cx="9516960" cy="390526"/>
          </a:xfrm>
        </p:spPr>
        <p:txBody>
          <a:bodyPr/>
          <a:lstStyle>
            <a:lvl1pPr marL="0" indent="0">
              <a:buNone/>
              <a:defRPr sz="1503" b="1" i="1">
                <a:solidFill>
                  <a:schemeClr val="tx1"/>
                </a:solidFill>
              </a:defRPr>
            </a:lvl1pPr>
            <a:lvl2pPr marL="185870" indent="0">
              <a:buNone/>
              <a:defRPr sz="2029" b="1" i="1"/>
            </a:lvl2pPr>
            <a:lvl3pPr marL="457527" indent="0">
              <a:buNone/>
              <a:defRPr sz="2029" b="1" i="1"/>
            </a:lvl3pPr>
            <a:lvl4pPr marL="711708" indent="0">
              <a:buNone/>
              <a:defRPr sz="2029" b="1" i="1"/>
            </a:lvl4pPr>
            <a:lvl5pPr marL="991308" indent="0">
              <a:buNone/>
              <a:defRPr sz="2029" b="1" i="1"/>
            </a:lvl5pPr>
          </a:lstStyle>
          <a:p>
            <a:pPr lvl="0"/>
            <a:r>
              <a:rPr lang="en-US"/>
              <a:t>Edit Master text styles</a:t>
            </a:r>
          </a:p>
        </p:txBody>
      </p:sp>
    </p:spTree>
    <p:extLst>
      <p:ext uri="{BB962C8B-B14F-4D97-AF65-F5344CB8AC3E}">
        <p14:creationId xmlns:p14="http://schemas.microsoft.com/office/powerpoint/2010/main" val="1806482069"/>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433" name="Rectangle 25"/>
          <p:cNvSpPr>
            <a:spLocks noGrp="1" noChangeArrowheads="1"/>
          </p:cNvSpPr>
          <p:nvPr>
            <p:ph type="ctrTitle" sz="quarter"/>
          </p:nvPr>
        </p:nvSpPr>
        <p:spPr>
          <a:xfrm>
            <a:off x="464416" y="5584825"/>
            <a:ext cx="9259572" cy="615950"/>
          </a:xfrm>
          <a:extLs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chor="t"/>
          <a:lstStyle>
            <a:lvl1pPr>
              <a:defRPr sz="2100">
                <a:solidFill>
                  <a:schemeClr val="tx1"/>
                </a:solidFill>
              </a:defRPr>
            </a:lvl1pPr>
          </a:lstStyle>
          <a:p>
            <a:pPr lvl="0"/>
            <a:r>
              <a:rPr lang="en-US" noProof="0" dirty="0"/>
              <a:t>Click to edit Master title style</a:t>
            </a:r>
            <a:endParaRPr lang="en-GB" noProof="0" dirty="0"/>
          </a:p>
        </p:txBody>
      </p:sp>
      <p:sp>
        <p:nvSpPr>
          <p:cNvPr id="17434" name="Rectangle 26"/>
          <p:cNvSpPr>
            <a:spLocks noGrp="1" noChangeArrowheads="1"/>
          </p:cNvSpPr>
          <p:nvPr>
            <p:ph type="subTitle" sz="quarter" idx="1"/>
          </p:nvPr>
        </p:nvSpPr>
        <p:spPr>
          <a:xfrm>
            <a:off x="464417" y="6087320"/>
            <a:ext cx="9259572" cy="376237"/>
          </a:xfrm>
          <a:extLst>
            <a:ext uri="{91240B29-F687-4F45-9708-019B960494DF}">
              <a14:hiddenLine xmlns:a14="http://schemas.microsoft.com/office/drawing/2010/main" w="12700">
                <a:solidFill>
                  <a:schemeClr val="tx1"/>
                </a:solidFill>
                <a:miter lim="800000"/>
                <a:headEnd/>
                <a:tailEnd/>
              </a14:hiddenLine>
            </a:ext>
          </a:extLst>
        </p:spPr>
        <p:txBody>
          <a:bodyPr lIns="90000" tIns="46800" rIns="90000" bIns="46800"/>
          <a:lstStyle>
            <a:lvl1pPr marL="0" indent="0">
              <a:buFontTx/>
              <a:buNone/>
              <a:defRPr sz="1600" b="1">
                <a:solidFill>
                  <a:schemeClr val="tx1"/>
                </a:solidFill>
              </a:defRPr>
            </a:lvl1pPr>
          </a:lstStyle>
          <a:p>
            <a:pPr lvl="0"/>
            <a:r>
              <a:rPr lang="en-US" noProof="0" dirty="0"/>
              <a:t>Click to edit Master subtitle style</a:t>
            </a:r>
            <a:endParaRPr lang="en-GB" noProof="0" dirty="0"/>
          </a:p>
        </p:txBody>
      </p:sp>
      <p:sp>
        <p:nvSpPr>
          <p:cNvPr id="5" name="Text Placeholder 4"/>
          <p:cNvSpPr>
            <a:spLocks noGrp="1"/>
          </p:cNvSpPr>
          <p:nvPr>
            <p:ph type="body" sz="quarter" idx="10"/>
          </p:nvPr>
        </p:nvSpPr>
        <p:spPr>
          <a:xfrm>
            <a:off x="464417" y="6404099"/>
            <a:ext cx="5488360" cy="2698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None/>
              <a:defRPr lang="en-US" sz="1400" b="1" i="0" kern="1200" smtClean="0">
                <a:solidFill>
                  <a:schemeClr val="tx2"/>
                </a:solidFill>
                <a:latin typeface="Arial" pitchFamily="34" charset="0"/>
              </a:defRPr>
            </a:lvl1pPr>
            <a:lvl2pPr>
              <a:defRPr lang="en-US" sz="1200" i="1" kern="1200" smtClean="0">
                <a:solidFill>
                  <a:srgbClr val="000000"/>
                </a:solidFill>
                <a:latin typeface="Arial" pitchFamily="34" charset="0"/>
                <a:ea typeface="+mn-ea"/>
                <a:cs typeface="+mn-cs"/>
              </a:defRPr>
            </a:lvl2pPr>
            <a:lvl3pPr>
              <a:defRPr lang="en-US" sz="1200" i="1" kern="1200" smtClean="0">
                <a:solidFill>
                  <a:srgbClr val="000000"/>
                </a:solidFill>
                <a:latin typeface="Arial" pitchFamily="34" charset="0"/>
                <a:ea typeface="+mn-ea"/>
                <a:cs typeface="+mn-cs"/>
              </a:defRPr>
            </a:lvl3pPr>
            <a:lvl4pPr>
              <a:defRPr lang="en-US" sz="1200" i="1" kern="1200" smtClean="0">
                <a:solidFill>
                  <a:srgbClr val="000000"/>
                </a:solidFill>
                <a:latin typeface="Arial" pitchFamily="34" charset="0"/>
                <a:ea typeface="+mn-ea"/>
                <a:cs typeface="+mn-cs"/>
              </a:defRPr>
            </a:lvl4pPr>
            <a:lvl5pPr>
              <a:defRPr lang="en-GB" sz="1200" i="1" kern="1200">
                <a:solidFill>
                  <a:srgbClr val="000000"/>
                </a:solidFill>
                <a:latin typeface="Arial" pitchFamily="34" charset="0"/>
                <a:ea typeface="+mn-ea"/>
                <a:cs typeface="+mn-cs"/>
              </a:defRPr>
            </a:lvl5pPr>
          </a:lstStyle>
          <a:p>
            <a:pPr lvl="0" eaLnBrk="0" hangingPunct="0"/>
            <a:r>
              <a:rPr lang="en-US" dirty="0"/>
              <a:t>Click to edit Master text styles</a:t>
            </a:r>
            <a:endParaRPr lang="en-GB" dirty="0"/>
          </a:p>
        </p:txBody>
      </p:sp>
    </p:spTree>
    <p:extLst>
      <p:ext uri="{BB962C8B-B14F-4D97-AF65-F5344CB8AC3E}">
        <p14:creationId xmlns:p14="http://schemas.microsoft.com/office/powerpoint/2010/main" val="2579408060"/>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6019" y="2235196"/>
            <a:ext cx="11137272" cy="1820863"/>
          </a:xfrm>
          <a:noFill/>
        </p:spPr>
        <p:txBody>
          <a:bodyPr vert="horz" wrap="none" lIns="64770" tIns="64770" rIns="64770" bIns="64770" rtlCol="0" anchor="ctr" anchorCtr="0">
            <a:noAutofit/>
          </a:bodyPr>
          <a:lstStyle>
            <a:lvl1pPr marL="0" indent="0">
              <a:buNone/>
              <a:defRPr lang="en-US" sz="3200" b="1" i="0" kern="1200" dirty="0" smtClean="0">
                <a:solidFill>
                  <a:schemeClr val="tx1"/>
                </a:solidFill>
                <a:latin typeface="Arial"/>
              </a:defRPr>
            </a:lvl1pPr>
            <a:lvl2pPr>
              <a:defRPr lang="en-US" sz="1200" i="1" kern="1200" dirty="0" smtClean="0">
                <a:solidFill>
                  <a:srgbClr val="000000"/>
                </a:solidFill>
                <a:latin typeface="Arial" pitchFamily="34" charset="0"/>
                <a:ea typeface="+mn-ea"/>
                <a:cs typeface="+mn-cs"/>
              </a:defRPr>
            </a:lvl2pPr>
            <a:lvl3pPr>
              <a:defRPr lang="en-US" sz="1200" i="1" kern="1200" dirty="0" smtClean="0">
                <a:solidFill>
                  <a:srgbClr val="000000"/>
                </a:solidFill>
                <a:latin typeface="Arial" pitchFamily="34" charset="0"/>
                <a:ea typeface="+mn-ea"/>
                <a:cs typeface="+mn-cs"/>
              </a:defRPr>
            </a:lvl3pPr>
            <a:lvl4pPr>
              <a:defRPr lang="en-US" sz="1200" i="1" kern="1200" dirty="0" smtClean="0">
                <a:solidFill>
                  <a:srgbClr val="000000"/>
                </a:solidFill>
                <a:latin typeface="Arial" pitchFamily="34" charset="0"/>
                <a:ea typeface="+mn-ea"/>
                <a:cs typeface="+mn-cs"/>
              </a:defRPr>
            </a:lvl4pPr>
            <a:lvl5pPr>
              <a:defRPr lang="en-GB" sz="1200" i="1" kern="1200" dirty="0">
                <a:solidFill>
                  <a:srgbClr val="000000"/>
                </a:solidFill>
                <a:latin typeface="Arial" pitchFamily="34" charset="0"/>
                <a:ea typeface="+mn-ea"/>
                <a:cs typeface="+mn-cs"/>
              </a:defRPr>
            </a:lvl5pPr>
          </a:lstStyle>
          <a:p>
            <a:pPr lvl="0" eaLnBrk="0" hangingPunct="0">
              <a:spcBef>
                <a:spcPct val="0"/>
              </a:spcBef>
              <a:spcAft>
                <a:spcPct val="0"/>
              </a:spcAft>
            </a:pPr>
            <a:r>
              <a:rPr lang="en-US" dirty="0"/>
              <a:t>Click to edit Master text styles</a:t>
            </a:r>
            <a:endParaRPr lang="en-GB" dirty="0"/>
          </a:p>
        </p:txBody>
      </p:sp>
    </p:spTree>
    <p:extLst>
      <p:ext uri="{BB962C8B-B14F-4D97-AF65-F5344CB8AC3E}">
        <p14:creationId xmlns:p14="http://schemas.microsoft.com/office/powerpoint/2010/main" val="298279172"/>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3840" y="-3965"/>
            <a:ext cx="11310500" cy="812800"/>
          </a:xfrm>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45049" y="1336939"/>
            <a:ext cx="9855661" cy="3390900"/>
          </a:xfrm>
        </p:spPr>
        <p:txBody>
          <a:bodyPr/>
          <a:lstStyle>
            <a:lvl1pPr>
              <a:spcBef>
                <a:spcPts val="600"/>
              </a:spcBef>
              <a:spcAft>
                <a:spcPts val="1200"/>
              </a:spcAft>
              <a:buClr>
                <a:srgbClr val="9EA900"/>
              </a:buClr>
              <a:defRPr>
                <a:solidFill>
                  <a:schemeClr val="tx1"/>
                </a:solidFill>
              </a:defRPr>
            </a:lvl1pPr>
            <a:lvl2pPr>
              <a:spcBef>
                <a:spcPts val="600"/>
              </a:spcBef>
              <a:spcAft>
                <a:spcPts val="1200"/>
              </a:spcAft>
              <a:buClr>
                <a:srgbClr val="9EA900"/>
              </a:buClr>
              <a:defRPr>
                <a:solidFill>
                  <a:schemeClr val="tx1"/>
                </a:solidFill>
              </a:defRPr>
            </a:lvl2pPr>
            <a:lvl3pPr marL="711200" indent="-254000">
              <a:spcBef>
                <a:spcPts val="600"/>
              </a:spcBef>
              <a:spcAft>
                <a:spcPts val="1200"/>
              </a:spcAft>
              <a:buClr>
                <a:srgbClr val="9EA900"/>
              </a:buClr>
              <a:buSzPct val="80000"/>
              <a:buFont typeface="Courier New" pitchFamily="49" charset="0"/>
              <a:buChar char="o"/>
              <a:defRPr>
                <a:solidFill>
                  <a:schemeClr val="tx1"/>
                </a:solidFill>
              </a:defRPr>
            </a:lvl3pPr>
            <a:lvl4pPr>
              <a:spcBef>
                <a:spcPts val="600"/>
              </a:spcBef>
              <a:spcAft>
                <a:spcPts val="1200"/>
              </a:spcAft>
              <a:buClr>
                <a:srgbClr val="9EA900"/>
              </a:buClr>
              <a:defRPr>
                <a:solidFill>
                  <a:schemeClr val="tx1"/>
                </a:solidFill>
              </a:defRPr>
            </a:lvl4pPr>
            <a:lvl5pPr>
              <a:spcBef>
                <a:spcPts val="600"/>
              </a:spcBef>
              <a:spcAft>
                <a:spcPts val="1200"/>
              </a:spcAft>
              <a:buClr>
                <a:srgbClr val="9EA90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59820" y="6587595"/>
            <a:ext cx="9840889" cy="287339"/>
          </a:xfrm>
        </p:spPr>
        <p:txBody>
          <a:bodyPr/>
          <a:lstStyle>
            <a:lvl1pPr marL="0" indent="0">
              <a:buNone/>
              <a:defRPr sz="800" i="1">
                <a:solidFill>
                  <a:schemeClr val="tx1"/>
                </a:solidFill>
              </a:defRPr>
            </a:lvl1pPr>
            <a:lvl2pPr marL="185737" indent="0">
              <a:buNone/>
              <a:defRPr sz="800" i="1"/>
            </a:lvl2pPr>
            <a:lvl3pPr marL="457200" indent="0">
              <a:buNone/>
              <a:defRPr sz="800" i="1"/>
            </a:lvl3pPr>
            <a:lvl4pPr marL="711200" indent="0">
              <a:buNone/>
              <a:defRPr sz="800" i="1"/>
            </a:lvl4pPr>
            <a:lvl5pPr marL="990600" indent="0">
              <a:buNone/>
              <a:defRPr sz="800" i="1"/>
            </a:lvl5pPr>
          </a:lstStyle>
          <a:p>
            <a:pPr lvl="0"/>
            <a:r>
              <a:rPr lang="en-US" dirty="0"/>
              <a:t>Click to edit Master text styles </a:t>
            </a:r>
            <a:endParaRPr lang="en-GB" dirty="0"/>
          </a:p>
        </p:txBody>
      </p:sp>
      <p:sp>
        <p:nvSpPr>
          <p:cNvPr id="7" name="Text Placeholder 6"/>
          <p:cNvSpPr>
            <a:spLocks noGrp="1"/>
          </p:cNvSpPr>
          <p:nvPr>
            <p:ph type="body" sz="quarter" idx="11"/>
          </p:nvPr>
        </p:nvSpPr>
        <p:spPr>
          <a:xfrm>
            <a:off x="453840" y="551125"/>
            <a:ext cx="11310500" cy="457732"/>
          </a:xfrm>
        </p:spPr>
        <p:txBody>
          <a:bodyPr/>
          <a:lstStyle>
            <a:lvl1pPr marL="0" indent="0">
              <a:buNone/>
              <a:defRPr sz="2200" b="1">
                <a:solidFill>
                  <a:schemeClr val="tx1"/>
                </a:solidFill>
                <a:latin typeface="+mj-lt"/>
              </a:defRPr>
            </a:lvl1pPr>
            <a:lvl2pPr marL="185737" indent="0">
              <a:buNone/>
              <a:defRPr b="1">
                <a:latin typeface="+mj-lt"/>
              </a:defRPr>
            </a:lvl2pPr>
            <a:lvl3pPr marL="457200" indent="0">
              <a:buNone/>
              <a:defRPr b="1">
                <a:latin typeface="+mj-lt"/>
              </a:defRPr>
            </a:lvl3pPr>
            <a:lvl4pPr marL="711200" indent="0">
              <a:buNone/>
              <a:defRPr b="1">
                <a:latin typeface="+mj-lt"/>
              </a:defRPr>
            </a:lvl4pPr>
            <a:lvl5pPr marL="990600" indent="0">
              <a:buNone/>
              <a:defRPr b="1">
                <a:latin typeface="+mj-lt"/>
              </a:defRPr>
            </a:lvl5pPr>
          </a:lstStyle>
          <a:p>
            <a:pPr lvl="0"/>
            <a:r>
              <a:rPr lang="en-US" dirty="0"/>
              <a:t>Click to edit Master text styles</a:t>
            </a:r>
            <a:endParaRPr lang="en-GB" dirty="0"/>
          </a:p>
        </p:txBody>
      </p:sp>
      <p:sp>
        <p:nvSpPr>
          <p:cNvPr id="9" name="Text Placeholder 8"/>
          <p:cNvSpPr>
            <a:spLocks noGrp="1"/>
          </p:cNvSpPr>
          <p:nvPr>
            <p:ph type="body" sz="quarter" idx="12"/>
          </p:nvPr>
        </p:nvSpPr>
        <p:spPr>
          <a:xfrm>
            <a:off x="464752" y="5892805"/>
            <a:ext cx="9516960" cy="390525"/>
          </a:xfrm>
        </p:spPr>
        <p:txBody>
          <a:bodyPr/>
          <a:lstStyle>
            <a:lvl1pPr marL="0" indent="0">
              <a:buNone/>
              <a:defRPr sz="2000" b="1" i="1">
                <a:solidFill>
                  <a:schemeClr val="tx1"/>
                </a:solidFill>
              </a:defRPr>
            </a:lvl1pPr>
            <a:lvl2pPr marL="185737" indent="0">
              <a:buNone/>
              <a:defRPr sz="2000" b="1" i="1"/>
            </a:lvl2pPr>
            <a:lvl3pPr marL="457200" indent="0">
              <a:buNone/>
              <a:defRPr sz="2000" b="1" i="1"/>
            </a:lvl3pPr>
            <a:lvl4pPr marL="711200" indent="0">
              <a:buNone/>
              <a:defRPr sz="2000" b="1" i="1"/>
            </a:lvl4pPr>
            <a:lvl5pPr marL="990600" indent="0">
              <a:buNone/>
              <a:defRPr sz="2000" b="1" i="1"/>
            </a:lvl5pPr>
          </a:lstStyle>
          <a:p>
            <a:pPr lvl="0"/>
            <a:r>
              <a:rPr lang="en-US" dirty="0"/>
              <a:t>Click to edit Master text styles</a:t>
            </a:r>
            <a:endParaRPr lang="en-GB" dirty="0"/>
          </a:p>
        </p:txBody>
      </p:sp>
    </p:spTree>
    <p:extLst>
      <p:ext uri="{BB962C8B-B14F-4D97-AF65-F5344CB8AC3E}">
        <p14:creationId xmlns:p14="http://schemas.microsoft.com/office/powerpoint/2010/main" val="897687717"/>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5248" y="-3965"/>
            <a:ext cx="11314725" cy="812800"/>
          </a:xfrm>
        </p:spPr>
        <p:txBody>
          <a:bodyPr/>
          <a:lstStyle>
            <a:lvl1pPr>
              <a:defRPr>
                <a:solidFill>
                  <a:schemeClr val="tx2"/>
                </a:solidFill>
              </a:defRPr>
            </a:lvl1pPr>
          </a:lstStyle>
          <a:p>
            <a:r>
              <a:rPr lang="en-US" dirty="0"/>
              <a:t>Click to edit Master title style</a:t>
            </a:r>
            <a:endParaRPr lang="en-GB" dirty="0"/>
          </a:p>
        </p:txBody>
      </p:sp>
      <p:sp>
        <p:nvSpPr>
          <p:cNvPr id="3" name="Text Placeholder 4"/>
          <p:cNvSpPr>
            <a:spLocks noGrp="1"/>
          </p:cNvSpPr>
          <p:nvPr>
            <p:ph type="body" sz="quarter" idx="10" hasCustomPrompt="1"/>
          </p:nvPr>
        </p:nvSpPr>
        <p:spPr>
          <a:xfrm>
            <a:off x="459820" y="6587595"/>
            <a:ext cx="9840889" cy="287339"/>
          </a:xfrm>
        </p:spPr>
        <p:txBody>
          <a:bodyPr/>
          <a:lstStyle>
            <a:lvl1pPr marL="0" indent="0">
              <a:buNone/>
              <a:defRPr sz="800" i="1">
                <a:solidFill>
                  <a:schemeClr val="tx1"/>
                </a:solidFill>
              </a:defRPr>
            </a:lvl1pPr>
            <a:lvl2pPr marL="185737" indent="0">
              <a:buNone/>
              <a:defRPr sz="800" i="1"/>
            </a:lvl2pPr>
            <a:lvl3pPr marL="457200" indent="0">
              <a:buNone/>
              <a:defRPr sz="800" i="1"/>
            </a:lvl3pPr>
            <a:lvl4pPr marL="711200" indent="0">
              <a:buNone/>
              <a:defRPr sz="800" i="1"/>
            </a:lvl4pPr>
            <a:lvl5pPr marL="990600" indent="0">
              <a:buNone/>
              <a:defRPr sz="800" i="1"/>
            </a:lvl5pPr>
          </a:lstStyle>
          <a:p>
            <a:pPr lvl="0"/>
            <a:r>
              <a:rPr lang="en-US" dirty="0"/>
              <a:t>Click to edit Master text styles </a:t>
            </a:r>
            <a:endParaRPr lang="en-GB" dirty="0"/>
          </a:p>
        </p:txBody>
      </p:sp>
    </p:spTree>
    <p:extLst>
      <p:ext uri="{BB962C8B-B14F-4D97-AF65-F5344CB8AC3E}">
        <p14:creationId xmlns:p14="http://schemas.microsoft.com/office/powerpoint/2010/main" val="2175898655"/>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713569"/>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6732" y="-5289"/>
            <a:ext cx="11314725" cy="812800"/>
          </a:xfrm>
        </p:spPr>
        <p:txBody>
          <a:bodyPr/>
          <a:lstStyle/>
          <a:p>
            <a:r>
              <a:rPr lang="en-US"/>
              <a:t>Click to edit Master title style</a:t>
            </a:r>
            <a:endParaRPr lang="en-GB"/>
          </a:p>
        </p:txBody>
      </p:sp>
      <p:sp>
        <p:nvSpPr>
          <p:cNvPr id="3" name="Content Placeholder 2"/>
          <p:cNvSpPr>
            <a:spLocks noGrp="1"/>
          </p:cNvSpPr>
          <p:nvPr>
            <p:ph idx="1"/>
          </p:nvPr>
        </p:nvSpPr>
        <p:spPr>
          <a:xfrm>
            <a:off x="1565389" y="2063751"/>
            <a:ext cx="9012064" cy="3390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595974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3840" y="-3965"/>
            <a:ext cx="11310500" cy="812800"/>
          </a:xfrm>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3898" y="1336939"/>
            <a:ext cx="9855661" cy="3390900"/>
          </a:xfrm>
        </p:spPr>
        <p:txBody>
          <a:bodyPr/>
          <a:lstStyle>
            <a:lvl1pPr>
              <a:spcBef>
                <a:spcPts val="600"/>
              </a:spcBef>
              <a:spcAft>
                <a:spcPts val="1200"/>
              </a:spcAft>
              <a:buClr>
                <a:srgbClr val="9EA900"/>
              </a:buClr>
              <a:defRPr>
                <a:solidFill>
                  <a:schemeClr val="tx1"/>
                </a:solidFill>
              </a:defRPr>
            </a:lvl1pPr>
            <a:lvl2pPr>
              <a:spcBef>
                <a:spcPts val="600"/>
              </a:spcBef>
              <a:spcAft>
                <a:spcPts val="1200"/>
              </a:spcAft>
              <a:buClr>
                <a:srgbClr val="9EA900"/>
              </a:buClr>
              <a:defRPr>
                <a:solidFill>
                  <a:schemeClr val="tx1"/>
                </a:solidFill>
              </a:defRPr>
            </a:lvl2pPr>
            <a:lvl3pPr marL="711200" indent="-254000">
              <a:spcBef>
                <a:spcPts val="600"/>
              </a:spcBef>
              <a:spcAft>
                <a:spcPts val="1200"/>
              </a:spcAft>
              <a:buClr>
                <a:srgbClr val="9EA900"/>
              </a:buClr>
              <a:buSzPct val="80000"/>
              <a:buFont typeface="Courier New" pitchFamily="49" charset="0"/>
              <a:buChar char="o"/>
              <a:defRPr>
                <a:solidFill>
                  <a:schemeClr val="tx1"/>
                </a:solidFill>
              </a:defRPr>
            </a:lvl3pPr>
            <a:lvl4pPr>
              <a:spcBef>
                <a:spcPts val="600"/>
              </a:spcBef>
              <a:spcAft>
                <a:spcPts val="1200"/>
              </a:spcAft>
              <a:buClr>
                <a:srgbClr val="9EA900"/>
              </a:buClr>
              <a:defRPr>
                <a:solidFill>
                  <a:schemeClr val="tx1"/>
                </a:solidFill>
              </a:defRPr>
            </a:lvl4pPr>
            <a:lvl5pPr>
              <a:spcBef>
                <a:spcPts val="600"/>
              </a:spcBef>
              <a:spcAft>
                <a:spcPts val="1200"/>
              </a:spcAft>
              <a:buClr>
                <a:srgbClr val="9EA90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59820" y="6587595"/>
            <a:ext cx="9840889" cy="287339"/>
          </a:xfrm>
        </p:spPr>
        <p:txBody>
          <a:bodyPr/>
          <a:lstStyle>
            <a:lvl1pPr marL="0" indent="0">
              <a:buNone/>
              <a:defRPr sz="800" i="1">
                <a:solidFill>
                  <a:schemeClr val="tx1"/>
                </a:solidFill>
              </a:defRPr>
            </a:lvl1pPr>
            <a:lvl2pPr marL="185737" indent="0">
              <a:buNone/>
              <a:defRPr sz="800" i="1"/>
            </a:lvl2pPr>
            <a:lvl3pPr marL="457200" indent="0">
              <a:buNone/>
              <a:defRPr sz="800" i="1"/>
            </a:lvl3pPr>
            <a:lvl4pPr marL="711200" indent="0">
              <a:buNone/>
              <a:defRPr sz="800" i="1"/>
            </a:lvl4pPr>
            <a:lvl5pPr marL="990600" indent="0">
              <a:buNone/>
              <a:defRPr sz="800" i="1"/>
            </a:lvl5pPr>
          </a:lstStyle>
          <a:p>
            <a:pPr lvl="0"/>
            <a:r>
              <a:rPr lang="en-US" dirty="0"/>
              <a:t>Click to edit Master text styles </a:t>
            </a:r>
            <a:endParaRPr lang="en-GB" dirty="0"/>
          </a:p>
        </p:txBody>
      </p:sp>
      <p:sp>
        <p:nvSpPr>
          <p:cNvPr id="7" name="Text Placeholder 6"/>
          <p:cNvSpPr>
            <a:spLocks noGrp="1"/>
          </p:cNvSpPr>
          <p:nvPr>
            <p:ph type="body" sz="quarter" idx="11"/>
          </p:nvPr>
        </p:nvSpPr>
        <p:spPr>
          <a:xfrm>
            <a:off x="462690" y="551125"/>
            <a:ext cx="11310500" cy="457732"/>
          </a:xfrm>
        </p:spPr>
        <p:txBody>
          <a:bodyPr/>
          <a:lstStyle>
            <a:lvl1pPr marL="0" indent="0">
              <a:buNone/>
              <a:defRPr sz="2200" b="1">
                <a:solidFill>
                  <a:schemeClr val="tx1"/>
                </a:solidFill>
                <a:latin typeface="+mj-lt"/>
              </a:defRPr>
            </a:lvl1pPr>
            <a:lvl2pPr marL="185737" indent="0">
              <a:buNone/>
              <a:defRPr b="1">
                <a:latin typeface="+mj-lt"/>
              </a:defRPr>
            </a:lvl2pPr>
            <a:lvl3pPr marL="457200" indent="0">
              <a:buNone/>
              <a:defRPr b="1">
                <a:latin typeface="+mj-lt"/>
              </a:defRPr>
            </a:lvl3pPr>
            <a:lvl4pPr marL="711200" indent="0">
              <a:buNone/>
              <a:defRPr b="1">
                <a:latin typeface="+mj-lt"/>
              </a:defRPr>
            </a:lvl4pPr>
            <a:lvl5pPr marL="990600" indent="0">
              <a:buNone/>
              <a:defRPr b="1">
                <a:latin typeface="+mj-lt"/>
              </a:defRPr>
            </a:lvl5pPr>
          </a:lstStyle>
          <a:p>
            <a:pPr lvl="0"/>
            <a:r>
              <a:rPr lang="en-US" dirty="0"/>
              <a:t>Click to edit Master text styles</a:t>
            </a:r>
            <a:endParaRPr lang="en-GB" dirty="0"/>
          </a:p>
        </p:txBody>
      </p:sp>
      <p:sp>
        <p:nvSpPr>
          <p:cNvPr id="9" name="Text Placeholder 8"/>
          <p:cNvSpPr>
            <a:spLocks noGrp="1"/>
          </p:cNvSpPr>
          <p:nvPr>
            <p:ph type="body" sz="quarter" idx="12"/>
          </p:nvPr>
        </p:nvSpPr>
        <p:spPr>
          <a:xfrm>
            <a:off x="464752" y="5892805"/>
            <a:ext cx="9516960" cy="390525"/>
          </a:xfrm>
        </p:spPr>
        <p:txBody>
          <a:bodyPr/>
          <a:lstStyle>
            <a:lvl1pPr marL="0" indent="0">
              <a:buNone/>
              <a:defRPr sz="2000" b="1" i="1">
                <a:solidFill>
                  <a:schemeClr val="tx1"/>
                </a:solidFill>
              </a:defRPr>
            </a:lvl1pPr>
            <a:lvl2pPr marL="185737" indent="0">
              <a:buNone/>
              <a:defRPr sz="2000" b="1" i="1"/>
            </a:lvl2pPr>
            <a:lvl3pPr marL="457200" indent="0">
              <a:buNone/>
              <a:defRPr sz="2000" b="1" i="1"/>
            </a:lvl3pPr>
            <a:lvl4pPr marL="711200" indent="0">
              <a:buNone/>
              <a:defRPr sz="2000" b="1" i="1"/>
            </a:lvl4pPr>
            <a:lvl5pPr marL="990600" indent="0">
              <a:buNone/>
              <a:defRPr sz="2000" b="1" i="1"/>
            </a:lvl5pPr>
          </a:lstStyle>
          <a:p>
            <a:pPr lvl="0"/>
            <a:r>
              <a:rPr lang="en-US" dirty="0"/>
              <a:t>Click to edit Master text styles</a:t>
            </a:r>
            <a:endParaRPr lang="en-GB" dirty="0"/>
          </a:p>
        </p:txBody>
      </p:sp>
    </p:spTree>
    <p:extLst>
      <p:ext uri="{BB962C8B-B14F-4D97-AF65-F5344CB8AC3E}">
        <p14:creationId xmlns:p14="http://schemas.microsoft.com/office/powerpoint/2010/main" val="1354891969"/>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5248" y="-3965"/>
            <a:ext cx="11314725" cy="812800"/>
          </a:xfrm>
        </p:spPr>
        <p:txBody>
          <a:bodyPr/>
          <a:lstStyle>
            <a:lvl1pPr>
              <a:defRPr>
                <a:solidFill>
                  <a:schemeClr val="tx2"/>
                </a:solidFill>
              </a:defRPr>
            </a:lvl1pPr>
          </a:lstStyle>
          <a:p>
            <a:r>
              <a:rPr lang="en-US" dirty="0"/>
              <a:t>Click to edit Master title style</a:t>
            </a:r>
            <a:endParaRPr lang="en-GB" dirty="0"/>
          </a:p>
        </p:txBody>
      </p:sp>
      <p:sp>
        <p:nvSpPr>
          <p:cNvPr id="3" name="Text Placeholder 4"/>
          <p:cNvSpPr>
            <a:spLocks noGrp="1"/>
          </p:cNvSpPr>
          <p:nvPr>
            <p:ph type="body" sz="quarter" idx="10" hasCustomPrompt="1"/>
          </p:nvPr>
        </p:nvSpPr>
        <p:spPr>
          <a:xfrm>
            <a:off x="459820" y="6587595"/>
            <a:ext cx="9840889" cy="287339"/>
          </a:xfrm>
        </p:spPr>
        <p:txBody>
          <a:bodyPr/>
          <a:lstStyle>
            <a:lvl1pPr marL="0" indent="0">
              <a:buNone/>
              <a:defRPr sz="800" i="1">
                <a:solidFill>
                  <a:schemeClr val="tx1"/>
                </a:solidFill>
              </a:defRPr>
            </a:lvl1pPr>
            <a:lvl2pPr marL="185737" indent="0">
              <a:buNone/>
              <a:defRPr sz="800" i="1"/>
            </a:lvl2pPr>
            <a:lvl3pPr marL="457200" indent="0">
              <a:buNone/>
              <a:defRPr sz="800" i="1"/>
            </a:lvl3pPr>
            <a:lvl4pPr marL="711200" indent="0">
              <a:buNone/>
              <a:defRPr sz="800" i="1"/>
            </a:lvl4pPr>
            <a:lvl5pPr marL="990600" indent="0">
              <a:buNone/>
              <a:defRPr sz="800" i="1"/>
            </a:lvl5pPr>
          </a:lstStyle>
          <a:p>
            <a:pPr lvl="0"/>
            <a:r>
              <a:rPr lang="en-US" dirty="0"/>
              <a:t>Click to edit Master text styles </a:t>
            </a:r>
            <a:endParaRPr lang="en-GB" dirty="0"/>
          </a:p>
        </p:txBody>
      </p:sp>
    </p:spTree>
    <p:extLst>
      <p:ext uri="{BB962C8B-B14F-4D97-AF65-F5344CB8AC3E}">
        <p14:creationId xmlns:p14="http://schemas.microsoft.com/office/powerpoint/2010/main" val="123134858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46544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2268788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6732" y="74613"/>
            <a:ext cx="11314725" cy="812800"/>
          </a:xfrm>
        </p:spPr>
        <p:txBody>
          <a:bodyPr/>
          <a:lstStyle/>
          <a:p>
            <a:r>
              <a:rPr lang="en-US" dirty="0"/>
              <a:t>Click to edit Master title style</a:t>
            </a:r>
            <a:endParaRPr lang="en-GB" dirty="0"/>
          </a:p>
        </p:txBody>
      </p:sp>
      <p:sp>
        <p:nvSpPr>
          <p:cNvPr id="3" name="Text Placeholder 2"/>
          <p:cNvSpPr>
            <a:spLocks noGrp="1"/>
          </p:cNvSpPr>
          <p:nvPr>
            <p:ph type="body" sz="half" idx="1"/>
          </p:nvPr>
        </p:nvSpPr>
        <p:spPr>
          <a:xfrm>
            <a:off x="1565388" y="2063750"/>
            <a:ext cx="4404630" cy="339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6172820" y="2063750"/>
            <a:ext cx="4404631" cy="3390900"/>
          </a:xfrm>
        </p:spPr>
        <p:txBody>
          <a:bodyPr/>
          <a:lstStyle/>
          <a:p>
            <a:pPr lvl="0"/>
            <a:endParaRPr lang="en-GB" noProof="0"/>
          </a:p>
        </p:txBody>
      </p:sp>
    </p:spTree>
    <p:extLst>
      <p:ext uri="{BB962C8B-B14F-4D97-AF65-F5344CB8AC3E}">
        <p14:creationId xmlns:p14="http://schemas.microsoft.com/office/powerpoint/2010/main" val="460654149"/>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wo vertical content ">
    <p:spTree>
      <p:nvGrpSpPr>
        <p:cNvPr id="1" name=""/>
        <p:cNvGrpSpPr/>
        <p:nvPr/>
      </p:nvGrpSpPr>
      <p:grpSpPr>
        <a:xfrm>
          <a:off x="0" y="0"/>
          <a:ext cx="0" cy="0"/>
          <a:chOff x="0" y="0"/>
          <a:chExt cx="0" cy="0"/>
        </a:xfrm>
      </p:grpSpPr>
      <p:sp>
        <p:nvSpPr>
          <p:cNvPr id="10" name="Text Placeholder 8"/>
          <p:cNvSpPr>
            <a:spLocks noGrp="1"/>
          </p:cNvSpPr>
          <p:nvPr>
            <p:ph type="body" sz="quarter" idx="12"/>
          </p:nvPr>
        </p:nvSpPr>
        <p:spPr>
          <a:xfrm>
            <a:off x="452077" y="5892805"/>
            <a:ext cx="9516960" cy="390525"/>
          </a:xfrm>
          <a:prstGeom prst="rect">
            <a:avLst/>
          </a:prstGeom>
        </p:spPr>
        <p:txBody>
          <a:bodyPr/>
          <a:lstStyle>
            <a:lvl1pPr marL="0" indent="0">
              <a:buNone/>
              <a:defRPr sz="1800" b="1" i="1">
                <a:solidFill>
                  <a:schemeClr val="tx1"/>
                </a:solidFill>
              </a:defRPr>
            </a:lvl1pPr>
            <a:lvl2pPr marL="185737" indent="0">
              <a:buNone/>
              <a:defRPr sz="2000" b="1" i="1"/>
            </a:lvl2pPr>
            <a:lvl3pPr marL="457200" indent="0">
              <a:buNone/>
              <a:defRPr sz="2000" b="1" i="1"/>
            </a:lvl3pPr>
            <a:lvl4pPr marL="711200" indent="0">
              <a:buNone/>
              <a:defRPr sz="2000" b="1" i="1"/>
            </a:lvl4pPr>
            <a:lvl5pPr marL="990600" indent="0">
              <a:buNone/>
              <a:defRPr sz="2000" b="1" i="1"/>
            </a:lvl5pPr>
          </a:lstStyle>
          <a:p>
            <a:pPr lvl="0"/>
            <a:r>
              <a:rPr lang="en-US" dirty="0"/>
              <a:t>Click to edit Master text styles</a:t>
            </a:r>
            <a:endParaRPr lang="en-GB" dirty="0"/>
          </a:p>
        </p:txBody>
      </p:sp>
      <p:sp>
        <p:nvSpPr>
          <p:cNvPr id="16" name="Title 15"/>
          <p:cNvSpPr>
            <a:spLocks noGrp="1"/>
          </p:cNvSpPr>
          <p:nvPr>
            <p:ph type="title"/>
          </p:nvPr>
        </p:nvSpPr>
        <p:spPr>
          <a:xfrm>
            <a:off x="442573" y="-5289"/>
            <a:ext cx="11314725" cy="812800"/>
          </a:xfrm>
        </p:spPr>
        <p:txBody>
          <a:bodyPr/>
          <a:lstStyle/>
          <a:p>
            <a:r>
              <a:rPr lang="en-US" dirty="0"/>
              <a:t>Click to edit Master title style</a:t>
            </a:r>
            <a:endParaRPr lang="en-GB" dirty="0"/>
          </a:p>
        </p:txBody>
      </p:sp>
      <p:sp>
        <p:nvSpPr>
          <p:cNvPr id="22" name="Content Placeholder 21"/>
          <p:cNvSpPr>
            <a:spLocks noGrp="1"/>
          </p:cNvSpPr>
          <p:nvPr>
            <p:ph sz="quarter" idx="13"/>
          </p:nvPr>
        </p:nvSpPr>
        <p:spPr>
          <a:xfrm>
            <a:off x="445528" y="1260000"/>
            <a:ext cx="11315457" cy="2161800"/>
          </a:xfrm>
        </p:spPr>
        <p:txBody>
          <a:bodyPr/>
          <a:lstStyle>
            <a:lvl4pPr>
              <a:defRPr/>
            </a:lvl4pPr>
            <a:lvl5pPr marL="9906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p:cNvSpPr>
            <a:spLocks noGrp="1"/>
          </p:cNvSpPr>
          <p:nvPr>
            <p:ph type="body" sz="quarter" idx="11"/>
          </p:nvPr>
        </p:nvSpPr>
        <p:spPr>
          <a:xfrm>
            <a:off x="455248" y="529200"/>
            <a:ext cx="11310500" cy="457732"/>
          </a:xfrm>
          <a:prstGeom prst="rect">
            <a:avLst/>
          </a:prstGeom>
        </p:spPr>
        <p:txBody>
          <a:bodyPr>
            <a:noAutofit/>
          </a:bodyPr>
          <a:lstStyle>
            <a:lvl1pPr marL="0" indent="0">
              <a:lnSpc>
                <a:spcPct val="120000"/>
              </a:lnSpc>
              <a:spcBef>
                <a:spcPts val="600"/>
              </a:spcBef>
              <a:spcAft>
                <a:spcPts val="600"/>
              </a:spcAft>
              <a:buNone/>
              <a:defRPr sz="2200" b="1">
                <a:solidFill>
                  <a:schemeClr val="tx1"/>
                </a:solidFill>
                <a:latin typeface="+mj-lt"/>
              </a:defRPr>
            </a:lvl1pPr>
            <a:lvl2pPr marL="185737" indent="0">
              <a:buNone/>
              <a:defRPr b="1">
                <a:latin typeface="+mj-lt"/>
              </a:defRPr>
            </a:lvl2pPr>
            <a:lvl3pPr marL="457200" indent="0">
              <a:buNone/>
              <a:defRPr b="1">
                <a:latin typeface="+mj-lt"/>
              </a:defRPr>
            </a:lvl3pPr>
            <a:lvl4pPr marL="711200" indent="0">
              <a:buNone/>
              <a:defRPr b="1">
                <a:latin typeface="+mj-lt"/>
              </a:defRPr>
            </a:lvl4pPr>
            <a:lvl5pPr marL="990600" indent="0">
              <a:buNone/>
              <a:defRPr b="1">
                <a:latin typeface="+mj-lt"/>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4F5C"/>
                </a:solidFill>
                <a:effectLst/>
                <a:uLnTx/>
                <a:uFillTx/>
                <a:latin typeface="Arial Narrow"/>
              </a:rPr>
              <a:t>Click to edit Master text styles</a:t>
            </a:r>
            <a:endParaRPr kumimoji="0" lang="en-GB" sz="2200" b="1" i="0" u="none" strike="noStrike" kern="0" cap="none" spc="0" normalizeH="0" baseline="0" noProof="0" dirty="0">
              <a:ln>
                <a:noFill/>
              </a:ln>
              <a:solidFill>
                <a:srgbClr val="004F5C"/>
              </a:solidFill>
              <a:effectLst/>
              <a:uLnTx/>
              <a:uFillTx/>
              <a:latin typeface="Arial Narrow"/>
            </a:endParaRPr>
          </a:p>
        </p:txBody>
      </p:sp>
      <p:sp>
        <p:nvSpPr>
          <p:cNvPr id="26" name="Text Placeholder 8"/>
          <p:cNvSpPr>
            <a:spLocks noGrp="1"/>
          </p:cNvSpPr>
          <p:nvPr>
            <p:ph type="body" sz="quarter" idx="14" hasCustomPrompt="1"/>
          </p:nvPr>
        </p:nvSpPr>
        <p:spPr>
          <a:xfrm>
            <a:off x="468982" y="6562725"/>
            <a:ext cx="9810602" cy="207963"/>
          </a:xfrm>
        </p:spPr>
        <p:txBody>
          <a:bodyPr>
            <a:noAutofit/>
          </a:bodyPr>
          <a:lstStyle>
            <a:lvl1pPr marL="0" indent="0">
              <a:buNone/>
              <a:defRPr sz="800">
                <a:latin typeface="Arial" pitchFamily="34" charset="0"/>
                <a:cs typeface="Arial" pitchFamily="34" charset="0"/>
              </a:defRPr>
            </a:lvl1pPr>
            <a:lvl2pPr marL="185737" indent="0">
              <a:buNone/>
              <a:defRPr sz="800">
                <a:latin typeface="Arial" pitchFamily="34" charset="0"/>
                <a:cs typeface="Arial" pitchFamily="34" charset="0"/>
              </a:defRPr>
            </a:lvl2pPr>
            <a:lvl3pPr marL="457200" indent="0">
              <a:buNone/>
              <a:defRPr sz="800">
                <a:latin typeface="Arial" pitchFamily="34" charset="0"/>
                <a:cs typeface="Arial" pitchFamily="34" charset="0"/>
              </a:defRPr>
            </a:lvl3pPr>
            <a:lvl4pPr marL="711200" indent="0">
              <a:buNone/>
              <a:defRPr sz="800">
                <a:latin typeface="Arial" pitchFamily="34" charset="0"/>
                <a:cs typeface="Arial" pitchFamily="34" charset="0"/>
              </a:defRPr>
            </a:lvl4pPr>
            <a:lvl5pPr marL="990600" indent="0">
              <a:buNone/>
              <a:defRPr sz="800">
                <a:latin typeface="Arial" pitchFamily="34" charset="0"/>
                <a:cs typeface="Arial" pitchFamily="34" charset="0"/>
              </a:defRPr>
            </a:lvl5pPr>
          </a:lstStyle>
          <a:p>
            <a:pPr lvl="0"/>
            <a:r>
              <a:rPr lang="en-US" dirty="0"/>
              <a:t>Source: Click to edit Master text styles</a:t>
            </a:r>
            <a:endParaRPr lang="en-GB" dirty="0"/>
          </a:p>
        </p:txBody>
      </p:sp>
      <p:sp>
        <p:nvSpPr>
          <p:cNvPr id="9" name="Content Placeholder 21"/>
          <p:cNvSpPr>
            <a:spLocks noGrp="1"/>
          </p:cNvSpPr>
          <p:nvPr>
            <p:ph sz="quarter" idx="15"/>
          </p:nvPr>
        </p:nvSpPr>
        <p:spPr>
          <a:xfrm>
            <a:off x="445528" y="3535738"/>
            <a:ext cx="11315457" cy="2161800"/>
          </a:xfrm>
        </p:spPr>
        <p:txBody>
          <a:bodyPr/>
          <a:lstStyle>
            <a:lvl4pPr>
              <a:defRPr/>
            </a:lvl4pPr>
            <a:lvl5pPr marL="9906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9288904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3840" y="-3965"/>
            <a:ext cx="11310500" cy="812800"/>
          </a:xfrm>
        </p:spPr>
        <p:txBody>
          <a:bodyPr/>
          <a:lstStyle>
            <a:lvl1pPr>
              <a:defRPr>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445049" y="1336939"/>
            <a:ext cx="9855661" cy="3390900"/>
          </a:xfrm>
        </p:spPr>
        <p:txBody>
          <a:bodyPr/>
          <a:lstStyle>
            <a:lvl1pPr>
              <a:spcBef>
                <a:spcPts val="600"/>
              </a:spcBef>
              <a:spcAft>
                <a:spcPts val="1200"/>
              </a:spcAft>
              <a:buClr>
                <a:srgbClr val="9EA900"/>
              </a:buClr>
              <a:defRPr>
                <a:solidFill>
                  <a:schemeClr val="tx1"/>
                </a:solidFill>
              </a:defRPr>
            </a:lvl1pPr>
            <a:lvl2pPr>
              <a:spcBef>
                <a:spcPts val="600"/>
              </a:spcBef>
              <a:spcAft>
                <a:spcPts val="1200"/>
              </a:spcAft>
              <a:buClr>
                <a:srgbClr val="9EA900"/>
              </a:buClr>
              <a:defRPr>
                <a:solidFill>
                  <a:schemeClr val="tx1"/>
                </a:solidFill>
              </a:defRPr>
            </a:lvl2pPr>
            <a:lvl3pPr marL="711200" indent="-254000">
              <a:spcBef>
                <a:spcPts val="600"/>
              </a:spcBef>
              <a:spcAft>
                <a:spcPts val="1200"/>
              </a:spcAft>
              <a:buClr>
                <a:srgbClr val="9EA900"/>
              </a:buClr>
              <a:buSzPct val="80000"/>
              <a:buFont typeface="Courier New" pitchFamily="49" charset="0"/>
              <a:buChar char="o"/>
              <a:defRPr>
                <a:solidFill>
                  <a:schemeClr val="tx1"/>
                </a:solidFill>
              </a:defRPr>
            </a:lvl3pPr>
            <a:lvl4pPr>
              <a:spcBef>
                <a:spcPts val="600"/>
              </a:spcBef>
              <a:spcAft>
                <a:spcPts val="1200"/>
              </a:spcAft>
              <a:buClr>
                <a:srgbClr val="9EA900"/>
              </a:buClr>
              <a:defRPr>
                <a:solidFill>
                  <a:schemeClr val="tx1"/>
                </a:solidFill>
              </a:defRPr>
            </a:lvl4pPr>
            <a:lvl5pPr>
              <a:spcBef>
                <a:spcPts val="600"/>
              </a:spcBef>
              <a:spcAft>
                <a:spcPts val="1200"/>
              </a:spcAft>
              <a:buClr>
                <a:srgbClr val="9EA9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0" hasCustomPrompt="1"/>
          </p:nvPr>
        </p:nvSpPr>
        <p:spPr>
          <a:xfrm>
            <a:off x="459820" y="6587595"/>
            <a:ext cx="9840889" cy="287339"/>
          </a:xfrm>
        </p:spPr>
        <p:txBody>
          <a:bodyPr/>
          <a:lstStyle>
            <a:lvl1pPr marL="0" indent="0">
              <a:buNone/>
              <a:defRPr sz="800" i="1">
                <a:solidFill>
                  <a:schemeClr val="tx1"/>
                </a:solidFill>
              </a:defRPr>
            </a:lvl1pPr>
            <a:lvl2pPr marL="185737" indent="0">
              <a:buNone/>
              <a:defRPr sz="800" i="1"/>
            </a:lvl2pPr>
            <a:lvl3pPr marL="457200" indent="0">
              <a:buNone/>
              <a:defRPr sz="800" i="1"/>
            </a:lvl3pPr>
            <a:lvl4pPr marL="711200" indent="0">
              <a:buNone/>
              <a:defRPr sz="800" i="1"/>
            </a:lvl4pPr>
            <a:lvl5pPr marL="990600" indent="0">
              <a:buNone/>
              <a:defRPr sz="800" i="1"/>
            </a:lvl5pPr>
          </a:lstStyle>
          <a:p>
            <a:pPr lvl="0"/>
            <a:r>
              <a:rPr lang="en-US" dirty="0"/>
              <a:t>Click to edit Master text styles </a:t>
            </a:r>
            <a:endParaRPr lang="en-GB" dirty="0"/>
          </a:p>
        </p:txBody>
      </p:sp>
      <p:sp>
        <p:nvSpPr>
          <p:cNvPr id="7" name="Text Placeholder 6"/>
          <p:cNvSpPr>
            <a:spLocks noGrp="1"/>
          </p:cNvSpPr>
          <p:nvPr>
            <p:ph type="body" sz="quarter" idx="11"/>
          </p:nvPr>
        </p:nvSpPr>
        <p:spPr>
          <a:xfrm>
            <a:off x="453840" y="551125"/>
            <a:ext cx="11310500" cy="457732"/>
          </a:xfrm>
        </p:spPr>
        <p:txBody>
          <a:bodyPr/>
          <a:lstStyle>
            <a:lvl1pPr marL="0" indent="0">
              <a:buNone/>
              <a:defRPr sz="2200" b="1">
                <a:solidFill>
                  <a:schemeClr val="tx1"/>
                </a:solidFill>
                <a:latin typeface="+mj-lt"/>
              </a:defRPr>
            </a:lvl1pPr>
            <a:lvl2pPr marL="185737" indent="0">
              <a:buNone/>
              <a:defRPr b="1">
                <a:latin typeface="+mj-lt"/>
              </a:defRPr>
            </a:lvl2pPr>
            <a:lvl3pPr marL="457200" indent="0">
              <a:buNone/>
              <a:defRPr b="1">
                <a:latin typeface="+mj-lt"/>
              </a:defRPr>
            </a:lvl3pPr>
            <a:lvl4pPr marL="711200" indent="0">
              <a:buNone/>
              <a:defRPr b="1">
                <a:latin typeface="+mj-lt"/>
              </a:defRPr>
            </a:lvl4pPr>
            <a:lvl5pPr marL="990600" indent="0">
              <a:buNone/>
              <a:defRPr b="1">
                <a:latin typeface="+mj-lt"/>
              </a:defRPr>
            </a:lvl5pPr>
          </a:lstStyle>
          <a:p>
            <a:pPr lvl="0"/>
            <a:r>
              <a:rPr lang="en-US"/>
              <a:t>Click to edit Master text styles</a:t>
            </a:r>
          </a:p>
        </p:txBody>
      </p:sp>
      <p:sp>
        <p:nvSpPr>
          <p:cNvPr id="9" name="Text Placeholder 8"/>
          <p:cNvSpPr>
            <a:spLocks noGrp="1"/>
          </p:cNvSpPr>
          <p:nvPr>
            <p:ph type="body" sz="quarter" idx="12"/>
          </p:nvPr>
        </p:nvSpPr>
        <p:spPr>
          <a:xfrm>
            <a:off x="464752" y="5892805"/>
            <a:ext cx="9516960" cy="390525"/>
          </a:xfrm>
        </p:spPr>
        <p:txBody>
          <a:bodyPr/>
          <a:lstStyle>
            <a:lvl1pPr marL="0" indent="0">
              <a:buNone/>
              <a:defRPr sz="2000" b="1" i="1">
                <a:solidFill>
                  <a:schemeClr val="tx1"/>
                </a:solidFill>
              </a:defRPr>
            </a:lvl1pPr>
            <a:lvl2pPr marL="185737" indent="0">
              <a:buNone/>
              <a:defRPr sz="2000" b="1" i="1"/>
            </a:lvl2pPr>
            <a:lvl3pPr marL="457200" indent="0">
              <a:buNone/>
              <a:defRPr sz="2000" b="1" i="1"/>
            </a:lvl3pPr>
            <a:lvl4pPr marL="711200" indent="0">
              <a:buNone/>
              <a:defRPr sz="2000" b="1" i="1"/>
            </a:lvl4pPr>
            <a:lvl5pPr marL="990600" indent="0">
              <a:buNone/>
              <a:defRPr sz="2000" b="1" i="1"/>
            </a:lvl5pPr>
          </a:lstStyle>
          <a:p>
            <a:pPr lvl="0"/>
            <a:r>
              <a:rPr lang="en-US"/>
              <a:t>Click to edit Master text styles</a:t>
            </a:r>
          </a:p>
        </p:txBody>
      </p:sp>
    </p:spTree>
    <p:extLst>
      <p:ext uri="{BB962C8B-B14F-4D97-AF65-F5344CB8AC3E}">
        <p14:creationId xmlns:p14="http://schemas.microsoft.com/office/powerpoint/2010/main" val="128838165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248" y="-5289"/>
            <a:ext cx="11314725"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445049" y="1344082"/>
            <a:ext cx="9855661"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marL="711200" lvl="2" indent="-254000" algn="l" rtl="0" eaLnBrk="1" fontAlgn="base" hangingPunct="1">
              <a:spcBef>
                <a:spcPts val="600"/>
              </a:spcBef>
              <a:spcAft>
                <a:spcPts val="1200"/>
              </a:spcAft>
              <a:buClr>
                <a:srgbClr val="9EA900"/>
              </a:buClr>
              <a:buSzPct val="80000"/>
              <a:buFont typeface="Courier New" pitchFamily="49" charset="0"/>
              <a:buChar char="o"/>
            </a:pPr>
            <a:r>
              <a:rPr lang="en-US" dirty="0"/>
              <a:t>Third level</a:t>
            </a:r>
          </a:p>
          <a:p>
            <a:pPr lvl="3"/>
            <a:r>
              <a:rPr lang="en-US" dirty="0"/>
              <a:t>Fourth level</a:t>
            </a:r>
          </a:p>
          <a:p>
            <a:pPr lvl="4"/>
            <a:r>
              <a:rPr lang="en-US" dirty="0"/>
              <a:t>Fifth level</a:t>
            </a:r>
            <a:endParaRPr lang="en-GB" dirty="0"/>
          </a:p>
        </p:txBody>
      </p:sp>
      <p:sp>
        <p:nvSpPr>
          <p:cNvPr id="1047" name="Rectangle 23"/>
          <p:cNvSpPr>
            <a:spLocks noChangeArrowheads="1"/>
          </p:cNvSpPr>
          <p:nvPr/>
        </p:nvSpPr>
        <p:spPr bwMode="auto">
          <a:xfrm>
            <a:off x="0" y="6586539"/>
            <a:ext cx="2340686"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7CD7EC5C-09E4-41A7-9730-D4B3681A44C8}" type="slidenum">
              <a:rPr lang="en-GB" sz="800" i="0">
                <a:solidFill>
                  <a:schemeClr val="tx1"/>
                </a:solidFill>
              </a:rPr>
              <a:pPr/>
              <a:t>‹#›</a:t>
            </a:fld>
            <a:endParaRPr lang="en-GB" sz="800" i="0">
              <a:solidFill>
                <a:schemeClr val="tx1"/>
              </a:solidFill>
            </a:endParaRPr>
          </a:p>
        </p:txBody>
      </p:sp>
      <p:sp>
        <p:nvSpPr>
          <p:cNvPr id="11" name="Rectangle 8"/>
          <p:cNvSpPr>
            <a:spLocks noChangeArrowheads="1"/>
          </p:cNvSpPr>
          <p:nvPr/>
        </p:nvSpPr>
        <p:spPr bwMode="auto">
          <a:xfrm>
            <a:off x="591509" y="1010349"/>
            <a:ext cx="3008246" cy="45719"/>
          </a:xfrm>
          <a:prstGeom prst="rect">
            <a:avLst/>
          </a:prstGeom>
          <a:gradFill flip="none" rotWithShape="1">
            <a:gsLst>
              <a:gs pos="0">
                <a:schemeClr val="tx2"/>
              </a:gs>
              <a:gs pos="100000">
                <a:schemeClr val="bg1"/>
              </a:gs>
            </a:gsLst>
            <a:lin ang="0" scaled="1"/>
            <a:tileRect/>
          </a:gradFill>
          <a:ln>
            <a:noFill/>
          </a:ln>
          <a:effectLst/>
        </p:spPr>
        <p:txBody>
          <a:bodyPr wrap="square" lIns="0" tIns="0" rIns="0" bIns="0" anchor="ctr">
            <a:noAutofit/>
          </a:bodyPr>
          <a:lstStyle/>
          <a:p>
            <a:endParaRPr lang="en-GB" sz="1200"/>
          </a:p>
        </p:txBody>
      </p:sp>
      <p:grpSp>
        <p:nvGrpSpPr>
          <p:cNvPr id="3" name="Group 2"/>
          <p:cNvGrpSpPr/>
          <p:nvPr/>
        </p:nvGrpSpPr>
        <p:grpSpPr>
          <a:xfrm>
            <a:off x="281500" y="6055182"/>
            <a:ext cx="11455733" cy="556885"/>
            <a:chOff x="211538" y="6055181"/>
            <a:chExt cx="8608613" cy="556885"/>
          </a:xfrm>
        </p:grpSpPr>
        <p:pic>
          <p:nvPicPr>
            <p:cNvPr id="8" name="Picture 3" descr="W:\Data\London\Investment Communications\Work-in-progress presentations\z Graphics\Logos\M&amp;G_Logo_2014\M&amp;G_Logo_CMYK.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740651" y="6055181"/>
              <a:ext cx="1079500" cy="5568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W:\Data\London\Investment Marketing\Presentations - admin\Templates-and-Guidelines\Graphics and Logos\M&amp;G Brushstroke.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11538" y="6463434"/>
              <a:ext cx="7399498" cy="1486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550634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825" r:id="rId10"/>
  </p:sldLayoutIdLst>
  <p:transition spd="slow">
    <p:wipe dir="r"/>
  </p:transition>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bg1"/>
          </a:solidFill>
          <a:latin typeface="Arial Narrow" pitchFamily="34" charset="0"/>
        </a:defRPr>
      </a:lvl2pPr>
      <a:lvl3pPr algn="l" rtl="0" eaLnBrk="1" fontAlgn="base" hangingPunct="1">
        <a:spcBef>
          <a:spcPct val="0"/>
        </a:spcBef>
        <a:spcAft>
          <a:spcPct val="0"/>
        </a:spcAft>
        <a:defRPr sz="3000" b="1">
          <a:solidFill>
            <a:schemeClr val="bg1"/>
          </a:solidFill>
          <a:latin typeface="Arial Narrow" pitchFamily="34" charset="0"/>
        </a:defRPr>
      </a:lvl3pPr>
      <a:lvl4pPr algn="l" rtl="0" eaLnBrk="1" fontAlgn="base" hangingPunct="1">
        <a:spcBef>
          <a:spcPct val="0"/>
        </a:spcBef>
        <a:spcAft>
          <a:spcPct val="0"/>
        </a:spcAft>
        <a:defRPr sz="3000" b="1">
          <a:solidFill>
            <a:schemeClr val="bg1"/>
          </a:solidFill>
          <a:latin typeface="Arial Narrow" pitchFamily="34" charset="0"/>
        </a:defRPr>
      </a:lvl4pPr>
      <a:lvl5pPr algn="l" rtl="0" eaLnBrk="1" fontAlgn="base" hangingPunct="1">
        <a:spcBef>
          <a:spcPct val="0"/>
        </a:spcBef>
        <a:spcAft>
          <a:spcPct val="0"/>
        </a:spcAft>
        <a:defRPr sz="3000" b="1">
          <a:solidFill>
            <a:schemeClr val="bg1"/>
          </a:solidFill>
          <a:latin typeface="Arial Narrow" pitchFamily="34" charset="0"/>
        </a:defRPr>
      </a:lvl5pPr>
      <a:lvl6pPr marL="457200" algn="l" rtl="0" eaLnBrk="1" fontAlgn="base" hangingPunct="1">
        <a:spcBef>
          <a:spcPct val="0"/>
        </a:spcBef>
        <a:spcAft>
          <a:spcPct val="0"/>
        </a:spcAft>
        <a:defRPr sz="3000" b="1">
          <a:solidFill>
            <a:schemeClr val="bg1"/>
          </a:solidFill>
          <a:latin typeface="Arial Narrow" pitchFamily="34" charset="0"/>
        </a:defRPr>
      </a:lvl6pPr>
      <a:lvl7pPr marL="914400" algn="l" rtl="0" eaLnBrk="1" fontAlgn="base" hangingPunct="1">
        <a:spcBef>
          <a:spcPct val="0"/>
        </a:spcBef>
        <a:spcAft>
          <a:spcPct val="0"/>
        </a:spcAft>
        <a:defRPr sz="3000" b="1">
          <a:solidFill>
            <a:schemeClr val="bg1"/>
          </a:solidFill>
          <a:latin typeface="Arial Narrow" pitchFamily="34" charset="0"/>
        </a:defRPr>
      </a:lvl7pPr>
      <a:lvl8pPr marL="1371600" algn="l" rtl="0" eaLnBrk="1" fontAlgn="base" hangingPunct="1">
        <a:spcBef>
          <a:spcPct val="0"/>
        </a:spcBef>
        <a:spcAft>
          <a:spcPct val="0"/>
        </a:spcAft>
        <a:defRPr sz="3000" b="1">
          <a:solidFill>
            <a:schemeClr val="bg1"/>
          </a:solidFill>
          <a:latin typeface="Arial Narrow" pitchFamily="34" charset="0"/>
        </a:defRPr>
      </a:lvl8pPr>
      <a:lvl9pPr marL="1828800" algn="l" rtl="0" eaLnBrk="1" fontAlgn="base" hangingPunct="1">
        <a:spcBef>
          <a:spcPct val="0"/>
        </a:spcBef>
        <a:spcAft>
          <a:spcPct val="0"/>
        </a:spcAft>
        <a:defRPr sz="3000" b="1">
          <a:solidFill>
            <a:schemeClr val="bg1"/>
          </a:solidFill>
          <a:latin typeface="Arial Narrow" pitchFamily="34" charset="0"/>
        </a:defRPr>
      </a:lvl9pPr>
    </p:titleStyle>
    <p:bodyStyle>
      <a:lvl1pPr marL="190500" indent="-190500" algn="l" rtl="0" eaLnBrk="1" fontAlgn="base" hangingPunct="1">
        <a:spcBef>
          <a:spcPts val="600"/>
        </a:spcBef>
        <a:spcAft>
          <a:spcPts val="1200"/>
        </a:spcAft>
        <a:buClr>
          <a:srgbClr val="9EA900"/>
        </a:buClr>
        <a:buSzPct val="130000"/>
        <a:buChar char="•"/>
        <a:defRPr sz="2000">
          <a:solidFill>
            <a:schemeClr val="tx1"/>
          </a:solidFill>
          <a:latin typeface="+mn-lt"/>
          <a:ea typeface="+mn-ea"/>
          <a:cs typeface="+mn-cs"/>
        </a:defRPr>
      </a:lvl1pPr>
      <a:lvl2pPr marL="457200" indent="-271463" algn="l" rtl="0" eaLnBrk="1" fontAlgn="base" hangingPunct="1">
        <a:spcBef>
          <a:spcPts val="600"/>
        </a:spcBef>
        <a:spcAft>
          <a:spcPts val="1200"/>
        </a:spcAft>
        <a:buClr>
          <a:srgbClr val="9EA900"/>
        </a:buClr>
        <a:buSzPct val="130000"/>
        <a:buChar char="–"/>
        <a:defRPr>
          <a:solidFill>
            <a:schemeClr val="tx1"/>
          </a:solidFill>
          <a:latin typeface="+mn-lt"/>
        </a:defRPr>
      </a:lvl2pPr>
      <a:lvl3pPr marL="711200" indent="-254000" algn="l" rtl="0" eaLnBrk="1" fontAlgn="base" hangingPunct="1">
        <a:spcBef>
          <a:spcPts val="600"/>
        </a:spcBef>
        <a:spcAft>
          <a:spcPts val="1200"/>
        </a:spcAft>
        <a:buClr>
          <a:srgbClr val="9EA900"/>
        </a:buClr>
        <a:buSzPct val="80000"/>
        <a:buFont typeface="Courier New" pitchFamily="49" charset="0"/>
        <a:buChar char="o"/>
        <a:defRPr>
          <a:solidFill>
            <a:schemeClr val="tx1"/>
          </a:solidFill>
          <a:latin typeface="+mn-lt"/>
        </a:defRPr>
      </a:lvl3pPr>
      <a:lvl4pPr marL="990600" indent="-279400" algn="l" rtl="0" eaLnBrk="1" fontAlgn="base" hangingPunct="1">
        <a:spcBef>
          <a:spcPts val="600"/>
        </a:spcBef>
        <a:spcAft>
          <a:spcPts val="1200"/>
        </a:spcAft>
        <a:buClr>
          <a:srgbClr val="9EA900"/>
        </a:buClr>
        <a:buSzPct val="130000"/>
        <a:buChar char="–"/>
        <a:defRPr>
          <a:solidFill>
            <a:schemeClr val="tx1"/>
          </a:solidFill>
          <a:latin typeface="+mn-lt"/>
        </a:defRPr>
      </a:lvl4pPr>
      <a:lvl5pPr marL="1277938" indent="-287338" algn="l" rtl="0" eaLnBrk="1" fontAlgn="base" hangingPunct="1">
        <a:spcBef>
          <a:spcPts val="600"/>
        </a:spcBef>
        <a:spcAft>
          <a:spcPts val="1200"/>
        </a:spcAft>
        <a:buClr>
          <a:srgbClr val="9EA900"/>
        </a:buClr>
        <a:buSzPct val="130000"/>
        <a:buChar char="»"/>
        <a:defRPr>
          <a:solidFill>
            <a:schemeClr val="tx1"/>
          </a:solidFill>
          <a:latin typeface="+mn-lt"/>
        </a:defRPr>
      </a:lvl5pPr>
      <a:lvl6pPr marL="2381250" indent="-228600" algn="l" rtl="0" eaLnBrk="1" fontAlgn="base" hangingPunct="1">
        <a:spcBef>
          <a:spcPct val="20000"/>
        </a:spcBef>
        <a:spcAft>
          <a:spcPct val="100000"/>
        </a:spcAft>
        <a:buClr>
          <a:srgbClr val="A2AF2E"/>
        </a:buClr>
        <a:buSzPct val="130000"/>
        <a:buChar char="»"/>
        <a:defRPr>
          <a:solidFill>
            <a:srgbClr val="005E6A"/>
          </a:solidFill>
          <a:latin typeface="+mn-lt"/>
        </a:defRPr>
      </a:lvl6pPr>
      <a:lvl7pPr marL="2838450" indent="-228600" algn="l" rtl="0" eaLnBrk="1" fontAlgn="base" hangingPunct="1">
        <a:spcBef>
          <a:spcPct val="20000"/>
        </a:spcBef>
        <a:spcAft>
          <a:spcPct val="100000"/>
        </a:spcAft>
        <a:buClr>
          <a:srgbClr val="A2AF2E"/>
        </a:buClr>
        <a:buSzPct val="130000"/>
        <a:buChar char="»"/>
        <a:defRPr>
          <a:solidFill>
            <a:srgbClr val="005E6A"/>
          </a:solidFill>
          <a:latin typeface="+mn-lt"/>
        </a:defRPr>
      </a:lvl7pPr>
      <a:lvl8pPr marL="3295650" indent="-228600" algn="l" rtl="0" eaLnBrk="1" fontAlgn="base" hangingPunct="1">
        <a:spcBef>
          <a:spcPct val="20000"/>
        </a:spcBef>
        <a:spcAft>
          <a:spcPct val="100000"/>
        </a:spcAft>
        <a:buClr>
          <a:srgbClr val="A2AF2E"/>
        </a:buClr>
        <a:buSzPct val="130000"/>
        <a:buChar char="»"/>
        <a:defRPr>
          <a:solidFill>
            <a:srgbClr val="005E6A"/>
          </a:solidFill>
          <a:latin typeface="+mn-lt"/>
        </a:defRPr>
      </a:lvl8pPr>
      <a:lvl9pPr marL="3752850" indent="-228600" algn="l" rtl="0" eaLnBrk="1" fontAlgn="base" hangingPunct="1">
        <a:spcBef>
          <a:spcPct val="20000"/>
        </a:spcBef>
        <a:spcAft>
          <a:spcPct val="100000"/>
        </a:spcAft>
        <a:buClr>
          <a:srgbClr val="A2AF2E"/>
        </a:buClr>
        <a:buSzPct val="130000"/>
        <a:buChar char="»"/>
        <a:defRPr>
          <a:solidFill>
            <a:srgbClr val="005E6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248" y="3335"/>
            <a:ext cx="11314725"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80" tIns="60890" rIns="121780" bIns="6089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45048" y="1344082"/>
            <a:ext cx="9855662"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80" tIns="60890" rIns="121780" bIns="6089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47" name="Rectangle 23"/>
          <p:cNvSpPr>
            <a:spLocks noChangeArrowheads="1"/>
          </p:cNvSpPr>
          <p:nvPr/>
        </p:nvSpPr>
        <p:spPr bwMode="auto">
          <a:xfrm>
            <a:off x="0" y="6586539"/>
            <a:ext cx="2340686"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752" tIns="60876" rIns="121752" bIns="60876"/>
          <a:lstStyle/>
          <a:p>
            <a:fld id="{7CD7EC5C-09E4-41A7-9730-D4B3681A44C8}" type="slidenum">
              <a:rPr lang="en-GB" sz="1100" i="0">
                <a:solidFill>
                  <a:schemeClr val="tx1"/>
                </a:solidFill>
              </a:rPr>
              <a:pPr/>
              <a:t>‹#›</a:t>
            </a:fld>
            <a:endParaRPr lang="en-GB" sz="1100" i="0" dirty="0">
              <a:solidFill>
                <a:schemeClr val="tx1"/>
              </a:solidFill>
            </a:endParaRPr>
          </a:p>
        </p:txBody>
      </p:sp>
      <p:cxnSp>
        <p:nvCxnSpPr>
          <p:cNvPr id="9" name="Straight Connector 8">
            <a:extLst>
              <a:ext uri="{FF2B5EF4-FFF2-40B4-BE49-F238E27FC236}">
                <a16:creationId xmlns:a16="http://schemas.microsoft.com/office/drawing/2014/main" id="{1EF56AA9-4EFB-4E55-88FB-70CDA6AC46EA}"/>
              </a:ext>
            </a:extLst>
          </p:cNvPr>
          <p:cNvCxnSpPr/>
          <p:nvPr/>
        </p:nvCxnSpPr>
        <p:spPr bwMode="auto">
          <a:xfrm flipV="1">
            <a:off x="444972" y="6646969"/>
            <a:ext cx="0" cy="172998"/>
          </a:xfrm>
          <a:prstGeom prst="line">
            <a:avLst/>
          </a:prstGeom>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ABB2DA9B-9C5B-4666-8FBD-4286A3DB6D22}"/>
              </a:ext>
            </a:extLst>
          </p:cNvPr>
          <p:cNvCxnSpPr>
            <a:cxnSpLocks/>
          </p:cNvCxnSpPr>
          <p:nvPr/>
        </p:nvCxnSpPr>
        <p:spPr bwMode="auto">
          <a:xfrm flipV="1">
            <a:off x="444972" y="258357"/>
            <a:ext cx="0" cy="649483"/>
          </a:xfrm>
          <a:prstGeom prst="line">
            <a:avLst/>
          </a:prstGeom>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3" descr="W:\Data\London\Investment Communications\Work-in-progress presentations\z Graphics\Logos\M&amp;G_Logo_2014\M&amp;G_Logo_CMYK.JPG">
            <a:extLst>
              <a:ext uri="{FF2B5EF4-FFF2-40B4-BE49-F238E27FC236}">
                <a16:creationId xmlns:a16="http://schemas.microsoft.com/office/drawing/2014/main" id="{8734F7DE-6EE6-48FA-BB62-984BF7BC49FB}"/>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547218" y="5999485"/>
            <a:ext cx="1190015" cy="6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71806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2" r:id="rId5"/>
    <p:sldLayoutId id="2147483833" r:id="rId6"/>
    <p:sldLayoutId id="2147483834" r:id="rId7"/>
    <p:sldLayoutId id="2147483836" r:id="rId8"/>
    <p:sldLayoutId id="2147483861" r:id="rId9"/>
    <p:sldLayoutId id="2147483892" r:id="rId10"/>
    <p:sldLayoutId id="2147483893" r:id="rId11"/>
    <p:sldLayoutId id="2147483894" r:id="rId12"/>
  </p:sldLayoutIdLst>
  <p:transition spd="slow">
    <p:wipe dir="r"/>
  </p:transition>
  <p:txStyles>
    <p:titleStyle>
      <a:lvl1pPr algn="l" rtl="0" eaLnBrk="1" fontAlgn="base" hangingPunct="1">
        <a:spcBef>
          <a:spcPct val="0"/>
        </a:spcBef>
        <a:spcAft>
          <a:spcPct val="0"/>
        </a:spcAft>
        <a:defRPr sz="2799" b="0">
          <a:solidFill>
            <a:schemeClr val="tx2"/>
          </a:solidFill>
          <a:latin typeface="+mj-lt"/>
          <a:ea typeface="+mj-ea"/>
          <a:cs typeface="+mj-cs"/>
        </a:defRPr>
      </a:lvl1pPr>
      <a:lvl2pPr algn="l" rtl="0" eaLnBrk="1" fontAlgn="base" hangingPunct="1">
        <a:spcBef>
          <a:spcPct val="0"/>
        </a:spcBef>
        <a:spcAft>
          <a:spcPct val="0"/>
        </a:spcAft>
        <a:defRPr sz="3999" b="1">
          <a:solidFill>
            <a:schemeClr val="bg1"/>
          </a:solidFill>
          <a:latin typeface="Arial Narrow" pitchFamily="34" charset="0"/>
        </a:defRPr>
      </a:lvl2pPr>
      <a:lvl3pPr algn="l" rtl="0" eaLnBrk="1" fontAlgn="base" hangingPunct="1">
        <a:spcBef>
          <a:spcPct val="0"/>
        </a:spcBef>
        <a:spcAft>
          <a:spcPct val="0"/>
        </a:spcAft>
        <a:defRPr sz="3999" b="1">
          <a:solidFill>
            <a:schemeClr val="bg1"/>
          </a:solidFill>
          <a:latin typeface="Arial Narrow" pitchFamily="34" charset="0"/>
        </a:defRPr>
      </a:lvl3pPr>
      <a:lvl4pPr algn="l" rtl="0" eaLnBrk="1" fontAlgn="base" hangingPunct="1">
        <a:spcBef>
          <a:spcPct val="0"/>
        </a:spcBef>
        <a:spcAft>
          <a:spcPct val="0"/>
        </a:spcAft>
        <a:defRPr sz="3999" b="1">
          <a:solidFill>
            <a:schemeClr val="bg1"/>
          </a:solidFill>
          <a:latin typeface="Arial Narrow" pitchFamily="34" charset="0"/>
        </a:defRPr>
      </a:lvl4pPr>
      <a:lvl5pPr algn="l" rtl="0" eaLnBrk="1" fontAlgn="base" hangingPunct="1">
        <a:spcBef>
          <a:spcPct val="0"/>
        </a:spcBef>
        <a:spcAft>
          <a:spcPct val="0"/>
        </a:spcAft>
        <a:defRPr sz="3999" b="1">
          <a:solidFill>
            <a:schemeClr val="bg1"/>
          </a:solidFill>
          <a:latin typeface="Arial Narrow" pitchFamily="34" charset="0"/>
        </a:defRPr>
      </a:lvl5pPr>
      <a:lvl6pPr marL="608777" algn="l" rtl="0" eaLnBrk="1" fontAlgn="base" hangingPunct="1">
        <a:spcBef>
          <a:spcPct val="0"/>
        </a:spcBef>
        <a:spcAft>
          <a:spcPct val="0"/>
        </a:spcAft>
        <a:defRPr sz="3999" b="1">
          <a:solidFill>
            <a:schemeClr val="bg1"/>
          </a:solidFill>
          <a:latin typeface="Arial Narrow" pitchFamily="34" charset="0"/>
        </a:defRPr>
      </a:lvl6pPr>
      <a:lvl7pPr marL="1217554" algn="l" rtl="0" eaLnBrk="1" fontAlgn="base" hangingPunct="1">
        <a:spcBef>
          <a:spcPct val="0"/>
        </a:spcBef>
        <a:spcAft>
          <a:spcPct val="0"/>
        </a:spcAft>
        <a:defRPr sz="3999" b="1">
          <a:solidFill>
            <a:schemeClr val="bg1"/>
          </a:solidFill>
          <a:latin typeface="Arial Narrow" pitchFamily="34" charset="0"/>
        </a:defRPr>
      </a:lvl7pPr>
      <a:lvl8pPr marL="1826332" algn="l" rtl="0" eaLnBrk="1" fontAlgn="base" hangingPunct="1">
        <a:spcBef>
          <a:spcPct val="0"/>
        </a:spcBef>
        <a:spcAft>
          <a:spcPct val="0"/>
        </a:spcAft>
        <a:defRPr sz="3999" b="1">
          <a:solidFill>
            <a:schemeClr val="bg1"/>
          </a:solidFill>
          <a:latin typeface="Arial Narrow" pitchFamily="34" charset="0"/>
        </a:defRPr>
      </a:lvl8pPr>
      <a:lvl9pPr marL="2435109" algn="l" rtl="0" eaLnBrk="1" fontAlgn="base" hangingPunct="1">
        <a:spcBef>
          <a:spcPct val="0"/>
        </a:spcBef>
        <a:spcAft>
          <a:spcPct val="0"/>
        </a:spcAft>
        <a:defRPr sz="3999" b="1">
          <a:solidFill>
            <a:schemeClr val="bg1"/>
          </a:solidFill>
          <a:latin typeface="Arial Narrow" pitchFamily="34" charset="0"/>
        </a:defRPr>
      </a:lvl9pPr>
    </p:titleStyle>
    <p:bodyStyle>
      <a:lvl1pPr marL="253657" indent="-253657" algn="l" rtl="0" eaLnBrk="1" fontAlgn="base" hangingPunct="1">
        <a:spcBef>
          <a:spcPts val="799"/>
        </a:spcBef>
        <a:spcAft>
          <a:spcPts val="1598"/>
        </a:spcAft>
        <a:buClr>
          <a:srgbClr val="9EA900"/>
        </a:buClr>
        <a:buSzPct val="130000"/>
        <a:buChar char="•"/>
        <a:defRPr sz="2000">
          <a:solidFill>
            <a:schemeClr val="tx1"/>
          </a:solidFill>
          <a:latin typeface="+mn-lt"/>
          <a:ea typeface="+mn-ea"/>
          <a:cs typeface="+mn-cs"/>
        </a:defRPr>
      </a:lvl1pPr>
      <a:lvl2pPr marL="608777" indent="-361462" algn="l" rtl="0" eaLnBrk="1" fontAlgn="base" hangingPunct="1">
        <a:spcBef>
          <a:spcPts val="799"/>
        </a:spcBef>
        <a:spcAft>
          <a:spcPts val="1598"/>
        </a:spcAft>
        <a:buClr>
          <a:srgbClr val="9EA900"/>
        </a:buClr>
        <a:buSzPct val="130000"/>
        <a:buChar char="–"/>
        <a:defRPr sz="2000">
          <a:solidFill>
            <a:schemeClr val="tx1"/>
          </a:solidFill>
          <a:latin typeface="+mn-lt"/>
        </a:defRPr>
      </a:lvl2pPr>
      <a:lvl3pPr marL="946987" indent="-338209" algn="l" rtl="0" eaLnBrk="1" fontAlgn="base" hangingPunct="1">
        <a:spcBef>
          <a:spcPts val="799"/>
        </a:spcBef>
        <a:spcAft>
          <a:spcPts val="1598"/>
        </a:spcAft>
        <a:buClr>
          <a:srgbClr val="9EA900"/>
        </a:buClr>
        <a:buSzPct val="80000"/>
        <a:buFont typeface="Courier New" pitchFamily="49" charset="0"/>
        <a:buChar char="o"/>
        <a:defRPr sz="2000">
          <a:solidFill>
            <a:schemeClr val="tx1"/>
          </a:solidFill>
          <a:latin typeface="+mn-lt"/>
        </a:defRPr>
      </a:lvl3pPr>
      <a:lvl4pPr marL="1319017" indent="-372031" algn="l" rtl="0" eaLnBrk="1" fontAlgn="base" hangingPunct="1">
        <a:spcBef>
          <a:spcPts val="799"/>
        </a:spcBef>
        <a:spcAft>
          <a:spcPts val="1598"/>
        </a:spcAft>
        <a:buClr>
          <a:srgbClr val="9EA900"/>
        </a:buClr>
        <a:buSzPct val="130000"/>
        <a:buChar char="–"/>
        <a:defRPr sz="2000">
          <a:solidFill>
            <a:schemeClr val="tx1"/>
          </a:solidFill>
          <a:latin typeface="+mn-lt"/>
        </a:defRPr>
      </a:lvl4pPr>
      <a:lvl5pPr marL="1701618" indent="-382600" algn="l" rtl="0" eaLnBrk="1" fontAlgn="base" hangingPunct="1">
        <a:spcBef>
          <a:spcPts val="799"/>
        </a:spcBef>
        <a:spcAft>
          <a:spcPts val="1598"/>
        </a:spcAft>
        <a:buClr>
          <a:srgbClr val="9EA900"/>
        </a:buClr>
        <a:buSzPct val="130000"/>
        <a:buChar char="»"/>
        <a:defRPr sz="2000">
          <a:solidFill>
            <a:schemeClr val="tx1"/>
          </a:solidFill>
          <a:latin typeface="+mn-lt"/>
        </a:defRPr>
      </a:lvl5pPr>
      <a:lvl6pPr marL="3170715" indent="-304388" algn="l" rtl="0" eaLnBrk="1" fontAlgn="base" hangingPunct="1">
        <a:spcBef>
          <a:spcPct val="20000"/>
        </a:spcBef>
        <a:spcAft>
          <a:spcPct val="100000"/>
        </a:spcAft>
        <a:buClr>
          <a:srgbClr val="A2AF2E"/>
        </a:buClr>
        <a:buSzPct val="130000"/>
        <a:buChar char="»"/>
        <a:defRPr>
          <a:solidFill>
            <a:srgbClr val="005E6A"/>
          </a:solidFill>
          <a:latin typeface="+mn-lt"/>
        </a:defRPr>
      </a:lvl6pPr>
      <a:lvl7pPr marL="3779492" indent="-304388" algn="l" rtl="0" eaLnBrk="1" fontAlgn="base" hangingPunct="1">
        <a:spcBef>
          <a:spcPct val="20000"/>
        </a:spcBef>
        <a:spcAft>
          <a:spcPct val="100000"/>
        </a:spcAft>
        <a:buClr>
          <a:srgbClr val="A2AF2E"/>
        </a:buClr>
        <a:buSzPct val="130000"/>
        <a:buChar char="»"/>
        <a:defRPr>
          <a:solidFill>
            <a:srgbClr val="005E6A"/>
          </a:solidFill>
          <a:latin typeface="+mn-lt"/>
        </a:defRPr>
      </a:lvl7pPr>
      <a:lvl8pPr marL="4388269" indent="-304388" algn="l" rtl="0" eaLnBrk="1" fontAlgn="base" hangingPunct="1">
        <a:spcBef>
          <a:spcPct val="20000"/>
        </a:spcBef>
        <a:spcAft>
          <a:spcPct val="100000"/>
        </a:spcAft>
        <a:buClr>
          <a:srgbClr val="A2AF2E"/>
        </a:buClr>
        <a:buSzPct val="130000"/>
        <a:buChar char="»"/>
        <a:defRPr>
          <a:solidFill>
            <a:srgbClr val="005E6A"/>
          </a:solidFill>
          <a:latin typeface="+mn-lt"/>
        </a:defRPr>
      </a:lvl8pPr>
      <a:lvl9pPr marL="4997046" indent="-304388" algn="l" rtl="0" eaLnBrk="1" fontAlgn="base" hangingPunct="1">
        <a:spcBef>
          <a:spcPct val="20000"/>
        </a:spcBef>
        <a:spcAft>
          <a:spcPct val="100000"/>
        </a:spcAft>
        <a:buClr>
          <a:srgbClr val="A2AF2E"/>
        </a:buClr>
        <a:buSzPct val="130000"/>
        <a:buChar char="»"/>
        <a:defRPr>
          <a:solidFill>
            <a:srgbClr val="005E6A"/>
          </a:solidFill>
          <a:latin typeface="+mn-lt"/>
        </a:defRPr>
      </a:lvl9pPr>
    </p:bodyStyle>
    <p:otherStyle>
      <a:defPPr>
        <a:defRPr lang="en-US"/>
      </a:defPPr>
      <a:lvl1pPr marL="0" algn="l" defTabSz="1217554" rtl="0" eaLnBrk="1" latinLnBrk="0" hangingPunct="1">
        <a:defRPr sz="2400" kern="1200">
          <a:solidFill>
            <a:schemeClr val="tx1"/>
          </a:solidFill>
          <a:latin typeface="+mn-lt"/>
          <a:ea typeface="+mn-ea"/>
          <a:cs typeface="+mn-cs"/>
        </a:defRPr>
      </a:lvl1pPr>
      <a:lvl2pPr marL="608777" algn="l" defTabSz="1217554" rtl="0" eaLnBrk="1" latinLnBrk="0" hangingPunct="1">
        <a:defRPr sz="2400" kern="1200">
          <a:solidFill>
            <a:schemeClr val="tx1"/>
          </a:solidFill>
          <a:latin typeface="+mn-lt"/>
          <a:ea typeface="+mn-ea"/>
          <a:cs typeface="+mn-cs"/>
        </a:defRPr>
      </a:lvl2pPr>
      <a:lvl3pPr marL="1217554" algn="l" defTabSz="1217554" rtl="0" eaLnBrk="1" latinLnBrk="0" hangingPunct="1">
        <a:defRPr sz="2400" kern="1200">
          <a:solidFill>
            <a:schemeClr val="tx1"/>
          </a:solidFill>
          <a:latin typeface="+mn-lt"/>
          <a:ea typeface="+mn-ea"/>
          <a:cs typeface="+mn-cs"/>
        </a:defRPr>
      </a:lvl3pPr>
      <a:lvl4pPr marL="1826332" algn="l" defTabSz="1217554" rtl="0" eaLnBrk="1" latinLnBrk="0" hangingPunct="1">
        <a:defRPr sz="2400" kern="1200">
          <a:solidFill>
            <a:schemeClr val="tx1"/>
          </a:solidFill>
          <a:latin typeface="+mn-lt"/>
          <a:ea typeface="+mn-ea"/>
          <a:cs typeface="+mn-cs"/>
        </a:defRPr>
      </a:lvl4pPr>
      <a:lvl5pPr marL="2435109" algn="l" defTabSz="1217554" rtl="0" eaLnBrk="1" latinLnBrk="0" hangingPunct="1">
        <a:defRPr sz="2400" kern="1200">
          <a:solidFill>
            <a:schemeClr val="tx1"/>
          </a:solidFill>
          <a:latin typeface="+mn-lt"/>
          <a:ea typeface="+mn-ea"/>
          <a:cs typeface="+mn-cs"/>
        </a:defRPr>
      </a:lvl5pPr>
      <a:lvl6pPr marL="3043886" algn="l" defTabSz="1217554" rtl="0" eaLnBrk="1" latinLnBrk="0" hangingPunct="1">
        <a:defRPr sz="2400" kern="1200">
          <a:solidFill>
            <a:schemeClr val="tx1"/>
          </a:solidFill>
          <a:latin typeface="+mn-lt"/>
          <a:ea typeface="+mn-ea"/>
          <a:cs typeface="+mn-cs"/>
        </a:defRPr>
      </a:lvl6pPr>
      <a:lvl7pPr marL="3652663" algn="l" defTabSz="1217554" rtl="0" eaLnBrk="1" latinLnBrk="0" hangingPunct="1">
        <a:defRPr sz="2400" kern="1200">
          <a:solidFill>
            <a:schemeClr val="tx1"/>
          </a:solidFill>
          <a:latin typeface="+mn-lt"/>
          <a:ea typeface="+mn-ea"/>
          <a:cs typeface="+mn-cs"/>
        </a:defRPr>
      </a:lvl7pPr>
      <a:lvl8pPr marL="4261441" algn="l" defTabSz="1217554" rtl="0" eaLnBrk="1" latinLnBrk="0" hangingPunct="1">
        <a:defRPr sz="2400" kern="1200">
          <a:solidFill>
            <a:schemeClr val="tx1"/>
          </a:solidFill>
          <a:latin typeface="+mn-lt"/>
          <a:ea typeface="+mn-ea"/>
          <a:cs typeface="+mn-cs"/>
        </a:defRPr>
      </a:lvl8pPr>
      <a:lvl9pPr marL="4870218" algn="l" defTabSz="121755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248" y="-5289"/>
            <a:ext cx="11314725"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445049" y="1344082"/>
            <a:ext cx="9855661"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marL="711200" lvl="2" indent="-254000" algn="l" rtl="0" eaLnBrk="1" fontAlgn="base" hangingPunct="1">
              <a:spcBef>
                <a:spcPts val="600"/>
              </a:spcBef>
              <a:spcAft>
                <a:spcPts val="1200"/>
              </a:spcAft>
              <a:buClr>
                <a:srgbClr val="9EA900"/>
              </a:buClr>
              <a:buSzPct val="80000"/>
              <a:buFont typeface="Courier New" pitchFamily="49" charset="0"/>
              <a:buChar char="o"/>
            </a:pPr>
            <a:r>
              <a:rPr lang="en-US" dirty="0"/>
              <a:t>Third level</a:t>
            </a:r>
          </a:p>
          <a:p>
            <a:pPr lvl="3"/>
            <a:r>
              <a:rPr lang="en-US" dirty="0"/>
              <a:t>Fourth level</a:t>
            </a:r>
          </a:p>
          <a:p>
            <a:pPr lvl="4"/>
            <a:r>
              <a:rPr lang="en-US" dirty="0"/>
              <a:t>Fifth level</a:t>
            </a:r>
            <a:endParaRPr lang="en-GB" dirty="0"/>
          </a:p>
        </p:txBody>
      </p:sp>
      <p:sp>
        <p:nvSpPr>
          <p:cNvPr id="1047" name="Rectangle 23"/>
          <p:cNvSpPr>
            <a:spLocks noChangeArrowheads="1"/>
          </p:cNvSpPr>
          <p:nvPr/>
        </p:nvSpPr>
        <p:spPr bwMode="auto">
          <a:xfrm>
            <a:off x="0" y="6586539"/>
            <a:ext cx="2340686"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7CD7EC5C-09E4-41A7-9730-D4B3681A44C8}" type="slidenum">
              <a:rPr lang="en-GB" sz="800" i="0">
                <a:solidFill>
                  <a:srgbClr val="004F5C"/>
                </a:solidFill>
                <a:latin typeface="Arial"/>
              </a:rPr>
              <a:pPr/>
              <a:t>‹#›</a:t>
            </a:fld>
            <a:endParaRPr lang="en-GB" sz="800" i="0">
              <a:solidFill>
                <a:srgbClr val="004F5C"/>
              </a:solidFill>
              <a:latin typeface="Arial"/>
            </a:endParaRPr>
          </a:p>
        </p:txBody>
      </p:sp>
      <p:sp>
        <p:nvSpPr>
          <p:cNvPr id="11" name="Rectangle 8"/>
          <p:cNvSpPr>
            <a:spLocks noChangeArrowheads="1"/>
          </p:cNvSpPr>
          <p:nvPr/>
        </p:nvSpPr>
        <p:spPr bwMode="auto">
          <a:xfrm>
            <a:off x="591509" y="1010349"/>
            <a:ext cx="3008246" cy="45719"/>
          </a:xfrm>
          <a:prstGeom prst="rect">
            <a:avLst/>
          </a:prstGeom>
          <a:gradFill flip="none" rotWithShape="1">
            <a:gsLst>
              <a:gs pos="0">
                <a:schemeClr val="tx2"/>
              </a:gs>
              <a:gs pos="100000">
                <a:schemeClr val="bg1"/>
              </a:gs>
            </a:gsLst>
            <a:lin ang="0" scaled="1"/>
            <a:tileRect/>
          </a:gradFill>
          <a:ln>
            <a:noFill/>
          </a:ln>
          <a:effectLst/>
        </p:spPr>
        <p:txBody>
          <a:bodyPr wrap="square" lIns="0" tIns="0" rIns="0" bIns="0" anchor="ctr">
            <a:noAutofit/>
          </a:bodyPr>
          <a:lstStyle/>
          <a:p>
            <a:endParaRPr lang="en-GB" sz="1200">
              <a:latin typeface="Arial"/>
            </a:endParaRPr>
          </a:p>
        </p:txBody>
      </p:sp>
      <p:grpSp>
        <p:nvGrpSpPr>
          <p:cNvPr id="3" name="Group 2"/>
          <p:cNvGrpSpPr/>
          <p:nvPr/>
        </p:nvGrpSpPr>
        <p:grpSpPr>
          <a:xfrm>
            <a:off x="281500" y="6055182"/>
            <a:ext cx="11455733" cy="556885"/>
            <a:chOff x="211538" y="6055181"/>
            <a:chExt cx="8608613" cy="556885"/>
          </a:xfrm>
        </p:grpSpPr>
        <p:pic>
          <p:nvPicPr>
            <p:cNvPr id="8" name="Picture 3" descr="W:\Data\London\Investment Communications\Work-in-progress presentations\z Graphics\Logos\M&amp;G_Logo_2014\M&amp;G_Logo_CMYK.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40651" y="6055181"/>
              <a:ext cx="1079500" cy="5568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W:\Data\London\Investment Marketing\Presentations - admin\Templates-and-Guidelines\Graphics and Logos\M&amp;G Brushstroke.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11538" y="6463434"/>
              <a:ext cx="7399498" cy="1486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1922778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Lst>
  <p:transition spd="slow">
    <p:wipe dir="r"/>
  </p:transition>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bg1"/>
          </a:solidFill>
          <a:latin typeface="Arial Narrow" pitchFamily="34" charset="0"/>
        </a:defRPr>
      </a:lvl2pPr>
      <a:lvl3pPr algn="l" rtl="0" eaLnBrk="1" fontAlgn="base" hangingPunct="1">
        <a:spcBef>
          <a:spcPct val="0"/>
        </a:spcBef>
        <a:spcAft>
          <a:spcPct val="0"/>
        </a:spcAft>
        <a:defRPr sz="3000" b="1">
          <a:solidFill>
            <a:schemeClr val="bg1"/>
          </a:solidFill>
          <a:latin typeface="Arial Narrow" pitchFamily="34" charset="0"/>
        </a:defRPr>
      </a:lvl3pPr>
      <a:lvl4pPr algn="l" rtl="0" eaLnBrk="1" fontAlgn="base" hangingPunct="1">
        <a:spcBef>
          <a:spcPct val="0"/>
        </a:spcBef>
        <a:spcAft>
          <a:spcPct val="0"/>
        </a:spcAft>
        <a:defRPr sz="3000" b="1">
          <a:solidFill>
            <a:schemeClr val="bg1"/>
          </a:solidFill>
          <a:latin typeface="Arial Narrow" pitchFamily="34" charset="0"/>
        </a:defRPr>
      </a:lvl4pPr>
      <a:lvl5pPr algn="l" rtl="0" eaLnBrk="1" fontAlgn="base" hangingPunct="1">
        <a:spcBef>
          <a:spcPct val="0"/>
        </a:spcBef>
        <a:spcAft>
          <a:spcPct val="0"/>
        </a:spcAft>
        <a:defRPr sz="3000" b="1">
          <a:solidFill>
            <a:schemeClr val="bg1"/>
          </a:solidFill>
          <a:latin typeface="Arial Narrow" pitchFamily="34" charset="0"/>
        </a:defRPr>
      </a:lvl5pPr>
      <a:lvl6pPr marL="457200" algn="l" rtl="0" eaLnBrk="1" fontAlgn="base" hangingPunct="1">
        <a:spcBef>
          <a:spcPct val="0"/>
        </a:spcBef>
        <a:spcAft>
          <a:spcPct val="0"/>
        </a:spcAft>
        <a:defRPr sz="3000" b="1">
          <a:solidFill>
            <a:schemeClr val="bg1"/>
          </a:solidFill>
          <a:latin typeface="Arial Narrow" pitchFamily="34" charset="0"/>
        </a:defRPr>
      </a:lvl6pPr>
      <a:lvl7pPr marL="914400" algn="l" rtl="0" eaLnBrk="1" fontAlgn="base" hangingPunct="1">
        <a:spcBef>
          <a:spcPct val="0"/>
        </a:spcBef>
        <a:spcAft>
          <a:spcPct val="0"/>
        </a:spcAft>
        <a:defRPr sz="3000" b="1">
          <a:solidFill>
            <a:schemeClr val="bg1"/>
          </a:solidFill>
          <a:latin typeface="Arial Narrow" pitchFamily="34" charset="0"/>
        </a:defRPr>
      </a:lvl7pPr>
      <a:lvl8pPr marL="1371600" algn="l" rtl="0" eaLnBrk="1" fontAlgn="base" hangingPunct="1">
        <a:spcBef>
          <a:spcPct val="0"/>
        </a:spcBef>
        <a:spcAft>
          <a:spcPct val="0"/>
        </a:spcAft>
        <a:defRPr sz="3000" b="1">
          <a:solidFill>
            <a:schemeClr val="bg1"/>
          </a:solidFill>
          <a:latin typeface="Arial Narrow" pitchFamily="34" charset="0"/>
        </a:defRPr>
      </a:lvl8pPr>
      <a:lvl9pPr marL="1828800" algn="l" rtl="0" eaLnBrk="1" fontAlgn="base" hangingPunct="1">
        <a:spcBef>
          <a:spcPct val="0"/>
        </a:spcBef>
        <a:spcAft>
          <a:spcPct val="0"/>
        </a:spcAft>
        <a:defRPr sz="3000" b="1">
          <a:solidFill>
            <a:schemeClr val="bg1"/>
          </a:solidFill>
          <a:latin typeface="Arial Narrow" pitchFamily="34" charset="0"/>
        </a:defRPr>
      </a:lvl9pPr>
    </p:titleStyle>
    <p:bodyStyle>
      <a:lvl1pPr marL="190500" indent="-190500" algn="l" rtl="0" eaLnBrk="1" fontAlgn="base" hangingPunct="1">
        <a:spcBef>
          <a:spcPts val="600"/>
        </a:spcBef>
        <a:spcAft>
          <a:spcPts val="1200"/>
        </a:spcAft>
        <a:buClr>
          <a:srgbClr val="9EA900"/>
        </a:buClr>
        <a:buSzPct val="130000"/>
        <a:buChar char="•"/>
        <a:defRPr sz="2000">
          <a:solidFill>
            <a:schemeClr val="tx1"/>
          </a:solidFill>
          <a:latin typeface="+mn-lt"/>
          <a:ea typeface="+mn-ea"/>
          <a:cs typeface="+mn-cs"/>
        </a:defRPr>
      </a:lvl1pPr>
      <a:lvl2pPr marL="457200" indent="-271463" algn="l" rtl="0" eaLnBrk="1" fontAlgn="base" hangingPunct="1">
        <a:spcBef>
          <a:spcPts val="600"/>
        </a:spcBef>
        <a:spcAft>
          <a:spcPts val="1200"/>
        </a:spcAft>
        <a:buClr>
          <a:srgbClr val="9EA900"/>
        </a:buClr>
        <a:buSzPct val="130000"/>
        <a:buChar char="–"/>
        <a:defRPr>
          <a:solidFill>
            <a:schemeClr val="tx1"/>
          </a:solidFill>
          <a:latin typeface="+mn-lt"/>
        </a:defRPr>
      </a:lvl2pPr>
      <a:lvl3pPr marL="711200" indent="-254000" algn="l" rtl="0" eaLnBrk="1" fontAlgn="base" hangingPunct="1">
        <a:spcBef>
          <a:spcPts val="600"/>
        </a:spcBef>
        <a:spcAft>
          <a:spcPts val="1200"/>
        </a:spcAft>
        <a:buClr>
          <a:srgbClr val="9EA900"/>
        </a:buClr>
        <a:buSzPct val="80000"/>
        <a:buFont typeface="Courier New" pitchFamily="49" charset="0"/>
        <a:buChar char="o"/>
        <a:defRPr>
          <a:solidFill>
            <a:schemeClr val="tx1"/>
          </a:solidFill>
          <a:latin typeface="+mn-lt"/>
        </a:defRPr>
      </a:lvl3pPr>
      <a:lvl4pPr marL="990600" indent="-279400" algn="l" rtl="0" eaLnBrk="1" fontAlgn="base" hangingPunct="1">
        <a:spcBef>
          <a:spcPts val="600"/>
        </a:spcBef>
        <a:spcAft>
          <a:spcPts val="1200"/>
        </a:spcAft>
        <a:buClr>
          <a:srgbClr val="9EA900"/>
        </a:buClr>
        <a:buSzPct val="130000"/>
        <a:buChar char="–"/>
        <a:defRPr>
          <a:solidFill>
            <a:schemeClr val="tx1"/>
          </a:solidFill>
          <a:latin typeface="+mn-lt"/>
        </a:defRPr>
      </a:lvl4pPr>
      <a:lvl5pPr marL="1277938" indent="-287338" algn="l" rtl="0" eaLnBrk="1" fontAlgn="base" hangingPunct="1">
        <a:spcBef>
          <a:spcPts val="600"/>
        </a:spcBef>
        <a:spcAft>
          <a:spcPts val="1200"/>
        </a:spcAft>
        <a:buClr>
          <a:srgbClr val="9EA900"/>
        </a:buClr>
        <a:buSzPct val="130000"/>
        <a:buChar char="»"/>
        <a:defRPr>
          <a:solidFill>
            <a:schemeClr val="tx1"/>
          </a:solidFill>
          <a:latin typeface="+mn-lt"/>
        </a:defRPr>
      </a:lvl5pPr>
      <a:lvl6pPr marL="2381250" indent="-228600" algn="l" rtl="0" eaLnBrk="1" fontAlgn="base" hangingPunct="1">
        <a:spcBef>
          <a:spcPct val="20000"/>
        </a:spcBef>
        <a:spcAft>
          <a:spcPct val="100000"/>
        </a:spcAft>
        <a:buClr>
          <a:srgbClr val="A2AF2E"/>
        </a:buClr>
        <a:buSzPct val="130000"/>
        <a:buChar char="»"/>
        <a:defRPr>
          <a:solidFill>
            <a:srgbClr val="005E6A"/>
          </a:solidFill>
          <a:latin typeface="+mn-lt"/>
        </a:defRPr>
      </a:lvl6pPr>
      <a:lvl7pPr marL="2838450" indent="-228600" algn="l" rtl="0" eaLnBrk="1" fontAlgn="base" hangingPunct="1">
        <a:spcBef>
          <a:spcPct val="20000"/>
        </a:spcBef>
        <a:spcAft>
          <a:spcPct val="100000"/>
        </a:spcAft>
        <a:buClr>
          <a:srgbClr val="A2AF2E"/>
        </a:buClr>
        <a:buSzPct val="130000"/>
        <a:buChar char="»"/>
        <a:defRPr>
          <a:solidFill>
            <a:srgbClr val="005E6A"/>
          </a:solidFill>
          <a:latin typeface="+mn-lt"/>
        </a:defRPr>
      </a:lvl7pPr>
      <a:lvl8pPr marL="3295650" indent="-228600" algn="l" rtl="0" eaLnBrk="1" fontAlgn="base" hangingPunct="1">
        <a:spcBef>
          <a:spcPct val="20000"/>
        </a:spcBef>
        <a:spcAft>
          <a:spcPct val="100000"/>
        </a:spcAft>
        <a:buClr>
          <a:srgbClr val="A2AF2E"/>
        </a:buClr>
        <a:buSzPct val="130000"/>
        <a:buChar char="»"/>
        <a:defRPr>
          <a:solidFill>
            <a:srgbClr val="005E6A"/>
          </a:solidFill>
          <a:latin typeface="+mn-lt"/>
        </a:defRPr>
      </a:lvl8pPr>
      <a:lvl9pPr marL="3752850" indent="-228600" algn="l" rtl="0" eaLnBrk="1" fontAlgn="base" hangingPunct="1">
        <a:spcBef>
          <a:spcPct val="20000"/>
        </a:spcBef>
        <a:spcAft>
          <a:spcPct val="100000"/>
        </a:spcAft>
        <a:buClr>
          <a:srgbClr val="A2AF2E"/>
        </a:buClr>
        <a:buSzPct val="130000"/>
        <a:buChar char="»"/>
        <a:defRPr>
          <a:solidFill>
            <a:srgbClr val="005E6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80.sv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83.png"/><Relationship Id="rId4" Type="http://schemas.openxmlformats.org/officeDocument/2006/relationships/image" Target="../media/image82.png"/></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sv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svg"/><Relationship Id="rId2" Type="http://schemas.openxmlformats.org/officeDocument/2006/relationships/notesSlide" Target="../notesSlides/notesSlide2.xml"/><Relationship Id="rId16" Type="http://schemas.openxmlformats.org/officeDocument/2006/relationships/image" Target="../media/image19.svg"/><Relationship Id="rId20"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svg"/><Relationship Id="rId10" Type="http://schemas.openxmlformats.org/officeDocument/2006/relationships/image" Target="../media/image13.svg"/><Relationship Id="rId19" Type="http://schemas.openxmlformats.org/officeDocument/2006/relationships/image" Target="../media/image22.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png"/><Relationship Id="rId27" Type="http://schemas.openxmlformats.org/officeDocument/2006/relationships/image" Target="../media/image30.svg"/></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8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95.svg"/><Relationship Id="rId13" Type="http://schemas.openxmlformats.org/officeDocument/2006/relationships/image" Target="../media/image100.png"/><Relationship Id="rId18" Type="http://schemas.openxmlformats.org/officeDocument/2006/relationships/image" Target="../media/image105.svg"/><Relationship Id="rId26" Type="http://schemas.openxmlformats.org/officeDocument/2006/relationships/image" Target="../media/image113.svg"/><Relationship Id="rId3" Type="http://schemas.openxmlformats.org/officeDocument/2006/relationships/image" Target="../media/image90.png"/><Relationship Id="rId21" Type="http://schemas.openxmlformats.org/officeDocument/2006/relationships/image" Target="../media/image108.png"/><Relationship Id="rId7" Type="http://schemas.openxmlformats.org/officeDocument/2006/relationships/image" Target="../media/image94.png"/><Relationship Id="rId12" Type="http://schemas.openxmlformats.org/officeDocument/2006/relationships/image" Target="../media/image99.svg"/><Relationship Id="rId17" Type="http://schemas.openxmlformats.org/officeDocument/2006/relationships/image" Target="../media/image104.png"/><Relationship Id="rId25" Type="http://schemas.openxmlformats.org/officeDocument/2006/relationships/image" Target="../media/image112.png"/><Relationship Id="rId2" Type="http://schemas.openxmlformats.org/officeDocument/2006/relationships/notesSlide" Target="../notesSlides/notesSlide21.xml"/><Relationship Id="rId16" Type="http://schemas.openxmlformats.org/officeDocument/2006/relationships/image" Target="../media/image103.svg"/><Relationship Id="rId20" Type="http://schemas.openxmlformats.org/officeDocument/2006/relationships/image" Target="../media/image107.svg"/><Relationship Id="rId1" Type="http://schemas.openxmlformats.org/officeDocument/2006/relationships/slideLayout" Target="../slideLayouts/slideLayout20.xml"/><Relationship Id="rId6" Type="http://schemas.openxmlformats.org/officeDocument/2006/relationships/image" Target="../media/image93.svg"/><Relationship Id="rId11" Type="http://schemas.openxmlformats.org/officeDocument/2006/relationships/image" Target="../media/image98.png"/><Relationship Id="rId24" Type="http://schemas.openxmlformats.org/officeDocument/2006/relationships/image" Target="../media/image111.svg"/><Relationship Id="rId5" Type="http://schemas.openxmlformats.org/officeDocument/2006/relationships/image" Target="../media/image92.png"/><Relationship Id="rId15" Type="http://schemas.openxmlformats.org/officeDocument/2006/relationships/image" Target="../media/image102.png"/><Relationship Id="rId23" Type="http://schemas.openxmlformats.org/officeDocument/2006/relationships/image" Target="../media/image110.png"/><Relationship Id="rId10" Type="http://schemas.openxmlformats.org/officeDocument/2006/relationships/image" Target="../media/image97.svg"/><Relationship Id="rId19" Type="http://schemas.openxmlformats.org/officeDocument/2006/relationships/image" Target="../media/image106.png"/><Relationship Id="rId4" Type="http://schemas.openxmlformats.org/officeDocument/2006/relationships/image" Target="../media/image91.svg"/><Relationship Id="rId9" Type="http://schemas.openxmlformats.org/officeDocument/2006/relationships/image" Target="../media/image96.png"/><Relationship Id="rId14" Type="http://schemas.openxmlformats.org/officeDocument/2006/relationships/image" Target="../media/image101.svg"/><Relationship Id="rId22" Type="http://schemas.openxmlformats.org/officeDocument/2006/relationships/image" Target="../media/image109.svg"/></Relationships>
</file>

<file path=ppt/slides/_rels/slide2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16.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customXml" Target="../../customXml/item6.xml"/><Relationship Id="rId4" Type="http://schemas.openxmlformats.org/officeDocument/2006/relationships/image" Target="../media/image1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1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svg"/><Relationship Id="rId18" Type="http://schemas.openxmlformats.org/officeDocument/2006/relationships/image" Target="../media/image45.png"/><Relationship Id="rId3" Type="http://schemas.openxmlformats.org/officeDocument/2006/relationships/image" Target="../media/image32.png"/><Relationship Id="rId21" Type="http://schemas.openxmlformats.org/officeDocument/2006/relationships/image" Target="../media/image48.svg"/><Relationship Id="rId7" Type="http://schemas.openxmlformats.org/officeDocument/2006/relationships/image" Target="../media/image35.png"/><Relationship Id="rId12" Type="http://schemas.openxmlformats.org/officeDocument/2006/relationships/image" Target="../media/image39.png"/><Relationship Id="rId17" Type="http://schemas.openxmlformats.org/officeDocument/2006/relationships/image" Target="../media/image44.svg"/><Relationship Id="rId2" Type="http://schemas.openxmlformats.org/officeDocument/2006/relationships/notesSlide" Target="../notesSlides/notesSlide4.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34.svg"/><Relationship Id="rId11" Type="http://schemas.openxmlformats.org/officeDocument/2006/relationships/image" Target="../media/image38.svg"/><Relationship Id="rId5" Type="http://schemas.openxmlformats.org/officeDocument/2006/relationships/image" Target="../media/image33.png"/><Relationship Id="rId15" Type="http://schemas.openxmlformats.org/officeDocument/2006/relationships/image" Target="../media/image42.svg"/><Relationship Id="rId10" Type="http://schemas.openxmlformats.org/officeDocument/2006/relationships/image" Target="../media/image37.png"/><Relationship Id="rId19" Type="http://schemas.openxmlformats.org/officeDocument/2006/relationships/image" Target="../media/image46.sv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7.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F80BDC-DA2F-4141-B444-89E3B18F7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 y="6178"/>
            <a:ext cx="10546497" cy="6858000"/>
          </a:xfrm>
          <a:prstGeom prst="rect">
            <a:avLst/>
          </a:prstGeom>
        </p:spPr>
      </p:pic>
      <p:sp>
        <p:nvSpPr>
          <p:cNvPr id="4" name="Title 3"/>
          <p:cNvSpPr>
            <a:spLocks noGrp="1"/>
          </p:cNvSpPr>
          <p:nvPr>
            <p:ph type="ctrTitle" sz="quarter"/>
          </p:nvPr>
        </p:nvSpPr>
        <p:spPr>
          <a:xfrm>
            <a:off x="276444" y="5271338"/>
            <a:ext cx="9258637" cy="615950"/>
          </a:xfrm>
        </p:spPr>
        <p:txBody>
          <a:bodyPr>
            <a:noAutofit/>
          </a:bodyPr>
          <a:lstStyle/>
          <a:p>
            <a:r>
              <a:rPr lang="en-GB" dirty="0"/>
              <a:t>Introduction to ESG and Impact Investing</a:t>
            </a:r>
          </a:p>
        </p:txBody>
      </p:sp>
      <p:sp>
        <p:nvSpPr>
          <p:cNvPr id="5" name="Subtitle 4"/>
          <p:cNvSpPr>
            <a:spLocks noGrp="1"/>
          </p:cNvSpPr>
          <p:nvPr>
            <p:ph type="subTitle" sz="quarter" idx="1"/>
          </p:nvPr>
        </p:nvSpPr>
        <p:spPr>
          <a:xfrm>
            <a:off x="276444" y="5887288"/>
            <a:ext cx="9258637" cy="376237"/>
          </a:xfrm>
        </p:spPr>
        <p:txBody>
          <a:bodyPr>
            <a:noAutofit/>
          </a:bodyPr>
          <a:lstStyle/>
          <a:p>
            <a:r>
              <a:rPr lang="en-GB" sz="1600" dirty="0"/>
              <a:t>Ben Constable Maxwell, Head of Impact Investing </a:t>
            </a:r>
          </a:p>
        </p:txBody>
      </p:sp>
      <p:sp>
        <p:nvSpPr>
          <p:cNvPr id="6" name="Text Placeholder 5"/>
          <p:cNvSpPr>
            <a:spLocks noGrp="1"/>
          </p:cNvSpPr>
          <p:nvPr>
            <p:ph type="body" sz="quarter" idx="10"/>
          </p:nvPr>
        </p:nvSpPr>
        <p:spPr>
          <a:xfrm>
            <a:off x="276444" y="6381612"/>
            <a:ext cx="5487806" cy="269875"/>
          </a:xfrm>
        </p:spPr>
        <p:txBody>
          <a:bodyPr>
            <a:noAutofit/>
          </a:bodyPr>
          <a:lstStyle/>
          <a:p>
            <a:r>
              <a:rPr lang="en-GB" sz="1500"/>
              <a:t>November 2020</a:t>
            </a:r>
            <a:endParaRPr lang="en-GB" sz="1500" dirty="0"/>
          </a:p>
        </p:txBody>
      </p:sp>
      <p:pic>
        <p:nvPicPr>
          <p:cNvPr id="16" name="Picture 3" descr="W:\Data\London\Investment Communications\Work-in-progress presentations\z Graphics\Logos\M&amp;G_Logo_2014\M&amp;G_Logo_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3720" y="5833127"/>
            <a:ext cx="1509273" cy="7801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10244A-E4ED-4E6D-A909-04D049F3908D}"/>
              </a:ext>
            </a:extLst>
          </p:cNvPr>
          <p:cNvSpPr txBox="1"/>
          <p:nvPr/>
        </p:nvSpPr>
        <p:spPr>
          <a:xfrm>
            <a:off x="435195" y="6056020"/>
            <a:ext cx="184731" cy="338554"/>
          </a:xfrm>
          <a:prstGeom prst="rect">
            <a:avLst/>
          </a:prstGeom>
          <a:noFill/>
        </p:spPr>
        <p:txBody>
          <a:bodyPr wrap="none" rtlCol="0">
            <a:spAutoFit/>
          </a:bodyPr>
          <a:lstStyle/>
          <a:p>
            <a:endParaRPr lang="en-GB" sz="1600" i="0" dirty="0">
              <a:solidFill>
                <a:schemeClr val="tx1"/>
              </a:solidFill>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0341-3328-444B-A9F5-2F1F24C60E6F}"/>
              </a:ext>
            </a:extLst>
          </p:cNvPr>
          <p:cNvSpPr>
            <a:spLocks noGrp="1"/>
          </p:cNvSpPr>
          <p:nvPr>
            <p:ph type="title"/>
          </p:nvPr>
        </p:nvSpPr>
        <p:spPr/>
        <p:txBody>
          <a:bodyPr/>
          <a:lstStyle/>
          <a:p>
            <a:r>
              <a:rPr lang="en-GB" dirty="0"/>
              <a:t>Imminent introduction of the EU regulatory framework</a:t>
            </a:r>
          </a:p>
        </p:txBody>
      </p:sp>
      <p:sp>
        <p:nvSpPr>
          <p:cNvPr id="4" name="Text Placeholder 3">
            <a:extLst>
              <a:ext uri="{FF2B5EF4-FFF2-40B4-BE49-F238E27FC236}">
                <a16:creationId xmlns:a16="http://schemas.microsoft.com/office/drawing/2014/main" id="{592E3364-7FC1-422C-971C-E50B05D0EEFD}"/>
              </a:ext>
            </a:extLst>
          </p:cNvPr>
          <p:cNvSpPr>
            <a:spLocks noGrp="1"/>
          </p:cNvSpPr>
          <p:nvPr>
            <p:ph type="body" sz="quarter" idx="10"/>
          </p:nvPr>
        </p:nvSpPr>
        <p:spPr/>
        <p:txBody>
          <a:bodyPr/>
          <a:lstStyle/>
          <a:p>
            <a:r>
              <a:rPr lang="en-GB" dirty="0"/>
              <a:t>Source: https://www.irishfunds.ie/regulatory-technical/sustainable-finance</a:t>
            </a:r>
          </a:p>
        </p:txBody>
      </p:sp>
      <p:sp>
        <p:nvSpPr>
          <p:cNvPr id="5" name="Text Placeholder 4">
            <a:extLst>
              <a:ext uri="{FF2B5EF4-FFF2-40B4-BE49-F238E27FC236}">
                <a16:creationId xmlns:a16="http://schemas.microsoft.com/office/drawing/2014/main" id="{9D930B72-B617-46A9-9A37-71AB1015D14A}"/>
              </a:ext>
            </a:extLst>
          </p:cNvPr>
          <p:cNvSpPr>
            <a:spLocks noGrp="1"/>
          </p:cNvSpPr>
          <p:nvPr>
            <p:ph type="body" sz="quarter" idx="11"/>
          </p:nvPr>
        </p:nvSpPr>
        <p:spPr/>
        <p:txBody>
          <a:bodyPr/>
          <a:lstStyle/>
          <a:p>
            <a:r>
              <a:rPr lang="en-GB" dirty="0"/>
              <a:t>Mainstreaming sustainability risks and directing capital towards sustainable opportunities</a:t>
            </a:r>
          </a:p>
        </p:txBody>
      </p:sp>
      <p:grpSp>
        <p:nvGrpSpPr>
          <p:cNvPr id="7" name="Group 6">
            <a:extLst>
              <a:ext uri="{FF2B5EF4-FFF2-40B4-BE49-F238E27FC236}">
                <a16:creationId xmlns:a16="http://schemas.microsoft.com/office/drawing/2014/main" id="{A31081A5-7187-44C3-9A29-07A93BCD7B74}"/>
              </a:ext>
            </a:extLst>
          </p:cNvPr>
          <p:cNvGrpSpPr/>
          <p:nvPr/>
        </p:nvGrpSpPr>
        <p:grpSpPr>
          <a:xfrm>
            <a:off x="2206482" y="2827283"/>
            <a:ext cx="6062636" cy="2554014"/>
            <a:chOff x="2995449" y="3171024"/>
            <a:chExt cx="4614040" cy="1800369"/>
          </a:xfrm>
        </p:grpSpPr>
        <p:sp>
          <p:nvSpPr>
            <p:cNvPr id="3" name="Rectangle 2">
              <a:extLst>
                <a:ext uri="{FF2B5EF4-FFF2-40B4-BE49-F238E27FC236}">
                  <a16:creationId xmlns:a16="http://schemas.microsoft.com/office/drawing/2014/main" id="{67A5341B-7E3D-4C6E-AD3C-19E7F9899826}"/>
                </a:ext>
              </a:extLst>
            </p:cNvPr>
            <p:cNvSpPr/>
            <p:nvPr/>
          </p:nvSpPr>
          <p:spPr bwMode="auto">
            <a:xfrm>
              <a:off x="2995449" y="4372304"/>
              <a:ext cx="924910" cy="599089"/>
            </a:xfrm>
            <a:prstGeom prst="rect">
              <a:avLst/>
            </a:prstGeom>
            <a:solidFill>
              <a:schemeClr val="bg2">
                <a:lumMod val="75000"/>
              </a:schemeClr>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Green Bonds</a:t>
              </a:r>
            </a:p>
            <a:p>
              <a:pPr marL="0" marR="0" indent="0" algn="ctr" defTabSz="914400" rtl="0" eaLnBrk="0" fontAlgn="base" latinLnBrk="0" hangingPunct="0">
                <a:lnSpc>
                  <a:spcPct val="100000"/>
                </a:lnSpc>
                <a:spcBef>
                  <a:spcPct val="0"/>
                </a:spcBef>
                <a:spcAft>
                  <a:spcPct val="0"/>
                </a:spcAft>
                <a:buClrTx/>
                <a:buSzTx/>
                <a:buFontTx/>
                <a:buNone/>
                <a:tabLst/>
              </a:pPr>
              <a:r>
                <a:rPr lang="en-GB" i="0" dirty="0">
                  <a:solidFill>
                    <a:schemeClr val="bg1"/>
                  </a:solidFill>
                </a:rPr>
                <a:t>Standard</a:t>
              </a:r>
              <a:endParaRPr kumimoji="0" lang="en-GB" sz="1200" b="0" i="0" u="none" strike="noStrike" cap="none" normalizeH="0" baseline="0" dirty="0">
                <a:ln>
                  <a:noFill/>
                </a:ln>
                <a:solidFill>
                  <a:schemeClr val="bg1"/>
                </a:solidFill>
                <a:effectLst/>
              </a:endParaRPr>
            </a:p>
          </p:txBody>
        </p:sp>
        <p:sp>
          <p:nvSpPr>
            <p:cNvPr id="9" name="Rectangle 8">
              <a:extLst>
                <a:ext uri="{FF2B5EF4-FFF2-40B4-BE49-F238E27FC236}">
                  <a16:creationId xmlns:a16="http://schemas.microsoft.com/office/drawing/2014/main" id="{0ED71936-B1F4-4438-8949-179B80935DD9}"/>
                </a:ext>
              </a:extLst>
            </p:cNvPr>
            <p:cNvSpPr/>
            <p:nvPr/>
          </p:nvSpPr>
          <p:spPr bwMode="auto">
            <a:xfrm>
              <a:off x="3909849" y="4372304"/>
              <a:ext cx="924910" cy="599089"/>
            </a:xfrm>
            <a:prstGeom prst="rect">
              <a:avLst/>
            </a:prstGeom>
            <a:solidFill>
              <a:schemeClr val="tx2">
                <a:lumMod val="75000"/>
              </a:schemeClr>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EU</a:t>
              </a:r>
              <a:br>
                <a:rPr kumimoji="0" lang="en-GB" sz="1200" b="0" i="0" u="none" strike="noStrike" cap="none" normalizeH="0" baseline="0" dirty="0">
                  <a:ln>
                    <a:noFill/>
                  </a:ln>
                  <a:solidFill>
                    <a:schemeClr val="bg1"/>
                  </a:solidFill>
                  <a:effectLst/>
                  <a:latin typeface="Arial" pitchFamily="34" charset="0"/>
                </a:rPr>
              </a:br>
              <a:r>
                <a:rPr kumimoji="0" lang="en-GB" sz="1200" b="0" i="0" u="none" strike="noStrike" cap="none" normalizeH="0" baseline="0" dirty="0">
                  <a:ln>
                    <a:noFill/>
                  </a:ln>
                  <a:solidFill>
                    <a:schemeClr val="bg1"/>
                  </a:solidFill>
                  <a:effectLst/>
                  <a:latin typeface="Arial" pitchFamily="34" charset="0"/>
                </a:rPr>
                <a:t>Ecolabel</a:t>
              </a:r>
            </a:p>
          </p:txBody>
        </p:sp>
        <p:sp>
          <p:nvSpPr>
            <p:cNvPr id="10" name="Rectangle 9">
              <a:extLst>
                <a:ext uri="{FF2B5EF4-FFF2-40B4-BE49-F238E27FC236}">
                  <a16:creationId xmlns:a16="http://schemas.microsoft.com/office/drawing/2014/main" id="{5803E292-2E2A-494A-B499-82639E91872D}"/>
                </a:ext>
              </a:extLst>
            </p:cNvPr>
            <p:cNvSpPr/>
            <p:nvPr/>
          </p:nvSpPr>
          <p:spPr bwMode="auto">
            <a:xfrm>
              <a:off x="4834759" y="4372304"/>
              <a:ext cx="924910" cy="599089"/>
            </a:xfrm>
            <a:prstGeom prst="rect">
              <a:avLst/>
            </a:prstGeom>
            <a:solidFill>
              <a:schemeClr val="tx2"/>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CPR / Solvency</a:t>
              </a:r>
            </a:p>
            <a:p>
              <a:pPr marL="0" marR="0" indent="0" algn="ctr" defTabSz="914400" rtl="0" eaLnBrk="0" fontAlgn="base" latinLnBrk="0" hangingPunct="0">
                <a:lnSpc>
                  <a:spcPct val="100000"/>
                </a:lnSpc>
                <a:spcBef>
                  <a:spcPct val="0"/>
                </a:spcBef>
                <a:spcAft>
                  <a:spcPct val="0"/>
                </a:spcAft>
                <a:buClrTx/>
                <a:buSzTx/>
                <a:buFontTx/>
                <a:buNone/>
                <a:tabLst/>
              </a:pPr>
              <a:r>
                <a:rPr lang="en-GB" i="0" dirty="0">
                  <a:solidFill>
                    <a:schemeClr val="bg1"/>
                  </a:solidFill>
                </a:rPr>
                <a:t>Prudential</a:t>
              </a:r>
            </a:p>
            <a:p>
              <a:pPr marL="0" marR="0" indent="0" algn="ctr" defTabSz="914400" rtl="0" eaLnBrk="0" fontAlgn="base" latinLnBrk="0" hangingPunct="0">
                <a:lnSpc>
                  <a:spcPct val="100000"/>
                </a:lnSpc>
                <a:spcBef>
                  <a:spcPct val="0"/>
                </a:spcBef>
                <a:spcAft>
                  <a:spcPct val="0"/>
                </a:spcAft>
                <a:buClrTx/>
                <a:buSzTx/>
                <a:buFontTx/>
                <a:buNone/>
                <a:tabLst/>
              </a:pPr>
              <a:r>
                <a:rPr lang="en-GB" i="0" dirty="0">
                  <a:solidFill>
                    <a:schemeClr val="bg1"/>
                  </a:solidFill>
                </a:rPr>
                <a:t>Requirements</a:t>
              </a:r>
              <a:endParaRPr kumimoji="0" lang="en-GB" sz="1200" b="0" i="0" u="none" strike="noStrike" cap="none" normalizeH="0" baseline="0" dirty="0">
                <a:ln>
                  <a:noFill/>
                </a:ln>
                <a:solidFill>
                  <a:schemeClr val="bg1"/>
                </a:solidFill>
                <a:effectLst/>
              </a:endParaRPr>
            </a:p>
          </p:txBody>
        </p:sp>
        <p:sp>
          <p:nvSpPr>
            <p:cNvPr id="11" name="Rectangle 10">
              <a:extLst>
                <a:ext uri="{FF2B5EF4-FFF2-40B4-BE49-F238E27FC236}">
                  <a16:creationId xmlns:a16="http://schemas.microsoft.com/office/drawing/2014/main" id="{D8DB149D-7AB8-4DAB-A19E-E2E492B27145}"/>
                </a:ext>
              </a:extLst>
            </p:cNvPr>
            <p:cNvSpPr/>
            <p:nvPr/>
          </p:nvSpPr>
          <p:spPr bwMode="auto">
            <a:xfrm>
              <a:off x="5759669" y="4372304"/>
              <a:ext cx="924910" cy="599089"/>
            </a:xfrm>
            <a:prstGeom prst="rect">
              <a:avLst/>
            </a:prstGeom>
            <a:solidFill>
              <a:schemeClr val="bg2">
                <a:lumMod val="75000"/>
              </a:schemeClr>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Corporate</a:t>
              </a:r>
            </a:p>
            <a:p>
              <a:pPr marL="0" marR="0" indent="0" algn="ctr" defTabSz="914400" rtl="0" eaLnBrk="0" fontAlgn="base" latinLnBrk="0" hangingPunct="0">
                <a:lnSpc>
                  <a:spcPct val="100000"/>
                </a:lnSpc>
                <a:spcBef>
                  <a:spcPct val="0"/>
                </a:spcBef>
                <a:spcAft>
                  <a:spcPct val="0"/>
                </a:spcAft>
                <a:buClrTx/>
                <a:buSzTx/>
                <a:buFontTx/>
                <a:buNone/>
                <a:tabLst/>
              </a:pPr>
              <a:r>
                <a:rPr lang="en-GB" i="0" dirty="0">
                  <a:solidFill>
                    <a:schemeClr val="bg1"/>
                  </a:solidFill>
                </a:rPr>
                <a:t>Governance</a:t>
              </a:r>
              <a:endParaRPr kumimoji="0" lang="en-GB" sz="1200" b="0" i="0" u="none" strike="noStrike" cap="none" normalizeH="0" baseline="0" dirty="0">
                <a:ln>
                  <a:noFill/>
                </a:ln>
                <a:solidFill>
                  <a:schemeClr val="bg1"/>
                </a:solidFill>
                <a:effectLst/>
              </a:endParaRPr>
            </a:p>
          </p:txBody>
        </p:sp>
        <p:sp>
          <p:nvSpPr>
            <p:cNvPr id="12" name="Rectangle 11">
              <a:extLst>
                <a:ext uri="{FF2B5EF4-FFF2-40B4-BE49-F238E27FC236}">
                  <a16:creationId xmlns:a16="http://schemas.microsoft.com/office/drawing/2014/main" id="{1BA49849-D5F5-4EDE-A59C-C2F1649C2E16}"/>
                </a:ext>
              </a:extLst>
            </p:cNvPr>
            <p:cNvSpPr/>
            <p:nvPr/>
          </p:nvSpPr>
          <p:spPr bwMode="auto">
            <a:xfrm>
              <a:off x="6684579" y="4372304"/>
              <a:ext cx="924910" cy="599089"/>
            </a:xfrm>
            <a:prstGeom prst="rect">
              <a:avLst/>
            </a:prstGeom>
            <a:solidFill>
              <a:schemeClr val="tx2">
                <a:lumMod val="75000"/>
              </a:schemeClr>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Credit</a:t>
              </a:r>
            </a:p>
            <a:p>
              <a:pPr marL="0" marR="0" indent="0" algn="ctr" defTabSz="914400" rtl="0" eaLnBrk="0" fontAlgn="base" latinLnBrk="0" hangingPunct="0">
                <a:lnSpc>
                  <a:spcPct val="100000"/>
                </a:lnSpc>
                <a:spcBef>
                  <a:spcPct val="0"/>
                </a:spcBef>
                <a:spcAft>
                  <a:spcPct val="0"/>
                </a:spcAft>
                <a:buClrTx/>
                <a:buSzTx/>
                <a:buFontTx/>
                <a:buNone/>
                <a:tabLst/>
              </a:pPr>
              <a:r>
                <a:rPr lang="en-GB" i="0" dirty="0">
                  <a:solidFill>
                    <a:schemeClr val="bg1"/>
                  </a:solidFill>
                </a:rPr>
                <a:t>Ratings</a:t>
              </a:r>
              <a:endParaRPr kumimoji="0" lang="en-GB" sz="1200" b="0" i="0" u="none" strike="noStrike" cap="none" normalizeH="0" baseline="0" dirty="0">
                <a:ln>
                  <a:noFill/>
                </a:ln>
                <a:solidFill>
                  <a:schemeClr val="bg1"/>
                </a:solidFill>
                <a:effectLst/>
              </a:endParaRPr>
            </a:p>
          </p:txBody>
        </p:sp>
        <p:sp>
          <p:nvSpPr>
            <p:cNvPr id="13" name="Rectangle 12">
              <a:extLst>
                <a:ext uri="{FF2B5EF4-FFF2-40B4-BE49-F238E27FC236}">
                  <a16:creationId xmlns:a16="http://schemas.microsoft.com/office/drawing/2014/main" id="{3D7DB2BC-739F-4B62-940D-52034D30CE7D}"/>
                </a:ext>
              </a:extLst>
            </p:cNvPr>
            <p:cNvSpPr/>
            <p:nvPr/>
          </p:nvSpPr>
          <p:spPr bwMode="auto">
            <a:xfrm>
              <a:off x="3447394" y="3770113"/>
              <a:ext cx="924910" cy="599089"/>
            </a:xfrm>
            <a:prstGeom prst="rect">
              <a:avLst/>
            </a:prstGeom>
            <a:solidFill>
              <a:schemeClr val="tx2"/>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Green Bonds</a:t>
              </a:r>
            </a:p>
            <a:p>
              <a:pPr marL="0" marR="0" indent="0" algn="ctr" defTabSz="914400" rtl="0" eaLnBrk="0" fontAlgn="base" latinLnBrk="0" hangingPunct="0">
                <a:lnSpc>
                  <a:spcPct val="100000"/>
                </a:lnSpc>
                <a:spcBef>
                  <a:spcPct val="0"/>
                </a:spcBef>
                <a:spcAft>
                  <a:spcPct val="0"/>
                </a:spcAft>
                <a:buClrTx/>
                <a:buSzTx/>
                <a:buFontTx/>
                <a:buNone/>
                <a:tabLst/>
              </a:pPr>
              <a:r>
                <a:rPr lang="en-GB" i="0" dirty="0">
                  <a:solidFill>
                    <a:schemeClr val="bg1"/>
                  </a:solidFill>
                </a:rPr>
                <a:t>Standard</a:t>
              </a:r>
              <a:endParaRPr kumimoji="0" lang="en-GB" sz="1200" b="0" i="0" u="none" strike="noStrike" cap="none" normalizeH="0" baseline="0" dirty="0">
                <a:ln>
                  <a:noFill/>
                </a:ln>
                <a:solidFill>
                  <a:schemeClr val="bg1"/>
                </a:solidFill>
                <a:effectLst/>
              </a:endParaRPr>
            </a:p>
          </p:txBody>
        </p:sp>
        <p:sp>
          <p:nvSpPr>
            <p:cNvPr id="14" name="Rectangle 13">
              <a:extLst>
                <a:ext uri="{FF2B5EF4-FFF2-40B4-BE49-F238E27FC236}">
                  <a16:creationId xmlns:a16="http://schemas.microsoft.com/office/drawing/2014/main" id="{207FA087-9DC0-4F9F-B636-6D0468C4DD0A}"/>
                </a:ext>
              </a:extLst>
            </p:cNvPr>
            <p:cNvSpPr/>
            <p:nvPr/>
          </p:nvSpPr>
          <p:spPr bwMode="auto">
            <a:xfrm>
              <a:off x="4361794" y="3770113"/>
              <a:ext cx="924910" cy="599089"/>
            </a:xfrm>
            <a:prstGeom prst="rect">
              <a:avLst/>
            </a:prstGeom>
            <a:solidFill>
              <a:schemeClr val="bg2">
                <a:lumMod val="75000"/>
              </a:schemeClr>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UCITS and</a:t>
              </a:r>
            </a:p>
            <a:p>
              <a:pPr marL="0" marR="0" indent="0" algn="ctr" defTabSz="914400" rtl="0" eaLnBrk="0" fontAlgn="base" latinLnBrk="0" hangingPunct="0">
                <a:lnSpc>
                  <a:spcPct val="100000"/>
                </a:lnSpc>
                <a:spcBef>
                  <a:spcPct val="0"/>
                </a:spcBef>
                <a:spcAft>
                  <a:spcPct val="0"/>
                </a:spcAft>
                <a:buClrTx/>
                <a:buSzTx/>
                <a:buFontTx/>
                <a:buNone/>
                <a:tabLst/>
              </a:pPr>
              <a:r>
                <a:rPr lang="en-GB" i="0" dirty="0">
                  <a:solidFill>
                    <a:schemeClr val="bg1"/>
                  </a:solidFill>
                </a:rPr>
                <a:t>AIFMD</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Frameworks</a:t>
              </a:r>
            </a:p>
          </p:txBody>
        </p:sp>
        <p:sp>
          <p:nvSpPr>
            <p:cNvPr id="15" name="Rectangle 14">
              <a:extLst>
                <a:ext uri="{FF2B5EF4-FFF2-40B4-BE49-F238E27FC236}">
                  <a16:creationId xmlns:a16="http://schemas.microsoft.com/office/drawing/2014/main" id="{42B0A98F-1680-4442-BFC1-ABDB2B9517E3}"/>
                </a:ext>
              </a:extLst>
            </p:cNvPr>
            <p:cNvSpPr/>
            <p:nvPr/>
          </p:nvSpPr>
          <p:spPr bwMode="auto">
            <a:xfrm>
              <a:off x="5286704" y="3770113"/>
              <a:ext cx="924910" cy="599089"/>
            </a:xfrm>
            <a:prstGeom prst="rect">
              <a:avLst/>
            </a:prstGeom>
            <a:solidFill>
              <a:schemeClr val="tx2">
                <a:lumMod val="75000"/>
              </a:schemeClr>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MiFID and IDD</a:t>
              </a:r>
            </a:p>
            <a:p>
              <a:pPr marL="0" marR="0" indent="0" algn="ctr" defTabSz="914400" rtl="0" eaLnBrk="0" fontAlgn="base" latinLnBrk="0" hangingPunct="0">
                <a:lnSpc>
                  <a:spcPct val="100000"/>
                </a:lnSpc>
                <a:spcBef>
                  <a:spcPct val="0"/>
                </a:spcBef>
                <a:spcAft>
                  <a:spcPct val="0"/>
                </a:spcAft>
                <a:buClrTx/>
                <a:buSzTx/>
                <a:buFontTx/>
                <a:buNone/>
                <a:tabLst/>
              </a:pPr>
              <a:r>
                <a:rPr lang="en-GB" i="0" dirty="0">
                  <a:solidFill>
                    <a:schemeClr val="bg1"/>
                  </a:solidFill>
                </a:rPr>
                <a:t>Framework</a:t>
              </a:r>
              <a:endParaRPr kumimoji="0" lang="en-GB" sz="1200" b="0" i="0" u="none" strike="noStrike" cap="none" normalizeH="0" baseline="0" dirty="0">
                <a:ln>
                  <a:noFill/>
                </a:ln>
                <a:solidFill>
                  <a:schemeClr val="bg1"/>
                </a:solidFill>
                <a:effectLst/>
              </a:endParaRPr>
            </a:p>
          </p:txBody>
        </p:sp>
        <p:sp>
          <p:nvSpPr>
            <p:cNvPr id="16" name="Rectangle 15">
              <a:extLst>
                <a:ext uri="{FF2B5EF4-FFF2-40B4-BE49-F238E27FC236}">
                  <a16:creationId xmlns:a16="http://schemas.microsoft.com/office/drawing/2014/main" id="{15FA540A-B2AD-4AC9-9B5C-B3FD1FEC4E3B}"/>
                </a:ext>
              </a:extLst>
            </p:cNvPr>
            <p:cNvSpPr/>
            <p:nvPr/>
          </p:nvSpPr>
          <p:spPr bwMode="auto">
            <a:xfrm>
              <a:off x="4361794" y="3171024"/>
              <a:ext cx="924910" cy="599089"/>
            </a:xfrm>
            <a:prstGeom prst="rect">
              <a:avLst/>
            </a:prstGeom>
            <a:solidFill>
              <a:schemeClr val="tx2">
                <a:lumMod val="75000"/>
              </a:schemeClr>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Taxonomy</a:t>
              </a:r>
            </a:p>
            <a:p>
              <a:pPr marL="0" marR="0" indent="0" algn="ctr" defTabSz="914400" rtl="0" eaLnBrk="0" fontAlgn="base" latinLnBrk="0" hangingPunct="0">
                <a:lnSpc>
                  <a:spcPct val="100000"/>
                </a:lnSpc>
                <a:spcBef>
                  <a:spcPct val="0"/>
                </a:spcBef>
                <a:spcAft>
                  <a:spcPct val="0"/>
                </a:spcAft>
                <a:buClrTx/>
                <a:buSzTx/>
                <a:buFontTx/>
                <a:buNone/>
                <a:tabLst/>
              </a:pPr>
              <a:r>
                <a:rPr lang="en-GB" i="0" dirty="0">
                  <a:solidFill>
                    <a:schemeClr val="bg1"/>
                  </a:solidFill>
                </a:rPr>
                <a:t>Regulation</a:t>
              </a:r>
              <a:endParaRPr kumimoji="0" lang="en-GB" sz="1200" b="0" i="0" u="none" strike="noStrike" cap="none" normalizeH="0" baseline="0" dirty="0">
                <a:ln>
                  <a:noFill/>
                </a:ln>
                <a:solidFill>
                  <a:schemeClr val="bg1"/>
                </a:solidFill>
                <a:effectLst/>
              </a:endParaRPr>
            </a:p>
          </p:txBody>
        </p:sp>
        <p:sp>
          <p:nvSpPr>
            <p:cNvPr id="17" name="Rectangle 16">
              <a:extLst>
                <a:ext uri="{FF2B5EF4-FFF2-40B4-BE49-F238E27FC236}">
                  <a16:creationId xmlns:a16="http://schemas.microsoft.com/office/drawing/2014/main" id="{3FBA2F53-C014-43AB-A860-78B858842136}"/>
                </a:ext>
              </a:extLst>
            </p:cNvPr>
            <p:cNvSpPr/>
            <p:nvPr/>
          </p:nvSpPr>
          <p:spPr bwMode="auto">
            <a:xfrm>
              <a:off x="5286704" y="3171024"/>
              <a:ext cx="924910" cy="599089"/>
            </a:xfrm>
            <a:prstGeom prst="rect">
              <a:avLst/>
            </a:prstGeom>
            <a:solidFill>
              <a:schemeClr val="tx2"/>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Sustainability</a:t>
              </a:r>
            </a:p>
            <a:p>
              <a:pPr marL="0" marR="0" indent="0" algn="ctr" defTabSz="914400" rtl="0" eaLnBrk="0" fontAlgn="base" latinLnBrk="0" hangingPunct="0">
                <a:lnSpc>
                  <a:spcPct val="100000"/>
                </a:lnSpc>
                <a:spcBef>
                  <a:spcPct val="0"/>
                </a:spcBef>
                <a:spcAft>
                  <a:spcPct val="0"/>
                </a:spcAft>
                <a:buClrTx/>
                <a:buSzTx/>
                <a:buFontTx/>
                <a:buNone/>
                <a:tabLst/>
              </a:pPr>
              <a:r>
                <a:rPr lang="en-GB" i="0" dirty="0">
                  <a:solidFill>
                    <a:schemeClr val="bg1"/>
                  </a:solidFill>
                </a:rPr>
                <a:t>Disclosure</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Regulation</a:t>
              </a:r>
            </a:p>
          </p:txBody>
        </p:sp>
        <p:sp>
          <p:nvSpPr>
            <p:cNvPr id="18" name="Rectangle 17">
              <a:extLst>
                <a:ext uri="{FF2B5EF4-FFF2-40B4-BE49-F238E27FC236}">
                  <a16:creationId xmlns:a16="http://schemas.microsoft.com/office/drawing/2014/main" id="{19C69369-A5E3-4998-B446-B2A965C7B258}"/>
                </a:ext>
              </a:extLst>
            </p:cNvPr>
            <p:cNvSpPr/>
            <p:nvPr/>
          </p:nvSpPr>
          <p:spPr bwMode="auto">
            <a:xfrm>
              <a:off x="6211615" y="3770113"/>
              <a:ext cx="924910" cy="599089"/>
            </a:xfrm>
            <a:prstGeom prst="rect">
              <a:avLst/>
            </a:prstGeom>
            <a:solidFill>
              <a:schemeClr val="tx2"/>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Non-Financial</a:t>
              </a:r>
            </a:p>
            <a:p>
              <a:pPr marL="0" marR="0" indent="0" algn="ctr" defTabSz="914400" rtl="0" eaLnBrk="0" fontAlgn="base" latinLnBrk="0" hangingPunct="0">
                <a:lnSpc>
                  <a:spcPct val="100000"/>
                </a:lnSpc>
                <a:spcBef>
                  <a:spcPct val="0"/>
                </a:spcBef>
                <a:spcAft>
                  <a:spcPct val="0"/>
                </a:spcAft>
                <a:buClrTx/>
                <a:buSzTx/>
                <a:buFontTx/>
                <a:buNone/>
                <a:tabLst/>
              </a:pPr>
              <a:r>
                <a:rPr lang="en-GB" i="0" dirty="0">
                  <a:solidFill>
                    <a:schemeClr val="bg1"/>
                  </a:solidFill>
                </a:rPr>
                <a:t>Reporting</a:t>
              </a:r>
              <a:endParaRPr kumimoji="0" lang="en-GB" sz="1200" b="0" i="0" u="none" strike="noStrike" cap="none" normalizeH="0" baseline="0" dirty="0">
                <a:ln>
                  <a:noFill/>
                </a:ln>
                <a:solidFill>
                  <a:schemeClr val="bg1"/>
                </a:solidFill>
                <a:effectLst/>
              </a:endParaRPr>
            </a:p>
          </p:txBody>
        </p:sp>
      </p:grpSp>
      <p:sp>
        <p:nvSpPr>
          <p:cNvPr id="20" name="Rectangle: Rounded Corners 19">
            <a:extLst>
              <a:ext uri="{FF2B5EF4-FFF2-40B4-BE49-F238E27FC236}">
                <a16:creationId xmlns:a16="http://schemas.microsoft.com/office/drawing/2014/main" id="{2A62ED48-7368-4132-8E21-B0C1B8D29407}"/>
              </a:ext>
            </a:extLst>
          </p:cNvPr>
          <p:cNvSpPr/>
          <p:nvPr/>
        </p:nvSpPr>
        <p:spPr bwMode="auto">
          <a:xfrm>
            <a:off x="1280655" y="5488007"/>
            <a:ext cx="7914290" cy="357352"/>
          </a:xfrm>
          <a:prstGeom prst="roundRect">
            <a:avLst/>
          </a:prstGeom>
          <a:solidFill>
            <a:schemeClr val="tx1">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European Green deal – Cross-Sectoral Plan to transition Europe to Climate Neutrality by 2050</a:t>
            </a:r>
          </a:p>
        </p:txBody>
      </p:sp>
      <p:sp>
        <p:nvSpPr>
          <p:cNvPr id="21" name="Rectangle: Rounded Corners 20">
            <a:extLst>
              <a:ext uri="{FF2B5EF4-FFF2-40B4-BE49-F238E27FC236}">
                <a16:creationId xmlns:a16="http://schemas.microsoft.com/office/drawing/2014/main" id="{2E9719AB-E4DF-4C37-846C-91771663FC13}"/>
              </a:ext>
            </a:extLst>
          </p:cNvPr>
          <p:cNvSpPr/>
          <p:nvPr/>
        </p:nvSpPr>
        <p:spPr bwMode="auto">
          <a:xfrm>
            <a:off x="718413" y="5935006"/>
            <a:ext cx="9038774" cy="357352"/>
          </a:xfrm>
          <a:prstGeom prst="roundRect">
            <a:avLst/>
          </a:prstGeom>
          <a:solidFill>
            <a:schemeClr val="tx1">
              <a:lumMod val="90000"/>
              <a:lumOff val="1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pitchFamily="34" charset="0"/>
              </a:rPr>
              <a:t>New EU Climate Law – to place tackling climate change at the core of EU policy-making</a:t>
            </a:r>
          </a:p>
        </p:txBody>
      </p:sp>
      <p:sp>
        <p:nvSpPr>
          <p:cNvPr id="22" name="Rectangle 21">
            <a:extLst>
              <a:ext uri="{FF2B5EF4-FFF2-40B4-BE49-F238E27FC236}">
                <a16:creationId xmlns:a16="http://schemas.microsoft.com/office/drawing/2014/main" id="{2355C46A-B4DC-49E4-8EBC-FCD9D9822941}"/>
              </a:ext>
            </a:extLst>
          </p:cNvPr>
          <p:cNvSpPr/>
          <p:nvPr/>
        </p:nvSpPr>
        <p:spPr bwMode="auto">
          <a:xfrm>
            <a:off x="4012355" y="1112663"/>
            <a:ext cx="2420470" cy="1651557"/>
          </a:xfrm>
          <a:prstGeom prst="rect">
            <a:avLst/>
          </a:prstGeom>
          <a:solidFill>
            <a:srgbClr val="0070C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grpSp>
        <p:nvGrpSpPr>
          <p:cNvPr id="40" name="Group 39">
            <a:extLst>
              <a:ext uri="{FF2B5EF4-FFF2-40B4-BE49-F238E27FC236}">
                <a16:creationId xmlns:a16="http://schemas.microsoft.com/office/drawing/2014/main" id="{CF1896BB-FCAE-423B-9696-ED37F589FB5F}"/>
              </a:ext>
            </a:extLst>
          </p:cNvPr>
          <p:cNvGrpSpPr/>
          <p:nvPr/>
        </p:nvGrpSpPr>
        <p:grpSpPr>
          <a:xfrm>
            <a:off x="4602372" y="1249202"/>
            <a:ext cx="1175907" cy="1144843"/>
            <a:chOff x="4612883" y="1123078"/>
            <a:chExt cx="1175907" cy="1144843"/>
          </a:xfrm>
        </p:grpSpPr>
        <p:sp>
          <p:nvSpPr>
            <p:cNvPr id="23" name="Star: 5 Points 22">
              <a:extLst>
                <a:ext uri="{FF2B5EF4-FFF2-40B4-BE49-F238E27FC236}">
                  <a16:creationId xmlns:a16="http://schemas.microsoft.com/office/drawing/2014/main" id="{8C16EA98-3A02-4FB2-9113-B67F3694E985}"/>
                </a:ext>
              </a:extLst>
            </p:cNvPr>
            <p:cNvSpPr/>
            <p:nvPr/>
          </p:nvSpPr>
          <p:spPr bwMode="auto">
            <a:xfrm>
              <a:off x="5109882" y="1123078"/>
              <a:ext cx="182880" cy="182880"/>
            </a:xfrm>
            <a:prstGeom prst="star5">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4" name="Star: 5 Points 23">
              <a:extLst>
                <a:ext uri="{FF2B5EF4-FFF2-40B4-BE49-F238E27FC236}">
                  <a16:creationId xmlns:a16="http://schemas.microsoft.com/office/drawing/2014/main" id="{B3F7239B-DD5A-4011-BEF5-6429265D3968}"/>
                </a:ext>
              </a:extLst>
            </p:cNvPr>
            <p:cNvSpPr/>
            <p:nvPr/>
          </p:nvSpPr>
          <p:spPr bwMode="auto">
            <a:xfrm>
              <a:off x="5107940" y="2085041"/>
              <a:ext cx="182880" cy="182880"/>
            </a:xfrm>
            <a:prstGeom prst="star5">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5" name="Star: 5 Points 24">
              <a:extLst>
                <a:ext uri="{FF2B5EF4-FFF2-40B4-BE49-F238E27FC236}">
                  <a16:creationId xmlns:a16="http://schemas.microsoft.com/office/drawing/2014/main" id="{3CF60C76-5EC0-4B50-A72E-F8F25C5167E6}"/>
                </a:ext>
              </a:extLst>
            </p:cNvPr>
            <p:cNvSpPr/>
            <p:nvPr/>
          </p:nvSpPr>
          <p:spPr bwMode="auto">
            <a:xfrm>
              <a:off x="5605910" y="1598722"/>
              <a:ext cx="182880" cy="182880"/>
            </a:xfrm>
            <a:prstGeom prst="star5">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7" name="Star: 5 Points 26">
              <a:extLst>
                <a:ext uri="{FF2B5EF4-FFF2-40B4-BE49-F238E27FC236}">
                  <a16:creationId xmlns:a16="http://schemas.microsoft.com/office/drawing/2014/main" id="{64FD2966-32B9-4E6C-AB00-3A49E548F1A2}"/>
                </a:ext>
              </a:extLst>
            </p:cNvPr>
            <p:cNvSpPr/>
            <p:nvPr/>
          </p:nvSpPr>
          <p:spPr bwMode="auto">
            <a:xfrm>
              <a:off x="4612883" y="1598722"/>
              <a:ext cx="182880" cy="182880"/>
            </a:xfrm>
            <a:prstGeom prst="star5">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8" name="Star: 5 Points 27">
              <a:extLst>
                <a:ext uri="{FF2B5EF4-FFF2-40B4-BE49-F238E27FC236}">
                  <a16:creationId xmlns:a16="http://schemas.microsoft.com/office/drawing/2014/main" id="{975B82B3-FCEB-4C60-AD84-ABB70CBA91AF}"/>
                </a:ext>
              </a:extLst>
            </p:cNvPr>
            <p:cNvSpPr/>
            <p:nvPr/>
          </p:nvSpPr>
          <p:spPr bwMode="auto">
            <a:xfrm>
              <a:off x="5358382" y="1193939"/>
              <a:ext cx="182880" cy="182880"/>
            </a:xfrm>
            <a:prstGeom prst="star5">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9" name="Star: 5 Points 28">
              <a:extLst>
                <a:ext uri="{FF2B5EF4-FFF2-40B4-BE49-F238E27FC236}">
                  <a16:creationId xmlns:a16="http://schemas.microsoft.com/office/drawing/2014/main" id="{C0FB5840-71A5-4AAD-B006-3B07D6FE8708}"/>
                </a:ext>
              </a:extLst>
            </p:cNvPr>
            <p:cNvSpPr/>
            <p:nvPr/>
          </p:nvSpPr>
          <p:spPr bwMode="auto">
            <a:xfrm>
              <a:off x="5539902" y="1352163"/>
              <a:ext cx="182880" cy="182880"/>
            </a:xfrm>
            <a:prstGeom prst="star5">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30" name="Star: 5 Points 29">
              <a:extLst>
                <a:ext uri="{FF2B5EF4-FFF2-40B4-BE49-F238E27FC236}">
                  <a16:creationId xmlns:a16="http://schemas.microsoft.com/office/drawing/2014/main" id="{5DA6792D-7190-4734-89ED-21A5831EE575}"/>
                </a:ext>
              </a:extLst>
            </p:cNvPr>
            <p:cNvSpPr/>
            <p:nvPr/>
          </p:nvSpPr>
          <p:spPr bwMode="auto">
            <a:xfrm>
              <a:off x="5539902" y="1806451"/>
              <a:ext cx="182880" cy="182880"/>
            </a:xfrm>
            <a:prstGeom prst="star5">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31" name="Star: 5 Points 30">
              <a:extLst>
                <a:ext uri="{FF2B5EF4-FFF2-40B4-BE49-F238E27FC236}">
                  <a16:creationId xmlns:a16="http://schemas.microsoft.com/office/drawing/2014/main" id="{C2704D4A-396D-4F2F-BB99-BA0D34FCB6A7}"/>
                </a:ext>
              </a:extLst>
            </p:cNvPr>
            <p:cNvSpPr/>
            <p:nvPr/>
          </p:nvSpPr>
          <p:spPr bwMode="auto">
            <a:xfrm>
              <a:off x="5358382" y="2029712"/>
              <a:ext cx="182880" cy="182880"/>
            </a:xfrm>
            <a:prstGeom prst="star5">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32" name="Star: 5 Points 31">
              <a:extLst>
                <a:ext uri="{FF2B5EF4-FFF2-40B4-BE49-F238E27FC236}">
                  <a16:creationId xmlns:a16="http://schemas.microsoft.com/office/drawing/2014/main" id="{0436418D-72A3-459A-8264-D470DC9806F7}"/>
                </a:ext>
              </a:extLst>
            </p:cNvPr>
            <p:cNvSpPr/>
            <p:nvPr/>
          </p:nvSpPr>
          <p:spPr bwMode="auto">
            <a:xfrm>
              <a:off x="4854588" y="2026800"/>
              <a:ext cx="182880" cy="182880"/>
            </a:xfrm>
            <a:prstGeom prst="star5">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33" name="Star: 5 Points 32">
              <a:extLst>
                <a:ext uri="{FF2B5EF4-FFF2-40B4-BE49-F238E27FC236}">
                  <a16:creationId xmlns:a16="http://schemas.microsoft.com/office/drawing/2014/main" id="{F144BCAA-DB86-4375-B001-8B3DADFE5CB7}"/>
                </a:ext>
              </a:extLst>
            </p:cNvPr>
            <p:cNvSpPr/>
            <p:nvPr/>
          </p:nvSpPr>
          <p:spPr bwMode="auto">
            <a:xfrm>
              <a:off x="4701217" y="1826836"/>
              <a:ext cx="182880" cy="182880"/>
            </a:xfrm>
            <a:prstGeom prst="star5">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34" name="Star: 5 Points 33">
              <a:extLst>
                <a:ext uri="{FF2B5EF4-FFF2-40B4-BE49-F238E27FC236}">
                  <a16:creationId xmlns:a16="http://schemas.microsoft.com/office/drawing/2014/main" id="{AA397E32-BB4F-4789-8A28-90715605433F}"/>
                </a:ext>
              </a:extLst>
            </p:cNvPr>
            <p:cNvSpPr/>
            <p:nvPr/>
          </p:nvSpPr>
          <p:spPr bwMode="auto">
            <a:xfrm>
              <a:off x="4692481" y="1355075"/>
              <a:ext cx="182880" cy="182880"/>
            </a:xfrm>
            <a:prstGeom prst="star5">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35" name="Star: 5 Points 34">
              <a:extLst>
                <a:ext uri="{FF2B5EF4-FFF2-40B4-BE49-F238E27FC236}">
                  <a16:creationId xmlns:a16="http://schemas.microsoft.com/office/drawing/2014/main" id="{80C98691-A2BA-4704-993F-D3051343D5F3}"/>
                </a:ext>
              </a:extLst>
            </p:cNvPr>
            <p:cNvSpPr/>
            <p:nvPr/>
          </p:nvSpPr>
          <p:spPr bwMode="auto">
            <a:xfrm>
              <a:off x="4863325" y="1193939"/>
              <a:ext cx="182880" cy="182880"/>
            </a:xfrm>
            <a:prstGeom prst="star5">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36" name="TextBox 35">
              <a:extLst>
                <a:ext uri="{FF2B5EF4-FFF2-40B4-BE49-F238E27FC236}">
                  <a16:creationId xmlns:a16="http://schemas.microsoft.com/office/drawing/2014/main" id="{35303955-FE28-4205-B501-6B8AF2E83C8A}"/>
                </a:ext>
              </a:extLst>
            </p:cNvPr>
            <p:cNvSpPr txBox="1"/>
            <p:nvPr/>
          </p:nvSpPr>
          <p:spPr>
            <a:xfrm>
              <a:off x="4779175" y="1290918"/>
              <a:ext cx="849912" cy="707886"/>
            </a:xfrm>
            <a:prstGeom prst="rect">
              <a:avLst/>
            </a:prstGeom>
            <a:noFill/>
          </p:spPr>
          <p:txBody>
            <a:bodyPr wrap="none" rtlCol="0">
              <a:spAutoFit/>
            </a:bodyPr>
            <a:lstStyle/>
            <a:p>
              <a:pPr algn="ctr"/>
              <a:r>
                <a:rPr lang="en-GB" sz="1000" i="0" dirty="0">
                  <a:solidFill>
                    <a:schemeClr val="bg1"/>
                  </a:solidFill>
                </a:rPr>
                <a:t>EU</a:t>
              </a:r>
            </a:p>
            <a:p>
              <a:pPr algn="ctr"/>
              <a:r>
                <a:rPr lang="en-GB" sz="1000" i="0" dirty="0">
                  <a:solidFill>
                    <a:schemeClr val="bg1"/>
                  </a:solidFill>
                </a:rPr>
                <a:t>Sustainable</a:t>
              </a:r>
            </a:p>
            <a:p>
              <a:pPr algn="ctr"/>
              <a:r>
                <a:rPr lang="en-GB" sz="1000" i="0" dirty="0">
                  <a:solidFill>
                    <a:schemeClr val="bg1"/>
                  </a:solidFill>
                </a:rPr>
                <a:t>Finance</a:t>
              </a:r>
            </a:p>
            <a:p>
              <a:pPr algn="ctr"/>
              <a:r>
                <a:rPr lang="en-GB" sz="1000" i="0" dirty="0">
                  <a:solidFill>
                    <a:schemeClr val="bg1"/>
                  </a:solidFill>
                </a:rPr>
                <a:t>Framework</a:t>
              </a:r>
            </a:p>
          </p:txBody>
        </p:sp>
      </p:grpSp>
      <p:sp>
        <p:nvSpPr>
          <p:cNvPr id="37" name="Speech Bubble: Rectangle 36">
            <a:extLst>
              <a:ext uri="{FF2B5EF4-FFF2-40B4-BE49-F238E27FC236}">
                <a16:creationId xmlns:a16="http://schemas.microsoft.com/office/drawing/2014/main" id="{E3F26E6A-ED43-4996-9E1A-07D3C6C89E8E}"/>
              </a:ext>
            </a:extLst>
          </p:cNvPr>
          <p:cNvSpPr/>
          <p:nvPr/>
        </p:nvSpPr>
        <p:spPr bwMode="auto">
          <a:xfrm>
            <a:off x="726821" y="1118547"/>
            <a:ext cx="2377440" cy="1592132"/>
          </a:xfrm>
          <a:prstGeom prst="wedgeRectCallout">
            <a:avLst>
              <a:gd name="adj1" fmla="val 78262"/>
              <a:gd name="adj2" fmla="val -18581"/>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72000" tIns="0" rIns="0" bIns="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2"/>
                </a:solidFill>
                <a:effectLst/>
                <a:latin typeface="Arial" pitchFamily="34" charset="0"/>
              </a:rPr>
              <a:t>Action Plan on Sustainable</a:t>
            </a:r>
            <a:br>
              <a:rPr kumimoji="0" lang="en-GB" sz="1200" b="1" i="0" u="none" strike="noStrike" cap="none" normalizeH="0" baseline="0" dirty="0">
                <a:ln>
                  <a:noFill/>
                </a:ln>
                <a:solidFill>
                  <a:schemeClr val="tx2"/>
                </a:solidFill>
                <a:effectLst/>
                <a:latin typeface="Arial" pitchFamily="34" charset="0"/>
              </a:rPr>
            </a:br>
            <a:r>
              <a:rPr kumimoji="0" lang="en-GB" sz="1200" b="1" i="0" u="none" strike="noStrike" cap="none" normalizeH="0" baseline="0" dirty="0">
                <a:ln>
                  <a:noFill/>
                </a:ln>
                <a:solidFill>
                  <a:schemeClr val="tx2"/>
                </a:solidFill>
                <a:effectLst/>
                <a:latin typeface="Arial" pitchFamily="34" charset="0"/>
              </a:rPr>
              <a:t>Finance (March 2018)</a:t>
            </a:r>
          </a:p>
          <a:p>
            <a:pPr marL="228600" marR="0" indent="-228600" defTabSz="914400" rtl="0" eaLnBrk="0" fontAlgn="base" latinLnBrk="0" hangingPunct="0">
              <a:lnSpc>
                <a:spcPct val="100000"/>
              </a:lnSpc>
              <a:spcBef>
                <a:spcPct val="0"/>
              </a:spcBef>
              <a:spcAft>
                <a:spcPct val="0"/>
              </a:spcAft>
              <a:buClrTx/>
              <a:buSzTx/>
              <a:buFontTx/>
              <a:buAutoNum type="arabicPeriod"/>
              <a:tabLst/>
            </a:pPr>
            <a:r>
              <a:rPr lang="en-GB" i="0" dirty="0">
                <a:solidFill>
                  <a:schemeClr val="tx1"/>
                </a:solidFill>
              </a:rPr>
              <a:t>Re-orient capital flows towards sustainable investments</a:t>
            </a:r>
          </a:p>
          <a:p>
            <a:pPr marL="228600" marR="0" indent="-228600"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dirty="0">
                <a:ln>
                  <a:noFill/>
                </a:ln>
                <a:solidFill>
                  <a:schemeClr val="tx1"/>
                </a:solidFill>
                <a:effectLst/>
                <a:latin typeface="Arial" pitchFamily="34" charset="0"/>
              </a:rPr>
              <a:t>Mainstreaming sustainability risk into risk management</a:t>
            </a:r>
          </a:p>
          <a:p>
            <a:pPr marL="228600" marR="0" indent="-228600" defTabSz="914400" rtl="0" eaLnBrk="0" fontAlgn="base" latinLnBrk="0" hangingPunct="0">
              <a:lnSpc>
                <a:spcPct val="100000"/>
              </a:lnSpc>
              <a:spcBef>
                <a:spcPct val="0"/>
              </a:spcBef>
              <a:spcAft>
                <a:spcPct val="0"/>
              </a:spcAft>
              <a:buClrTx/>
              <a:buSzTx/>
              <a:buFontTx/>
              <a:buAutoNum type="arabicPeriod"/>
              <a:tabLst/>
            </a:pPr>
            <a:r>
              <a:rPr lang="en-GB" i="0" dirty="0">
                <a:solidFill>
                  <a:schemeClr val="tx1"/>
                </a:solidFill>
              </a:rPr>
              <a:t>Foster transparency and long-termism in markets</a:t>
            </a:r>
            <a:endParaRPr kumimoji="0" lang="en-GB" sz="1200" b="0" i="0" u="none" strike="noStrike" cap="none" normalizeH="0" baseline="0" dirty="0">
              <a:ln>
                <a:noFill/>
              </a:ln>
              <a:solidFill>
                <a:schemeClr val="tx1"/>
              </a:solidFill>
              <a:effectLst/>
            </a:endParaRPr>
          </a:p>
        </p:txBody>
      </p:sp>
      <p:sp>
        <p:nvSpPr>
          <p:cNvPr id="38" name="Speech Bubble: Rectangle 37">
            <a:extLst>
              <a:ext uri="{FF2B5EF4-FFF2-40B4-BE49-F238E27FC236}">
                <a16:creationId xmlns:a16="http://schemas.microsoft.com/office/drawing/2014/main" id="{77390D17-E8BA-40D1-8589-469AFB5E7E2B}"/>
              </a:ext>
            </a:extLst>
          </p:cNvPr>
          <p:cNvSpPr/>
          <p:nvPr/>
        </p:nvSpPr>
        <p:spPr bwMode="auto">
          <a:xfrm>
            <a:off x="7259000" y="1113293"/>
            <a:ext cx="2484090" cy="1592132"/>
          </a:xfrm>
          <a:prstGeom prst="wedgeRectCallout">
            <a:avLst>
              <a:gd name="adj1" fmla="val 19464"/>
              <a:gd name="adj2" fmla="val 65917"/>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72000" tIns="0" rIns="0" bIns="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2"/>
                </a:solidFill>
                <a:effectLst/>
                <a:latin typeface="Arial" pitchFamily="34" charset="0"/>
              </a:rPr>
              <a:t>Renewed sustainable finance strategy (consultation ongoing)</a:t>
            </a:r>
          </a:p>
          <a:p>
            <a:pPr marL="228600" marR="0" indent="-228600" defTabSz="914400" rtl="0" eaLnBrk="0" fontAlgn="base" latinLnBrk="0" hangingPunct="0">
              <a:lnSpc>
                <a:spcPct val="100000"/>
              </a:lnSpc>
              <a:spcBef>
                <a:spcPct val="0"/>
              </a:spcBef>
              <a:spcAft>
                <a:spcPct val="0"/>
              </a:spcAft>
              <a:buClrTx/>
              <a:buSzTx/>
              <a:buFontTx/>
              <a:buAutoNum type="arabicPeriod"/>
              <a:tabLst/>
            </a:pPr>
            <a:r>
              <a:rPr lang="en-GB" i="0" dirty="0">
                <a:solidFill>
                  <a:schemeClr val="tx1"/>
                </a:solidFill>
              </a:rPr>
              <a:t>Strengthen the foundations of sustainable finance</a:t>
            </a:r>
          </a:p>
          <a:p>
            <a:pPr marL="228600" marR="0" indent="-228600"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dirty="0">
                <a:ln>
                  <a:noFill/>
                </a:ln>
                <a:solidFill>
                  <a:schemeClr val="tx1"/>
                </a:solidFill>
                <a:effectLst/>
                <a:latin typeface="Arial" pitchFamily="34" charset="0"/>
              </a:rPr>
              <a:t>Increasing opportunities for sustainable finance</a:t>
            </a:r>
          </a:p>
          <a:p>
            <a:pPr marL="228600" marR="0" indent="-228600" defTabSz="914400" rtl="0" eaLnBrk="0" fontAlgn="base" latinLnBrk="0" hangingPunct="0">
              <a:lnSpc>
                <a:spcPct val="100000"/>
              </a:lnSpc>
              <a:spcBef>
                <a:spcPct val="0"/>
              </a:spcBef>
              <a:spcAft>
                <a:spcPct val="0"/>
              </a:spcAft>
              <a:buClrTx/>
              <a:buSzTx/>
              <a:buFontTx/>
              <a:buAutoNum type="arabicPeriod"/>
              <a:tabLst/>
            </a:pPr>
            <a:r>
              <a:rPr lang="en-GB" i="0" dirty="0">
                <a:solidFill>
                  <a:schemeClr val="tx1"/>
                </a:solidFill>
              </a:rPr>
              <a:t>Reducing and eliminating climate and environmental risks</a:t>
            </a:r>
            <a:endParaRPr kumimoji="0" lang="en-GB" sz="1200" b="0" i="0" u="none" strike="noStrike" cap="none" normalizeH="0" baseline="0" dirty="0">
              <a:ln>
                <a:noFill/>
              </a:ln>
              <a:solidFill>
                <a:schemeClr val="tx1"/>
              </a:solidFill>
              <a:effectLst/>
            </a:endParaRPr>
          </a:p>
        </p:txBody>
      </p:sp>
      <p:sp>
        <p:nvSpPr>
          <p:cNvPr id="39" name="Arrow: Right 38">
            <a:extLst>
              <a:ext uri="{FF2B5EF4-FFF2-40B4-BE49-F238E27FC236}">
                <a16:creationId xmlns:a16="http://schemas.microsoft.com/office/drawing/2014/main" id="{789603D1-E25E-4D75-8C15-C189682C409B}"/>
              </a:ext>
            </a:extLst>
          </p:cNvPr>
          <p:cNvSpPr/>
          <p:nvPr/>
        </p:nvSpPr>
        <p:spPr bwMode="auto">
          <a:xfrm>
            <a:off x="6579476" y="1723696"/>
            <a:ext cx="441434" cy="273269"/>
          </a:xfrm>
          <a:prstGeom prst="rightArrow">
            <a:avLst/>
          </a:prstGeom>
          <a:solidFill>
            <a:schemeClr val="bg2">
              <a:lumMod val="9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41" name="Rectangle 40">
            <a:extLst>
              <a:ext uri="{FF2B5EF4-FFF2-40B4-BE49-F238E27FC236}">
                <a16:creationId xmlns:a16="http://schemas.microsoft.com/office/drawing/2014/main" id="{1B5B1ADC-FD0A-4411-A2B7-D728221B2CF1}"/>
              </a:ext>
            </a:extLst>
          </p:cNvPr>
          <p:cNvSpPr/>
          <p:nvPr/>
        </p:nvSpPr>
        <p:spPr bwMode="auto">
          <a:xfrm>
            <a:off x="7262649" y="3048001"/>
            <a:ext cx="2501462" cy="557047"/>
          </a:xfrm>
          <a:prstGeom prst="rect">
            <a:avLst/>
          </a:prstGeom>
          <a:solidFill>
            <a:schemeClr val="bg2"/>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algn="ctr"/>
            <a:r>
              <a:rPr lang="en-GB" b="1" i="0" dirty="0">
                <a:solidFill>
                  <a:schemeClr val="tx2"/>
                </a:solidFill>
              </a:rPr>
              <a:t>Renewed sustainable finance strategy (end 2020)</a:t>
            </a:r>
          </a:p>
          <a:p>
            <a:pPr algn="ctr"/>
            <a:r>
              <a:rPr lang="en-GB" i="0" dirty="0">
                <a:solidFill>
                  <a:schemeClr val="tx1"/>
                </a:solidFill>
              </a:rPr>
              <a:t>Further initiatives</a:t>
            </a:r>
          </a:p>
        </p:txBody>
      </p:sp>
    </p:spTree>
    <p:extLst>
      <p:ext uri="{BB962C8B-B14F-4D97-AF65-F5344CB8AC3E}">
        <p14:creationId xmlns:p14="http://schemas.microsoft.com/office/powerpoint/2010/main" val="1427838601"/>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0FB15949-67B7-46B0-8929-057FC6F09E7D}"/>
              </a:ext>
            </a:extLst>
          </p:cNvPr>
          <p:cNvSpPr/>
          <p:nvPr/>
        </p:nvSpPr>
        <p:spPr bwMode="auto">
          <a:xfrm>
            <a:off x="503238" y="3776028"/>
            <a:ext cx="4164232" cy="1751012"/>
          </a:xfrm>
          <a:prstGeom prst="roundRect">
            <a:avLst/>
          </a:prstGeom>
          <a:solidFill>
            <a:schemeClr val="bg2"/>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algn="ctr"/>
            <a:r>
              <a:rPr lang="en-GB" sz="2400" i="0" dirty="0">
                <a:solidFill>
                  <a:schemeClr val="tx1"/>
                </a:solidFill>
              </a:rPr>
              <a:t>Consumer Preferences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endParaRPr>
          </a:p>
        </p:txBody>
      </p:sp>
      <p:sp>
        <p:nvSpPr>
          <p:cNvPr id="21" name="Rectangle: Rounded Corners 20">
            <a:extLst>
              <a:ext uri="{FF2B5EF4-FFF2-40B4-BE49-F238E27FC236}">
                <a16:creationId xmlns:a16="http://schemas.microsoft.com/office/drawing/2014/main" id="{C6C5F08A-991A-412B-B23C-A4F32D1F4B29}"/>
              </a:ext>
            </a:extLst>
          </p:cNvPr>
          <p:cNvSpPr/>
          <p:nvPr/>
        </p:nvSpPr>
        <p:spPr bwMode="auto">
          <a:xfrm>
            <a:off x="5319078" y="3776028"/>
            <a:ext cx="4164232" cy="1751012"/>
          </a:xfrm>
          <a:prstGeom prst="roundRect">
            <a:avLst/>
          </a:prstGeom>
          <a:solidFill>
            <a:schemeClr val="bg2"/>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algn="ctr"/>
            <a:r>
              <a:rPr lang="en-GB" sz="2400" i="0" dirty="0">
                <a:solidFill>
                  <a:schemeClr val="tx1"/>
                </a:solidFill>
              </a:rPr>
              <a:t>Financial returns</a:t>
            </a:r>
          </a:p>
        </p:txBody>
      </p:sp>
      <p:sp>
        <p:nvSpPr>
          <p:cNvPr id="2" name="Title 1">
            <a:extLst>
              <a:ext uri="{FF2B5EF4-FFF2-40B4-BE49-F238E27FC236}">
                <a16:creationId xmlns:a16="http://schemas.microsoft.com/office/drawing/2014/main" id="{2D1B3C0D-8B37-4D32-B0A9-F61AC41E08E1}"/>
              </a:ext>
            </a:extLst>
          </p:cNvPr>
          <p:cNvSpPr>
            <a:spLocks noGrp="1"/>
          </p:cNvSpPr>
          <p:nvPr>
            <p:ph type="title"/>
          </p:nvPr>
        </p:nvSpPr>
        <p:spPr/>
        <p:txBody>
          <a:bodyPr/>
          <a:lstStyle/>
          <a:p>
            <a:r>
              <a:rPr lang="en-GB" dirty="0"/>
              <a:t>Why does ESG matter?</a:t>
            </a:r>
          </a:p>
        </p:txBody>
      </p:sp>
      <p:sp>
        <p:nvSpPr>
          <p:cNvPr id="4" name="Text Placeholder 3">
            <a:extLst>
              <a:ext uri="{FF2B5EF4-FFF2-40B4-BE49-F238E27FC236}">
                <a16:creationId xmlns:a16="http://schemas.microsoft.com/office/drawing/2014/main" id="{4E37727B-07E5-4A03-B354-DCF0EA178CE0}"/>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B32A5CF-AE37-4138-892E-B3EE233A0134}"/>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EC9C39B8-6360-4E9B-83F4-906DE2F48A14}"/>
              </a:ext>
            </a:extLst>
          </p:cNvPr>
          <p:cNvSpPr>
            <a:spLocks noGrp="1"/>
          </p:cNvSpPr>
          <p:nvPr>
            <p:ph type="body" sz="quarter" idx="12"/>
          </p:nvPr>
        </p:nvSpPr>
        <p:spPr/>
        <p:txBody>
          <a:bodyPr/>
          <a:lstStyle/>
          <a:p>
            <a:endParaRPr lang="en-GB"/>
          </a:p>
        </p:txBody>
      </p:sp>
      <p:cxnSp>
        <p:nvCxnSpPr>
          <p:cNvPr id="9" name="Straight Arrow Connector 8">
            <a:extLst>
              <a:ext uri="{FF2B5EF4-FFF2-40B4-BE49-F238E27FC236}">
                <a16:creationId xmlns:a16="http://schemas.microsoft.com/office/drawing/2014/main" id="{36A717E9-E517-4361-834F-C0D1322B8606}"/>
              </a:ext>
            </a:extLst>
          </p:cNvPr>
          <p:cNvCxnSpPr/>
          <p:nvPr/>
        </p:nvCxnSpPr>
        <p:spPr bwMode="auto">
          <a:xfrm>
            <a:off x="4984299" y="1526294"/>
            <a:ext cx="0" cy="4098219"/>
          </a:xfrm>
          <a:prstGeom prst="straightConnector1">
            <a:avLst/>
          </a:prstGeom>
          <a:noFill/>
          <a:ln w="76200" cap="flat" cmpd="sng" algn="ctr">
            <a:solidFill>
              <a:schemeClr val="tx1">
                <a:lumMod val="25000"/>
                <a:lumOff val="75000"/>
              </a:schemeClr>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5C329811-4557-4C2D-A5DC-1A378F43CDD9}"/>
              </a:ext>
            </a:extLst>
          </p:cNvPr>
          <p:cNvCxnSpPr/>
          <p:nvPr/>
        </p:nvCxnSpPr>
        <p:spPr bwMode="auto">
          <a:xfrm flipH="1">
            <a:off x="503238" y="3507659"/>
            <a:ext cx="9037002" cy="0"/>
          </a:xfrm>
          <a:prstGeom prst="straightConnector1">
            <a:avLst/>
          </a:prstGeom>
          <a:noFill/>
          <a:ln w="76200" cap="flat" cmpd="sng" algn="ctr">
            <a:solidFill>
              <a:schemeClr val="tx1">
                <a:lumMod val="25000"/>
                <a:lumOff val="75000"/>
              </a:schemeClr>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Rounded Corners 11">
            <a:extLst>
              <a:ext uri="{FF2B5EF4-FFF2-40B4-BE49-F238E27FC236}">
                <a16:creationId xmlns:a16="http://schemas.microsoft.com/office/drawing/2014/main" id="{D4F7B216-B951-410E-8558-39589178DDFF}"/>
              </a:ext>
            </a:extLst>
          </p:cNvPr>
          <p:cNvSpPr/>
          <p:nvPr/>
        </p:nvSpPr>
        <p:spPr bwMode="auto">
          <a:xfrm>
            <a:off x="503238" y="1449388"/>
            <a:ext cx="4164232" cy="1751012"/>
          </a:xfrm>
          <a:prstGeom prst="roundRect">
            <a:avLst/>
          </a:prstGeom>
          <a:solidFill>
            <a:schemeClr val="bg2"/>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i="0" dirty="0">
                <a:solidFill>
                  <a:schemeClr val="tx1"/>
                </a:solidFill>
              </a:rPr>
              <a:t>Regulation</a:t>
            </a:r>
            <a:endParaRPr kumimoji="0" lang="en-GB" sz="2400" i="0" u="none" strike="noStrike" cap="none" normalizeH="0" baseline="0" dirty="0">
              <a:ln>
                <a:noFill/>
              </a:ln>
              <a:solidFill>
                <a:schemeClr val="tx1"/>
              </a:solidFill>
              <a:effectLst/>
            </a:endParaRPr>
          </a:p>
        </p:txBody>
      </p:sp>
      <p:pic>
        <p:nvPicPr>
          <p:cNvPr id="18" name="Graphic 17" descr="Piggy Bank">
            <a:extLst>
              <a:ext uri="{FF2B5EF4-FFF2-40B4-BE49-F238E27FC236}">
                <a16:creationId xmlns:a16="http://schemas.microsoft.com/office/drawing/2014/main" id="{D9221080-4690-4429-A9A6-8E0F9EDC73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1948" y="4615265"/>
            <a:ext cx="914400" cy="914400"/>
          </a:xfrm>
          <a:prstGeom prst="rect">
            <a:avLst/>
          </a:prstGeom>
        </p:spPr>
      </p:pic>
      <p:pic>
        <p:nvPicPr>
          <p:cNvPr id="20" name="Graphic 19" descr="Coins">
            <a:extLst>
              <a:ext uri="{FF2B5EF4-FFF2-40B4-BE49-F238E27FC236}">
                <a16:creationId xmlns:a16="http://schemas.microsoft.com/office/drawing/2014/main" id="{87E5FB99-12B4-4322-B85C-DE8D7E9557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54686" y="4247469"/>
            <a:ext cx="635476" cy="635476"/>
          </a:xfrm>
          <a:prstGeom prst="rect">
            <a:avLst/>
          </a:prstGeom>
        </p:spPr>
      </p:pic>
      <p:pic>
        <p:nvPicPr>
          <p:cNvPr id="22" name="Graphic 21" descr="Gavel">
            <a:extLst>
              <a:ext uri="{FF2B5EF4-FFF2-40B4-BE49-F238E27FC236}">
                <a16:creationId xmlns:a16="http://schemas.microsoft.com/office/drawing/2014/main" id="{76461D43-C6A7-48DF-8EA7-FF79BC71A8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0947" y="2002787"/>
            <a:ext cx="914400" cy="914400"/>
          </a:xfrm>
          <a:prstGeom prst="rect">
            <a:avLst/>
          </a:prstGeom>
        </p:spPr>
      </p:pic>
      <p:pic>
        <p:nvPicPr>
          <p:cNvPr id="26" name="Graphic 25" descr="Open hand with plant">
            <a:extLst>
              <a:ext uri="{FF2B5EF4-FFF2-40B4-BE49-F238E27FC236}">
                <a16:creationId xmlns:a16="http://schemas.microsoft.com/office/drawing/2014/main" id="{BDE4C5A4-22A6-49C0-9F05-A4D5238B7C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3780" y="4427388"/>
            <a:ext cx="914400" cy="914400"/>
          </a:xfrm>
          <a:prstGeom prst="rect">
            <a:avLst/>
          </a:prstGeom>
        </p:spPr>
      </p:pic>
      <p:sp>
        <p:nvSpPr>
          <p:cNvPr id="17" name="Rectangle: Rounded Corners 16">
            <a:extLst>
              <a:ext uri="{FF2B5EF4-FFF2-40B4-BE49-F238E27FC236}">
                <a16:creationId xmlns:a16="http://schemas.microsoft.com/office/drawing/2014/main" id="{6A15020B-DDD2-4EB2-8108-E7A3CAF07CC4}"/>
              </a:ext>
            </a:extLst>
          </p:cNvPr>
          <p:cNvSpPr/>
          <p:nvPr/>
        </p:nvSpPr>
        <p:spPr bwMode="auto">
          <a:xfrm>
            <a:off x="5319078" y="1449388"/>
            <a:ext cx="4164232" cy="1751012"/>
          </a:xfrm>
          <a:prstGeom prst="roundRect">
            <a:avLst/>
          </a:prstGeom>
          <a:solidFill>
            <a:schemeClr val="bg2">
              <a:lumMod val="75000"/>
            </a:scheme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algn="ctr"/>
            <a:r>
              <a:rPr lang="en-GB" sz="2400" i="0" dirty="0">
                <a:solidFill>
                  <a:schemeClr val="tx1"/>
                </a:solidFill>
              </a:rPr>
              <a:t>Climate Change</a:t>
            </a:r>
          </a:p>
        </p:txBody>
      </p:sp>
      <p:pic>
        <p:nvPicPr>
          <p:cNvPr id="24" name="Graphic 23" descr="Desert scene">
            <a:extLst>
              <a:ext uri="{FF2B5EF4-FFF2-40B4-BE49-F238E27FC236}">
                <a16:creationId xmlns:a16="http://schemas.microsoft.com/office/drawing/2014/main" id="{C3CE90E9-6F8B-48F3-AC74-4DBA37653C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53842" y="2045811"/>
            <a:ext cx="914400" cy="914400"/>
          </a:xfrm>
          <a:prstGeom prst="rect">
            <a:avLst/>
          </a:prstGeom>
        </p:spPr>
      </p:pic>
    </p:spTree>
    <p:extLst>
      <p:ext uri="{BB962C8B-B14F-4D97-AF65-F5344CB8AC3E}">
        <p14:creationId xmlns:p14="http://schemas.microsoft.com/office/powerpoint/2010/main" val="319586267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4296-5E23-4889-80E0-2A23A50E8F6C}"/>
              </a:ext>
            </a:extLst>
          </p:cNvPr>
          <p:cNvSpPr>
            <a:spLocks noGrp="1"/>
          </p:cNvSpPr>
          <p:nvPr>
            <p:ph type="title"/>
          </p:nvPr>
        </p:nvSpPr>
        <p:spPr/>
        <p:txBody>
          <a:bodyPr/>
          <a:lstStyle/>
          <a:p>
            <a:r>
              <a:rPr lang="en-GB" dirty="0"/>
              <a:t>All 5 top risks are environmental</a:t>
            </a:r>
          </a:p>
        </p:txBody>
      </p:sp>
      <p:sp>
        <p:nvSpPr>
          <p:cNvPr id="4" name="Text Placeholder 3">
            <a:extLst>
              <a:ext uri="{FF2B5EF4-FFF2-40B4-BE49-F238E27FC236}">
                <a16:creationId xmlns:a16="http://schemas.microsoft.com/office/drawing/2014/main" id="{F14297DC-90F7-4412-98C5-716CF3A29AD8}"/>
              </a:ext>
            </a:extLst>
          </p:cNvPr>
          <p:cNvSpPr>
            <a:spLocks noGrp="1"/>
          </p:cNvSpPr>
          <p:nvPr>
            <p:ph type="body" sz="quarter" idx="10"/>
          </p:nvPr>
        </p:nvSpPr>
        <p:spPr/>
        <p:txBody>
          <a:bodyPr/>
          <a:lstStyle/>
          <a:p>
            <a:r>
              <a:rPr lang="en-GB" dirty="0"/>
              <a:t>Source: World Economic Forum</a:t>
            </a:r>
          </a:p>
        </p:txBody>
      </p:sp>
      <p:sp>
        <p:nvSpPr>
          <p:cNvPr id="5" name="Text Placeholder 4">
            <a:extLst>
              <a:ext uri="{FF2B5EF4-FFF2-40B4-BE49-F238E27FC236}">
                <a16:creationId xmlns:a16="http://schemas.microsoft.com/office/drawing/2014/main" id="{A50B31D2-A86F-46C3-B574-384991546B94}"/>
              </a:ext>
            </a:extLst>
          </p:cNvPr>
          <p:cNvSpPr>
            <a:spLocks noGrp="1"/>
          </p:cNvSpPr>
          <p:nvPr>
            <p:ph type="body" sz="quarter" idx="11"/>
          </p:nvPr>
        </p:nvSpPr>
        <p:spPr/>
        <p:txBody>
          <a:bodyPr/>
          <a:lstStyle/>
          <a:p>
            <a:r>
              <a:rPr lang="en-GB" dirty="0"/>
              <a:t>The WEF 2020 top risks</a:t>
            </a:r>
          </a:p>
        </p:txBody>
      </p:sp>
      <p:grpSp>
        <p:nvGrpSpPr>
          <p:cNvPr id="90" name="Group 89">
            <a:extLst>
              <a:ext uri="{FF2B5EF4-FFF2-40B4-BE49-F238E27FC236}">
                <a16:creationId xmlns:a16="http://schemas.microsoft.com/office/drawing/2014/main" id="{C5FD4612-055B-41D4-A7DB-60952958D176}"/>
              </a:ext>
            </a:extLst>
          </p:cNvPr>
          <p:cNvGrpSpPr/>
          <p:nvPr/>
        </p:nvGrpSpPr>
        <p:grpSpPr>
          <a:xfrm>
            <a:off x="355600" y="1286828"/>
            <a:ext cx="11525250" cy="4832152"/>
            <a:chOff x="355600" y="1449388"/>
            <a:chExt cx="11525250" cy="4832152"/>
          </a:xfrm>
        </p:grpSpPr>
        <p:sp>
          <p:nvSpPr>
            <p:cNvPr id="24" name="Arrow: Pentagon 23">
              <a:extLst>
                <a:ext uri="{FF2B5EF4-FFF2-40B4-BE49-F238E27FC236}">
                  <a16:creationId xmlns:a16="http://schemas.microsoft.com/office/drawing/2014/main" id="{E5391BBF-8697-48D8-B7F9-396D86178DFE}"/>
                </a:ext>
              </a:extLst>
            </p:cNvPr>
            <p:cNvSpPr/>
            <p:nvPr/>
          </p:nvSpPr>
          <p:spPr bwMode="auto">
            <a:xfrm>
              <a:off x="2555558" y="3576295"/>
              <a:ext cx="1477962" cy="612250"/>
            </a:xfrm>
            <a:prstGeom prst="homePlate">
              <a:avLst/>
            </a:pr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3" name="TextBox 2">
              <a:extLst>
                <a:ext uri="{FF2B5EF4-FFF2-40B4-BE49-F238E27FC236}">
                  <a16:creationId xmlns:a16="http://schemas.microsoft.com/office/drawing/2014/main" id="{8D97EB83-1656-4587-A21E-EA2602365557}"/>
                </a:ext>
              </a:extLst>
            </p:cNvPr>
            <p:cNvSpPr txBox="1"/>
            <p:nvPr/>
          </p:nvSpPr>
          <p:spPr>
            <a:xfrm>
              <a:off x="1097280" y="1449388"/>
              <a:ext cx="582211" cy="307777"/>
            </a:xfrm>
            <a:prstGeom prst="rect">
              <a:avLst/>
            </a:prstGeom>
            <a:noFill/>
          </p:spPr>
          <p:txBody>
            <a:bodyPr wrap="none" rtlCol="0">
              <a:noAutofit/>
            </a:bodyPr>
            <a:lstStyle/>
            <a:p>
              <a:pPr algn="ctr"/>
              <a:r>
                <a:rPr lang="en-GB" sz="1400" b="1" i="0" dirty="0">
                  <a:solidFill>
                    <a:schemeClr val="tx1"/>
                  </a:solidFill>
                </a:rPr>
                <a:t>2015</a:t>
              </a:r>
            </a:p>
          </p:txBody>
        </p:sp>
        <p:sp>
          <p:nvSpPr>
            <p:cNvPr id="8" name="TextBox 7">
              <a:extLst>
                <a:ext uri="{FF2B5EF4-FFF2-40B4-BE49-F238E27FC236}">
                  <a16:creationId xmlns:a16="http://schemas.microsoft.com/office/drawing/2014/main" id="{52748DFD-0C3A-4AA7-971B-663B31DF054E}"/>
                </a:ext>
              </a:extLst>
            </p:cNvPr>
            <p:cNvSpPr txBox="1"/>
            <p:nvPr/>
          </p:nvSpPr>
          <p:spPr>
            <a:xfrm>
              <a:off x="2987040" y="1449388"/>
              <a:ext cx="582211" cy="307777"/>
            </a:xfrm>
            <a:prstGeom prst="rect">
              <a:avLst/>
            </a:prstGeom>
            <a:noFill/>
          </p:spPr>
          <p:txBody>
            <a:bodyPr wrap="none" rtlCol="0">
              <a:noAutofit/>
            </a:bodyPr>
            <a:lstStyle/>
            <a:p>
              <a:pPr algn="ctr"/>
              <a:r>
                <a:rPr lang="en-GB" sz="1400" b="1" i="0" dirty="0">
                  <a:solidFill>
                    <a:schemeClr val="tx1"/>
                  </a:solidFill>
                </a:rPr>
                <a:t>2016</a:t>
              </a:r>
            </a:p>
          </p:txBody>
        </p:sp>
        <p:sp>
          <p:nvSpPr>
            <p:cNvPr id="9" name="TextBox 8">
              <a:extLst>
                <a:ext uri="{FF2B5EF4-FFF2-40B4-BE49-F238E27FC236}">
                  <a16:creationId xmlns:a16="http://schemas.microsoft.com/office/drawing/2014/main" id="{5E82B555-342E-470C-AB76-71252AC9110B}"/>
                </a:ext>
              </a:extLst>
            </p:cNvPr>
            <p:cNvSpPr txBox="1"/>
            <p:nvPr/>
          </p:nvSpPr>
          <p:spPr>
            <a:xfrm>
              <a:off x="4876800" y="1449388"/>
              <a:ext cx="582211" cy="307777"/>
            </a:xfrm>
            <a:prstGeom prst="rect">
              <a:avLst/>
            </a:prstGeom>
            <a:noFill/>
          </p:spPr>
          <p:txBody>
            <a:bodyPr wrap="none" rtlCol="0">
              <a:noAutofit/>
            </a:bodyPr>
            <a:lstStyle/>
            <a:p>
              <a:pPr algn="ctr"/>
              <a:r>
                <a:rPr lang="en-GB" sz="1400" b="1" i="0" dirty="0">
                  <a:solidFill>
                    <a:schemeClr val="tx1"/>
                  </a:solidFill>
                </a:rPr>
                <a:t>2017</a:t>
              </a:r>
            </a:p>
          </p:txBody>
        </p:sp>
        <p:sp>
          <p:nvSpPr>
            <p:cNvPr id="10" name="TextBox 9">
              <a:extLst>
                <a:ext uri="{FF2B5EF4-FFF2-40B4-BE49-F238E27FC236}">
                  <a16:creationId xmlns:a16="http://schemas.microsoft.com/office/drawing/2014/main" id="{E2B2396D-81D0-4624-9444-1801D8CC0180}"/>
                </a:ext>
              </a:extLst>
            </p:cNvPr>
            <p:cNvSpPr txBox="1"/>
            <p:nvPr/>
          </p:nvSpPr>
          <p:spPr>
            <a:xfrm>
              <a:off x="6766560" y="1449388"/>
              <a:ext cx="582211" cy="307777"/>
            </a:xfrm>
            <a:prstGeom prst="rect">
              <a:avLst/>
            </a:prstGeom>
            <a:noFill/>
          </p:spPr>
          <p:txBody>
            <a:bodyPr wrap="none" rtlCol="0">
              <a:noAutofit/>
            </a:bodyPr>
            <a:lstStyle/>
            <a:p>
              <a:pPr algn="ctr"/>
              <a:r>
                <a:rPr lang="en-GB" sz="1400" b="1" i="0" dirty="0">
                  <a:solidFill>
                    <a:schemeClr val="tx1"/>
                  </a:solidFill>
                </a:rPr>
                <a:t>2018</a:t>
              </a:r>
            </a:p>
          </p:txBody>
        </p:sp>
        <p:sp>
          <p:nvSpPr>
            <p:cNvPr id="11" name="TextBox 10">
              <a:extLst>
                <a:ext uri="{FF2B5EF4-FFF2-40B4-BE49-F238E27FC236}">
                  <a16:creationId xmlns:a16="http://schemas.microsoft.com/office/drawing/2014/main" id="{461DD56A-5A41-4CC9-88DC-15D2BAC16B47}"/>
                </a:ext>
              </a:extLst>
            </p:cNvPr>
            <p:cNvSpPr txBox="1"/>
            <p:nvPr/>
          </p:nvSpPr>
          <p:spPr>
            <a:xfrm>
              <a:off x="8656320" y="1449388"/>
              <a:ext cx="582211" cy="307777"/>
            </a:xfrm>
            <a:prstGeom prst="rect">
              <a:avLst/>
            </a:prstGeom>
            <a:noFill/>
          </p:spPr>
          <p:txBody>
            <a:bodyPr wrap="none" rtlCol="0">
              <a:noAutofit/>
            </a:bodyPr>
            <a:lstStyle/>
            <a:p>
              <a:pPr algn="ctr"/>
              <a:r>
                <a:rPr lang="en-GB" sz="1400" b="1" i="0" dirty="0">
                  <a:solidFill>
                    <a:schemeClr val="tx1"/>
                  </a:solidFill>
                </a:rPr>
                <a:t>2019</a:t>
              </a:r>
            </a:p>
          </p:txBody>
        </p:sp>
        <p:sp>
          <p:nvSpPr>
            <p:cNvPr id="12" name="TextBox 11">
              <a:extLst>
                <a:ext uri="{FF2B5EF4-FFF2-40B4-BE49-F238E27FC236}">
                  <a16:creationId xmlns:a16="http://schemas.microsoft.com/office/drawing/2014/main" id="{34B31987-C273-4E77-A3ED-11AB97B6C7C8}"/>
                </a:ext>
              </a:extLst>
            </p:cNvPr>
            <p:cNvSpPr txBox="1"/>
            <p:nvPr/>
          </p:nvSpPr>
          <p:spPr>
            <a:xfrm>
              <a:off x="10546080" y="1449388"/>
              <a:ext cx="582211" cy="307777"/>
            </a:xfrm>
            <a:prstGeom prst="rect">
              <a:avLst/>
            </a:prstGeom>
            <a:noFill/>
          </p:spPr>
          <p:txBody>
            <a:bodyPr wrap="none" rtlCol="0">
              <a:noAutofit/>
            </a:bodyPr>
            <a:lstStyle/>
            <a:p>
              <a:pPr algn="ctr"/>
              <a:r>
                <a:rPr lang="en-GB" sz="1400" b="1" i="0" dirty="0">
                  <a:solidFill>
                    <a:schemeClr val="tx1"/>
                  </a:solidFill>
                </a:rPr>
                <a:t>2020</a:t>
              </a:r>
            </a:p>
          </p:txBody>
        </p:sp>
        <p:sp>
          <p:nvSpPr>
            <p:cNvPr id="13" name="Rectangle 12">
              <a:extLst>
                <a:ext uri="{FF2B5EF4-FFF2-40B4-BE49-F238E27FC236}">
                  <a16:creationId xmlns:a16="http://schemas.microsoft.com/office/drawing/2014/main" id="{7D50BBDE-0F34-4987-BBE2-DEEEA6DF778A}"/>
                </a:ext>
              </a:extLst>
            </p:cNvPr>
            <p:cNvSpPr/>
            <p:nvPr/>
          </p:nvSpPr>
          <p:spPr bwMode="auto">
            <a:xfrm>
              <a:off x="503238" y="1940560"/>
              <a:ext cx="1722891" cy="640080"/>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15" name="Arrow: Pentagon 14">
              <a:extLst>
                <a:ext uri="{FF2B5EF4-FFF2-40B4-BE49-F238E27FC236}">
                  <a16:creationId xmlns:a16="http://schemas.microsoft.com/office/drawing/2014/main" id="{62B07995-77E6-4C5A-836C-84CAC2E299FD}"/>
                </a:ext>
              </a:extLst>
            </p:cNvPr>
            <p:cNvSpPr/>
            <p:nvPr/>
          </p:nvSpPr>
          <p:spPr bwMode="auto">
            <a:xfrm>
              <a:off x="503238" y="2770661"/>
              <a:ext cx="3570922" cy="612250"/>
            </a:xfrm>
            <a:prstGeom prst="homePlate">
              <a:avLst>
                <a:gd name="adj" fmla="val 0"/>
              </a:avLst>
            </a:pr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16" name="Arrow: Pentagon 15">
              <a:extLst>
                <a:ext uri="{FF2B5EF4-FFF2-40B4-BE49-F238E27FC236}">
                  <a16:creationId xmlns:a16="http://schemas.microsoft.com/office/drawing/2014/main" id="{3794A1DC-BA7D-4B13-B55A-17175062BD01}"/>
                </a:ext>
              </a:extLst>
            </p:cNvPr>
            <p:cNvSpPr/>
            <p:nvPr/>
          </p:nvSpPr>
          <p:spPr bwMode="auto">
            <a:xfrm>
              <a:off x="503238" y="3572932"/>
              <a:ext cx="1477962" cy="612250"/>
            </a:xfrm>
            <a:prstGeom prst="homePlate">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17" name="Arrow: Pentagon 16">
              <a:extLst>
                <a:ext uri="{FF2B5EF4-FFF2-40B4-BE49-F238E27FC236}">
                  <a16:creationId xmlns:a16="http://schemas.microsoft.com/office/drawing/2014/main" id="{36D468AA-6C35-49C7-A0E6-A7E265A74922}"/>
                </a:ext>
              </a:extLst>
            </p:cNvPr>
            <p:cNvSpPr/>
            <p:nvPr/>
          </p:nvSpPr>
          <p:spPr bwMode="auto">
            <a:xfrm>
              <a:off x="503238" y="4375203"/>
              <a:ext cx="1477962" cy="612250"/>
            </a:xfrm>
            <a:prstGeom prst="homePlate">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18" name="Arrow: Pentagon 17">
              <a:extLst>
                <a:ext uri="{FF2B5EF4-FFF2-40B4-BE49-F238E27FC236}">
                  <a16:creationId xmlns:a16="http://schemas.microsoft.com/office/drawing/2014/main" id="{987563D5-D8EF-4AC3-B93D-77C1764DDD88}"/>
                </a:ext>
              </a:extLst>
            </p:cNvPr>
            <p:cNvSpPr/>
            <p:nvPr/>
          </p:nvSpPr>
          <p:spPr bwMode="auto">
            <a:xfrm>
              <a:off x="503238" y="5177473"/>
              <a:ext cx="1477962" cy="612250"/>
            </a:xfrm>
            <a:prstGeom prst="homePlate">
              <a:avLst/>
            </a:prstGeom>
            <a:solidFill>
              <a:schemeClr val="accent3"/>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0" name="Arrow: Pentagon 19">
              <a:extLst>
                <a:ext uri="{FF2B5EF4-FFF2-40B4-BE49-F238E27FC236}">
                  <a16:creationId xmlns:a16="http://schemas.microsoft.com/office/drawing/2014/main" id="{DEE8A237-297D-4A2B-8B8F-4F4F5AC73B01}"/>
                </a:ext>
              </a:extLst>
            </p:cNvPr>
            <p:cNvSpPr/>
            <p:nvPr/>
          </p:nvSpPr>
          <p:spPr bwMode="auto">
            <a:xfrm>
              <a:off x="2555558" y="4378935"/>
              <a:ext cx="1477962" cy="612250"/>
            </a:xfrm>
            <a:prstGeom prst="homePlate">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2" name="Arrow: Pentagon 21">
              <a:extLst>
                <a:ext uri="{FF2B5EF4-FFF2-40B4-BE49-F238E27FC236}">
                  <a16:creationId xmlns:a16="http://schemas.microsoft.com/office/drawing/2014/main" id="{2143D696-54D5-4C5E-B385-BABF95290330}"/>
                </a:ext>
              </a:extLst>
            </p:cNvPr>
            <p:cNvSpPr/>
            <p:nvPr/>
          </p:nvSpPr>
          <p:spPr bwMode="auto">
            <a:xfrm>
              <a:off x="4404678" y="4378935"/>
              <a:ext cx="1477962" cy="612250"/>
            </a:xfrm>
            <a:prstGeom prst="homePlate">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3" name="Arrow: Pentagon 22">
              <a:extLst>
                <a:ext uri="{FF2B5EF4-FFF2-40B4-BE49-F238E27FC236}">
                  <a16:creationId xmlns:a16="http://schemas.microsoft.com/office/drawing/2014/main" id="{73030548-41EC-4DE2-B438-4B1EDB76718B}"/>
                </a:ext>
              </a:extLst>
            </p:cNvPr>
            <p:cNvSpPr/>
            <p:nvPr/>
          </p:nvSpPr>
          <p:spPr bwMode="auto">
            <a:xfrm>
              <a:off x="2555558" y="5181575"/>
              <a:ext cx="1477962" cy="612250"/>
            </a:xfrm>
            <a:prstGeom prst="homePlate">
              <a:avLst/>
            </a:pr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5" name="Rectangle 24">
              <a:extLst>
                <a:ext uri="{FF2B5EF4-FFF2-40B4-BE49-F238E27FC236}">
                  <a16:creationId xmlns:a16="http://schemas.microsoft.com/office/drawing/2014/main" id="{66F9E701-C7F5-499F-AF9B-462F63B57B85}"/>
                </a:ext>
              </a:extLst>
            </p:cNvPr>
            <p:cNvSpPr/>
            <p:nvPr/>
          </p:nvSpPr>
          <p:spPr bwMode="auto">
            <a:xfrm>
              <a:off x="2555558" y="1956435"/>
              <a:ext cx="1508442" cy="640080"/>
            </a:xfrm>
            <a:prstGeom prst="rect">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26" name="Arrow: Pentagon 25">
              <a:extLst>
                <a:ext uri="{FF2B5EF4-FFF2-40B4-BE49-F238E27FC236}">
                  <a16:creationId xmlns:a16="http://schemas.microsoft.com/office/drawing/2014/main" id="{0F68D723-6B7D-45AC-95F2-065D6CA44338}"/>
                </a:ext>
              </a:extLst>
            </p:cNvPr>
            <p:cNvSpPr/>
            <p:nvPr/>
          </p:nvSpPr>
          <p:spPr bwMode="auto">
            <a:xfrm>
              <a:off x="4404678" y="2770292"/>
              <a:ext cx="1477962" cy="612250"/>
            </a:xfrm>
            <a:prstGeom prst="homePlate">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27" name="Arrow: Pentagon 26">
              <a:extLst>
                <a:ext uri="{FF2B5EF4-FFF2-40B4-BE49-F238E27FC236}">
                  <a16:creationId xmlns:a16="http://schemas.microsoft.com/office/drawing/2014/main" id="{0B2F4678-E75D-458D-AFD2-58747D2421D3}"/>
                </a:ext>
              </a:extLst>
            </p:cNvPr>
            <p:cNvSpPr/>
            <p:nvPr/>
          </p:nvSpPr>
          <p:spPr bwMode="auto">
            <a:xfrm>
              <a:off x="4404678" y="1968021"/>
              <a:ext cx="7476172" cy="612250"/>
            </a:xfrm>
            <a:prstGeom prst="homePlate">
              <a:avLst>
                <a:gd name="adj" fmla="val 56421"/>
              </a:avLst>
            </a:pr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30" name="Freeform: Shape 29">
              <a:extLst>
                <a:ext uri="{FF2B5EF4-FFF2-40B4-BE49-F238E27FC236}">
                  <a16:creationId xmlns:a16="http://schemas.microsoft.com/office/drawing/2014/main" id="{E235C401-CB00-4B51-B0FB-E802CACC9C29}"/>
                </a:ext>
              </a:extLst>
            </p:cNvPr>
            <p:cNvSpPr/>
            <p:nvPr/>
          </p:nvSpPr>
          <p:spPr bwMode="auto">
            <a:xfrm>
              <a:off x="2215243" y="1943100"/>
              <a:ext cx="353786" cy="3055007"/>
            </a:xfrm>
            <a:custGeom>
              <a:avLst/>
              <a:gdLst>
                <a:gd name="connsiteX0" fmla="*/ 0 w 353786"/>
                <a:gd name="connsiteY0" fmla="*/ 647700 h 3053443"/>
                <a:gd name="connsiteX1" fmla="*/ 353786 w 353786"/>
                <a:gd name="connsiteY1" fmla="*/ 3053443 h 3053443"/>
                <a:gd name="connsiteX2" fmla="*/ 353786 w 353786"/>
                <a:gd name="connsiteY2" fmla="*/ 2438400 h 3053443"/>
                <a:gd name="connsiteX3" fmla="*/ 10886 w 353786"/>
                <a:gd name="connsiteY3" fmla="*/ 0 h 3053443"/>
                <a:gd name="connsiteX4" fmla="*/ 0 w 353786"/>
                <a:gd name="connsiteY4" fmla="*/ 647700 h 3053443"/>
                <a:gd name="connsiteX0" fmla="*/ 0 w 353786"/>
                <a:gd name="connsiteY0" fmla="*/ 647700 h 3048000"/>
                <a:gd name="connsiteX1" fmla="*/ 353786 w 353786"/>
                <a:gd name="connsiteY1" fmla="*/ 3048000 h 3048000"/>
                <a:gd name="connsiteX2" fmla="*/ 353786 w 353786"/>
                <a:gd name="connsiteY2" fmla="*/ 2438400 h 3048000"/>
                <a:gd name="connsiteX3" fmla="*/ 10886 w 353786"/>
                <a:gd name="connsiteY3" fmla="*/ 0 h 3048000"/>
                <a:gd name="connsiteX4" fmla="*/ 0 w 353786"/>
                <a:gd name="connsiteY4" fmla="*/ 647700 h 3048000"/>
                <a:gd name="connsiteX0" fmla="*/ 0 w 353786"/>
                <a:gd name="connsiteY0" fmla="*/ 647700 h 3055007"/>
                <a:gd name="connsiteX1" fmla="*/ 339773 w 353786"/>
                <a:gd name="connsiteY1" fmla="*/ 3055007 h 3055007"/>
                <a:gd name="connsiteX2" fmla="*/ 353786 w 353786"/>
                <a:gd name="connsiteY2" fmla="*/ 2438400 h 3055007"/>
                <a:gd name="connsiteX3" fmla="*/ 10886 w 353786"/>
                <a:gd name="connsiteY3" fmla="*/ 0 h 3055007"/>
                <a:gd name="connsiteX4" fmla="*/ 0 w 353786"/>
                <a:gd name="connsiteY4" fmla="*/ 647700 h 3055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86" h="3055007">
                  <a:moveTo>
                    <a:pt x="0" y="647700"/>
                  </a:moveTo>
                  <a:lnTo>
                    <a:pt x="339773" y="3055007"/>
                  </a:lnTo>
                  <a:lnTo>
                    <a:pt x="353786" y="2438400"/>
                  </a:lnTo>
                  <a:lnTo>
                    <a:pt x="10886" y="0"/>
                  </a:lnTo>
                  <a:lnTo>
                    <a:pt x="0" y="647700"/>
                  </a:lnTo>
                  <a:close/>
                </a:path>
              </a:pathLst>
            </a:cu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31" name="Freeform: Shape 30">
              <a:extLst>
                <a:ext uri="{FF2B5EF4-FFF2-40B4-BE49-F238E27FC236}">
                  <a16:creationId xmlns:a16="http://schemas.microsoft.com/office/drawing/2014/main" id="{A9EADEE3-D9EA-48EE-9A95-E84BAE57B808}"/>
                </a:ext>
              </a:extLst>
            </p:cNvPr>
            <p:cNvSpPr/>
            <p:nvPr/>
          </p:nvSpPr>
          <p:spPr bwMode="auto">
            <a:xfrm>
              <a:off x="4054929" y="1953986"/>
              <a:ext cx="359228" cy="1420585"/>
            </a:xfrm>
            <a:custGeom>
              <a:avLst/>
              <a:gdLst>
                <a:gd name="connsiteX0" fmla="*/ 0 w 359228"/>
                <a:gd name="connsiteY0" fmla="*/ 642257 h 1420585"/>
                <a:gd name="connsiteX1" fmla="*/ 353785 w 359228"/>
                <a:gd name="connsiteY1" fmla="*/ 1420585 h 1420585"/>
                <a:gd name="connsiteX2" fmla="*/ 359228 w 359228"/>
                <a:gd name="connsiteY2" fmla="*/ 827314 h 1420585"/>
                <a:gd name="connsiteX3" fmla="*/ 5442 w 359228"/>
                <a:gd name="connsiteY3" fmla="*/ 0 h 1420585"/>
                <a:gd name="connsiteX4" fmla="*/ 0 w 359228"/>
                <a:gd name="connsiteY4" fmla="*/ 642257 h 1420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28" h="1420585">
                  <a:moveTo>
                    <a:pt x="0" y="642257"/>
                  </a:moveTo>
                  <a:lnTo>
                    <a:pt x="353785" y="1420585"/>
                  </a:lnTo>
                  <a:cubicBezTo>
                    <a:pt x="355599" y="1222828"/>
                    <a:pt x="357414" y="1025071"/>
                    <a:pt x="359228" y="827314"/>
                  </a:cubicBezTo>
                  <a:lnTo>
                    <a:pt x="5442" y="0"/>
                  </a:lnTo>
                  <a:lnTo>
                    <a:pt x="0" y="642257"/>
                  </a:lnTo>
                  <a:close/>
                </a:path>
              </a:pathLst>
            </a:cu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33" name="Freeform: Shape 32">
              <a:extLst>
                <a:ext uri="{FF2B5EF4-FFF2-40B4-BE49-F238E27FC236}">
                  <a16:creationId xmlns:a16="http://schemas.microsoft.com/office/drawing/2014/main" id="{418587FB-A511-4135-A126-A77F76F57139}"/>
                </a:ext>
              </a:extLst>
            </p:cNvPr>
            <p:cNvSpPr/>
            <p:nvPr/>
          </p:nvSpPr>
          <p:spPr bwMode="auto">
            <a:xfrm>
              <a:off x="4065814" y="1970314"/>
              <a:ext cx="342900" cy="1415143"/>
            </a:xfrm>
            <a:custGeom>
              <a:avLst/>
              <a:gdLst>
                <a:gd name="connsiteX0" fmla="*/ 5443 w 342900"/>
                <a:gd name="connsiteY0" fmla="*/ 1415143 h 1415143"/>
                <a:gd name="connsiteX1" fmla="*/ 342900 w 342900"/>
                <a:gd name="connsiteY1" fmla="*/ 598715 h 1415143"/>
                <a:gd name="connsiteX2" fmla="*/ 342900 w 342900"/>
                <a:gd name="connsiteY2" fmla="*/ 0 h 1415143"/>
                <a:gd name="connsiteX3" fmla="*/ 0 w 342900"/>
                <a:gd name="connsiteY3" fmla="*/ 810986 h 1415143"/>
                <a:gd name="connsiteX4" fmla="*/ 5443 w 342900"/>
                <a:gd name="connsiteY4" fmla="*/ 1415143 h 141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415143">
                  <a:moveTo>
                    <a:pt x="5443" y="1415143"/>
                  </a:moveTo>
                  <a:lnTo>
                    <a:pt x="342900" y="598715"/>
                  </a:lnTo>
                  <a:lnTo>
                    <a:pt x="342900" y="0"/>
                  </a:lnTo>
                  <a:lnTo>
                    <a:pt x="0" y="810986"/>
                  </a:lnTo>
                  <a:cubicBezTo>
                    <a:pt x="1814" y="1012372"/>
                    <a:pt x="3629" y="1213757"/>
                    <a:pt x="5443" y="1415143"/>
                  </a:cubicBezTo>
                  <a:close/>
                </a:path>
              </a:pathLst>
            </a:cu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35" name="Arrow: Pentagon 34">
              <a:extLst>
                <a:ext uri="{FF2B5EF4-FFF2-40B4-BE49-F238E27FC236}">
                  <a16:creationId xmlns:a16="http://schemas.microsoft.com/office/drawing/2014/main" id="{A85D5077-43B4-4964-9DD2-527A18422455}"/>
                </a:ext>
              </a:extLst>
            </p:cNvPr>
            <p:cNvSpPr/>
            <p:nvPr/>
          </p:nvSpPr>
          <p:spPr bwMode="auto">
            <a:xfrm>
              <a:off x="4394518" y="3573301"/>
              <a:ext cx="1508442" cy="612250"/>
            </a:xfrm>
            <a:prstGeom prst="homePlate">
              <a:avLst>
                <a:gd name="adj" fmla="val 0"/>
              </a:avLst>
            </a:pr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36" name="Arrow: Pentagon 35">
              <a:extLst>
                <a:ext uri="{FF2B5EF4-FFF2-40B4-BE49-F238E27FC236}">
                  <a16:creationId xmlns:a16="http://schemas.microsoft.com/office/drawing/2014/main" id="{742A9392-09FB-463A-A1BA-4F1F530F9CDC}"/>
                </a:ext>
              </a:extLst>
            </p:cNvPr>
            <p:cNvSpPr/>
            <p:nvPr/>
          </p:nvSpPr>
          <p:spPr bwMode="auto">
            <a:xfrm>
              <a:off x="6263958" y="2770661"/>
              <a:ext cx="1508442" cy="612250"/>
            </a:xfrm>
            <a:prstGeom prst="homePlate">
              <a:avLst>
                <a:gd name="adj" fmla="val 0"/>
              </a:avLst>
            </a:pr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37" name="Arrow: Pentagon 36">
              <a:extLst>
                <a:ext uri="{FF2B5EF4-FFF2-40B4-BE49-F238E27FC236}">
                  <a16:creationId xmlns:a16="http://schemas.microsoft.com/office/drawing/2014/main" id="{99E3548B-2F87-44FD-85F2-1B95EE025E94}"/>
                </a:ext>
              </a:extLst>
            </p:cNvPr>
            <p:cNvSpPr/>
            <p:nvPr/>
          </p:nvSpPr>
          <p:spPr bwMode="auto">
            <a:xfrm>
              <a:off x="8194358" y="3573301"/>
              <a:ext cx="3686492" cy="612250"/>
            </a:xfrm>
            <a:prstGeom prst="homePlate">
              <a:avLst>
                <a:gd name="adj" fmla="val 53102"/>
              </a:avLst>
            </a:pr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39" name="Freeform: Shape 38">
              <a:extLst>
                <a:ext uri="{FF2B5EF4-FFF2-40B4-BE49-F238E27FC236}">
                  <a16:creationId xmlns:a16="http://schemas.microsoft.com/office/drawing/2014/main" id="{446B4413-80C6-4DA3-BC67-11191AD525DD}"/>
                </a:ext>
              </a:extLst>
            </p:cNvPr>
            <p:cNvSpPr/>
            <p:nvPr/>
          </p:nvSpPr>
          <p:spPr bwMode="auto">
            <a:xfrm>
              <a:off x="5892800" y="2783840"/>
              <a:ext cx="386080" cy="1391920"/>
            </a:xfrm>
            <a:custGeom>
              <a:avLst/>
              <a:gdLst>
                <a:gd name="connsiteX0" fmla="*/ 0 w 386080"/>
                <a:gd name="connsiteY0" fmla="*/ 1391920 h 1391920"/>
                <a:gd name="connsiteX1" fmla="*/ 386080 w 386080"/>
                <a:gd name="connsiteY1" fmla="*/ 579120 h 1391920"/>
                <a:gd name="connsiteX2" fmla="*/ 386080 w 386080"/>
                <a:gd name="connsiteY2" fmla="*/ 0 h 1391920"/>
                <a:gd name="connsiteX3" fmla="*/ 10160 w 386080"/>
                <a:gd name="connsiteY3" fmla="*/ 802640 h 1391920"/>
                <a:gd name="connsiteX4" fmla="*/ 0 w 386080"/>
                <a:gd name="connsiteY4" fmla="*/ 1391920 h 139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80" h="1391920">
                  <a:moveTo>
                    <a:pt x="0" y="1391920"/>
                  </a:moveTo>
                  <a:lnTo>
                    <a:pt x="386080" y="579120"/>
                  </a:lnTo>
                  <a:lnTo>
                    <a:pt x="386080" y="0"/>
                  </a:lnTo>
                  <a:lnTo>
                    <a:pt x="10160" y="802640"/>
                  </a:lnTo>
                  <a:lnTo>
                    <a:pt x="0" y="1391920"/>
                  </a:lnTo>
                  <a:close/>
                </a:path>
              </a:pathLst>
            </a:cu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40" name="Freeform: Shape 39">
              <a:extLst>
                <a:ext uri="{FF2B5EF4-FFF2-40B4-BE49-F238E27FC236}">
                  <a16:creationId xmlns:a16="http://schemas.microsoft.com/office/drawing/2014/main" id="{52A9970D-C36A-49A2-BFE3-244FEB389228}"/>
                </a:ext>
              </a:extLst>
            </p:cNvPr>
            <p:cNvSpPr/>
            <p:nvPr/>
          </p:nvSpPr>
          <p:spPr bwMode="auto">
            <a:xfrm>
              <a:off x="7752080" y="2783840"/>
              <a:ext cx="467360" cy="1402080"/>
            </a:xfrm>
            <a:custGeom>
              <a:avLst/>
              <a:gdLst>
                <a:gd name="connsiteX0" fmla="*/ 0 w 467360"/>
                <a:gd name="connsiteY0" fmla="*/ 589280 h 1402080"/>
                <a:gd name="connsiteX1" fmla="*/ 467360 w 467360"/>
                <a:gd name="connsiteY1" fmla="*/ 1402080 h 1402080"/>
                <a:gd name="connsiteX2" fmla="*/ 467360 w 467360"/>
                <a:gd name="connsiteY2" fmla="*/ 802640 h 1402080"/>
                <a:gd name="connsiteX3" fmla="*/ 10160 w 467360"/>
                <a:gd name="connsiteY3" fmla="*/ 0 h 1402080"/>
                <a:gd name="connsiteX4" fmla="*/ 0 w 467360"/>
                <a:gd name="connsiteY4" fmla="*/ 589280 h 140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60" h="1402080">
                  <a:moveTo>
                    <a:pt x="0" y="589280"/>
                  </a:moveTo>
                  <a:lnTo>
                    <a:pt x="467360" y="1402080"/>
                  </a:lnTo>
                  <a:lnTo>
                    <a:pt x="467360" y="802640"/>
                  </a:lnTo>
                  <a:lnTo>
                    <a:pt x="10160" y="0"/>
                  </a:lnTo>
                  <a:lnTo>
                    <a:pt x="0" y="589280"/>
                  </a:lnTo>
                  <a:close/>
                </a:path>
              </a:pathLst>
            </a:cu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41" name="Arrow: Pentagon 40">
              <a:extLst>
                <a:ext uri="{FF2B5EF4-FFF2-40B4-BE49-F238E27FC236}">
                  <a16:creationId xmlns:a16="http://schemas.microsoft.com/office/drawing/2014/main" id="{F1852188-C749-4C3D-8B73-71C8EE1590C6}"/>
                </a:ext>
              </a:extLst>
            </p:cNvPr>
            <p:cNvSpPr/>
            <p:nvPr/>
          </p:nvSpPr>
          <p:spPr bwMode="auto">
            <a:xfrm>
              <a:off x="8194358" y="2770661"/>
              <a:ext cx="3686492" cy="612250"/>
            </a:xfrm>
            <a:prstGeom prst="homePlate">
              <a:avLst>
                <a:gd name="adj" fmla="val 53102"/>
              </a:avLst>
            </a:pr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42" name="Arrow: Pentagon 41">
              <a:extLst>
                <a:ext uri="{FF2B5EF4-FFF2-40B4-BE49-F238E27FC236}">
                  <a16:creationId xmlns:a16="http://schemas.microsoft.com/office/drawing/2014/main" id="{1A231AE5-C707-4B82-BE02-02DCF2A79C75}"/>
                </a:ext>
              </a:extLst>
            </p:cNvPr>
            <p:cNvSpPr/>
            <p:nvPr/>
          </p:nvSpPr>
          <p:spPr bwMode="auto">
            <a:xfrm>
              <a:off x="4394518" y="5168421"/>
              <a:ext cx="1508442" cy="612250"/>
            </a:xfrm>
            <a:prstGeom prst="homePlate">
              <a:avLst>
                <a:gd name="adj" fmla="val 0"/>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43" name="Arrow: Pentagon 42">
              <a:extLst>
                <a:ext uri="{FF2B5EF4-FFF2-40B4-BE49-F238E27FC236}">
                  <a16:creationId xmlns:a16="http://schemas.microsoft.com/office/drawing/2014/main" id="{9E4C7497-AF8C-4B12-9DA6-8719D7F4F87F}"/>
                </a:ext>
              </a:extLst>
            </p:cNvPr>
            <p:cNvSpPr/>
            <p:nvPr/>
          </p:nvSpPr>
          <p:spPr bwMode="auto">
            <a:xfrm>
              <a:off x="6263958" y="4365781"/>
              <a:ext cx="3662362" cy="612250"/>
            </a:xfrm>
            <a:prstGeom prst="homePlate">
              <a:avLst>
                <a:gd name="adj" fmla="val 49784"/>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44" name="Freeform: Shape 43">
              <a:extLst>
                <a:ext uri="{FF2B5EF4-FFF2-40B4-BE49-F238E27FC236}">
                  <a16:creationId xmlns:a16="http://schemas.microsoft.com/office/drawing/2014/main" id="{45CAF3FE-BAB9-4D84-B72A-647165F58AE0}"/>
                </a:ext>
              </a:extLst>
            </p:cNvPr>
            <p:cNvSpPr/>
            <p:nvPr/>
          </p:nvSpPr>
          <p:spPr bwMode="auto">
            <a:xfrm>
              <a:off x="5892800" y="4378960"/>
              <a:ext cx="386080" cy="1391920"/>
            </a:xfrm>
            <a:custGeom>
              <a:avLst/>
              <a:gdLst>
                <a:gd name="connsiteX0" fmla="*/ 0 w 386080"/>
                <a:gd name="connsiteY0" fmla="*/ 1391920 h 1391920"/>
                <a:gd name="connsiteX1" fmla="*/ 386080 w 386080"/>
                <a:gd name="connsiteY1" fmla="*/ 579120 h 1391920"/>
                <a:gd name="connsiteX2" fmla="*/ 386080 w 386080"/>
                <a:gd name="connsiteY2" fmla="*/ 0 h 1391920"/>
                <a:gd name="connsiteX3" fmla="*/ 10160 w 386080"/>
                <a:gd name="connsiteY3" fmla="*/ 802640 h 1391920"/>
                <a:gd name="connsiteX4" fmla="*/ 0 w 386080"/>
                <a:gd name="connsiteY4" fmla="*/ 1391920 h 139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80" h="1391920">
                  <a:moveTo>
                    <a:pt x="0" y="1391920"/>
                  </a:moveTo>
                  <a:lnTo>
                    <a:pt x="386080" y="579120"/>
                  </a:lnTo>
                  <a:lnTo>
                    <a:pt x="386080" y="0"/>
                  </a:lnTo>
                  <a:lnTo>
                    <a:pt x="10160" y="802640"/>
                  </a:lnTo>
                  <a:lnTo>
                    <a:pt x="0" y="1391920"/>
                  </a:lnTo>
                  <a:close/>
                </a:path>
              </a:pathLst>
            </a:cu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45" name="Arrow: Pentagon 44">
              <a:extLst>
                <a:ext uri="{FF2B5EF4-FFF2-40B4-BE49-F238E27FC236}">
                  <a16:creationId xmlns:a16="http://schemas.microsoft.com/office/drawing/2014/main" id="{8634E9DD-5151-4C22-8A38-59E662BE37C1}"/>
                </a:ext>
              </a:extLst>
            </p:cNvPr>
            <p:cNvSpPr/>
            <p:nvPr/>
          </p:nvSpPr>
          <p:spPr bwMode="auto">
            <a:xfrm>
              <a:off x="6263958" y="3573301"/>
              <a:ext cx="1518602" cy="612250"/>
            </a:xfrm>
            <a:prstGeom prst="homePlate">
              <a:avLst>
                <a:gd name="adj" fmla="val 0"/>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err="1">
                <a:ln>
                  <a:noFill/>
                </a:ln>
                <a:solidFill>
                  <a:srgbClr val="000000"/>
                </a:solidFill>
                <a:effectLst/>
                <a:latin typeface="Arial" pitchFamily="34" charset="0"/>
              </a:endParaRPr>
            </a:p>
          </p:txBody>
        </p:sp>
        <p:sp>
          <p:nvSpPr>
            <p:cNvPr id="46" name="Arrow: Pentagon 45">
              <a:extLst>
                <a:ext uri="{FF2B5EF4-FFF2-40B4-BE49-F238E27FC236}">
                  <a16:creationId xmlns:a16="http://schemas.microsoft.com/office/drawing/2014/main" id="{8A774F48-FB52-4E86-9967-7FC2A66E36DA}"/>
                </a:ext>
              </a:extLst>
            </p:cNvPr>
            <p:cNvSpPr/>
            <p:nvPr/>
          </p:nvSpPr>
          <p:spPr bwMode="auto">
            <a:xfrm>
              <a:off x="8158480" y="5168421"/>
              <a:ext cx="1788160" cy="612250"/>
            </a:xfrm>
            <a:prstGeom prst="homePlate">
              <a:avLst>
                <a:gd name="adj" fmla="val 49784"/>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47" name="Freeform: Shape 46">
              <a:extLst>
                <a:ext uri="{FF2B5EF4-FFF2-40B4-BE49-F238E27FC236}">
                  <a16:creationId xmlns:a16="http://schemas.microsoft.com/office/drawing/2014/main" id="{06AF7948-25BB-4487-B10B-AC738AC4BB39}"/>
                </a:ext>
              </a:extLst>
            </p:cNvPr>
            <p:cNvSpPr/>
            <p:nvPr/>
          </p:nvSpPr>
          <p:spPr bwMode="auto">
            <a:xfrm>
              <a:off x="7772399" y="3574756"/>
              <a:ext cx="394677" cy="2201595"/>
            </a:xfrm>
            <a:custGeom>
              <a:avLst/>
              <a:gdLst>
                <a:gd name="connsiteX0" fmla="*/ 0 w 406400"/>
                <a:gd name="connsiteY0" fmla="*/ 579120 h 2174240"/>
                <a:gd name="connsiteX1" fmla="*/ 406400 w 406400"/>
                <a:gd name="connsiteY1" fmla="*/ 2174240 h 2174240"/>
                <a:gd name="connsiteX2" fmla="*/ 406400 w 406400"/>
                <a:gd name="connsiteY2" fmla="*/ 1574800 h 2174240"/>
                <a:gd name="connsiteX3" fmla="*/ 0 w 406400"/>
                <a:gd name="connsiteY3" fmla="*/ 0 h 2174240"/>
                <a:gd name="connsiteX4" fmla="*/ 0 w 406400"/>
                <a:gd name="connsiteY4" fmla="*/ 579120 h 2174240"/>
                <a:gd name="connsiteX0" fmla="*/ 0 w 406400"/>
                <a:gd name="connsiteY0" fmla="*/ 579120 h 2189871"/>
                <a:gd name="connsiteX1" fmla="*/ 386862 w 406400"/>
                <a:gd name="connsiteY1" fmla="*/ 2189871 h 2189871"/>
                <a:gd name="connsiteX2" fmla="*/ 406400 w 406400"/>
                <a:gd name="connsiteY2" fmla="*/ 1574800 h 2189871"/>
                <a:gd name="connsiteX3" fmla="*/ 0 w 406400"/>
                <a:gd name="connsiteY3" fmla="*/ 0 h 2189871"/>
                <a:gd name="connsiteX4" fmla="*/ 0 w 406400"/>
                <a:gd name="connsiteY4" fmla="*/ 579120 h 2189871"/>
                <a:gd name="connsiteX0" fmla="*/ 0 w 406400"/>
                <a:gd name="connsiteY0" fmla="*/ 594751 h 2189871"/>
                <a:gd name="connsiteX1" fmla="*/ 386862 w 406400"/>
                <a:gd name="connsiteY1" fmla="*/ 2189871 h 2189871"/>
                <a:gd name="connsiteX2" fmla="*/ 406400 w 406400"/>
                <a:gd name="connsiteY2" fmla="*/ 1574800 h 2189871"/>
                <a:gd name="connsiteX3" fmla="*/ 0 w 406400"/>
                <a:gd name="connsiteY3" fmla="*/ 0 h 2189871"/>
                <a:gd name="connsiteX4" fmla="*/ 0 w 406400"/>
                <a:gd name="connsiteY4" fmla="*/ 594751 h 2189871"/>
                <a:gd name="connsiteX0" fmla="*/ 0 w 406400"/>
                <a:gd name="connsiteY0" fmla="*/ 610382 h 2205502"/>
                <a:gd name="connsiteX1" fmla="*/ 386862 w 406400"/>
                <a:gd name="connsiteY1" fmla="*/ 2205502 h 2205502"/>
                <a:gd name="connsiteX2" fmla="*/ 406400 w 406400"/>
                <a:gd name="connsiteY2" fmla="*/ 1590431 h 2205502"/>
                <a:gd name="connsiteX3" fmla="*/ 3907 w 406400"/>
                <a:gd name="connsiteY3" fmla="*/ 0 h 2205502"/>
                <a:gd name="connsiteX4" fmla="*/ 0 w 406400"/>
                <a:gd name="connsiteY4" fmla="*/ 610382 h 2205502"/>
                <a:gd name="connsiteX0" fmla="*/ 0 w 394677"/>
                <a:gd name="connsiteY0" fmla="*/ 610382 h 2205502"/>
                <a:gd name="connsiteX1" fmla="*/ 386862 w 394677"/>
                <a:gd name="connsiteY1" fmla="*/ 2205502 h 2205502"/>
                <a:gd name="connsiteX2" fmla="*/ 394677 w 394677"/>
                <a:gd name="connsiteY2" fmla="*/ 1602154 h 2205502"/>
                <a:gd name="connsiteX3" fmla="*/ 3907 w 394677"/>
                <a:gd name="connsiteY3" fmla="*/ 0 h 2205502"/>
                <a:gd name="connsiteX4" fmla="*/ 0 w 394677"/>
                <a:gd name="connsiteY4" fmla="*/ 610382 h 2205502"/>
                <a:gd name="connsiteX0" fmla="*/ 0 w 394677"/>
                <a:gd name="connsiteY0" fmla="*/ 606475 h 2201595"/>
                <a:gd name="connsiteX1" fmla="*/ 386862 w 394677"/>
                <a:gd name="connsiteY1" fmla="*/ 2201595 h 2201595"/>
                <a:gd name="connsiteX2" fmla="*/ 394677 w 394677"/>
                <a:gd name="connsiteY2" fmla="*/ 1598247 h 2201595"/>
                <a:gd name="connsiteX3" fmla="*/ 7815 w 394677"/>
                <a:gd name="connsiteY3" fmla="*/ 0 h 2201595"/>
                <a:gd name="connsiteX4" fmla="*/ 0 w 394677"/>
                <a:gd name="connsiteY4" fmla="*/ 606475 h 2201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77" h="2201595">
                  <a:moveTo>
                    <a:pt x="0" y="606475"/>
                  </a:moveTo>
                  <a:lnTo>
                    <a:pt x="386862" y="2201595"/>
                  </a:lnTo>
                  <a:lnTo>
                    <a:pt x="394677" y="1598247"/>
                  </a:lnTo>
                  <a:lnTo>
                    <a:pt x="7815" y="0"/>
                  </a:lnTo>
                  <a:cubicBezTo>
                    <a:pt x="6513" y="203461"/>
                    <a:pt x="1302" y="403014"/>
                    <a:pt x="0" y="606475"/>
                  </a:cubicBezTo>
                  <a:close/>
                </a:path>
              </a:pathLst>
            </a:cu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48" name="Arrow: Pentagon 47">
              <a:extLst>
                <a:ext uri="{FF2B5EF4-FFF2-40B4-BE49-F238E27FC236}">
                  <a16:creationId xmlns:a16="http://schemas.microsoft.com/office/drawing/2014/main" id="{90073B00-37EE-4026-B39A-1030C0860E65}"/>
                </a:ext>
              </a:extLst>
            </p:cNvPr>
            <p:cNvSpPr/>
            <p:nvPr/>
          </p:nvSpPr>
          <p:spPr bwMode="auto">
            <a:xfrm>
              <a:off x="6263958" y="5178581"/>
              <a:ext cx="1508442" cy="612250"/>
            </a:xfrm>
            <a:prstGeom prst="homePlate">
              <a:avLst>
                <a:gd name="adj" fmla="val 51443"/>
              </a:avLst>
            </a:pr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49" name="Arrow: Pentagon 48">
              <a:extLst>
                <a:ext uri="{FF2B5EF4-FFF2-40B4-BE49-F238E27FC236}">
                  <a16:creationId xmlns:a16="http://schemas.microsoft.com/office/drawing/2014/main" id="{570F8BF9-25E7-4F43-A290-76EEADEFBA99}"/>
                </a:ext>
              </a:extLst>
            </p:cNvPr>
            <p:cNvSpPr/>
            <p:nvPr/>
          </p:nvSpPr>
          <p:spPr bwMode="auto">
            <a:xfrm>
              <a:off x="10372408" y="5178581"/>
              <a:ext cx="1508442" cy="612250"/>
            </a:xfrm>
            <a:prstGeom prst="homePlate">
              <a:avLst>
                <a:gd name="adj" fmla="val 51443"/>
              </a:avLst>
            </a:pr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50" name="Arrow: Pentagon 49">
              <a:extLst>
                <a:ext uri="{FF2B5EF4-FFF2-40B4-BE49-F238E27FC236}">
                  <a16:creationId xmlns:a16="http://schemas.microsoft.com/office/drawing/2014/main" id="{9D17FA18-A2BD-428D-A719-D6C269F3E4AD}"/>
                </a:ext>
              </a:extLst>
            </p:cNvPr>
            <p:cNvSpPr/>
            <p:nvPr/>
          </p:nvSpPr>
          <p:spPr bwMode="auto">
            <a:xfrm>
              <a:off x="10372408" y="4365781"/>
              <a:ext cx="1508442" cy="612250"/>
            </a:xfrm>
            <a:prstGeom prst="homePlate">
              <a:avLst>
                <a:gd name="adj" fmla="val 51443"/>
              </a:avLst>
            </a:pr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51" name="TextBox 50">
              <a:extLst>
                <a:ext uri="{FF2B5EF4-FFF2-40B4-BE49-F238E27FC236}">
                  <a16:creationId xmlns:a16="http://schemas.microsoft.com/office/drawing/2014/main" id="{BA0C4B6C-EE14-4AC8-ABED-F71750809B0D}"/>
                </a:ext>
              </a:extLst>
            </p:cNvPr>
            <p:cNvSpPr txBox="1"/>
            <p:nvPr/>
          </p:nvSpPr>
          <p:spPr>
            <a:xfrm>
              <a:off x="1209040" y="2092960"/>
              <a:ext cx="284052" cy="338554"/>
            </a:xfrm>
            <a:prstGeom prst="rect">
              <a:avLst/>
            </a:prstGeom>
            <a:noFill/>
          </p:spPr>
          <p:txBody>
            <a:bodyPr wrap="square" rtlCol="0">
              <a:noAutofit/>
            </a:bodyPr>
            <a:lstStyle/>
            <a:p>
              <a:pPr algn="ctr"/>
              <a:r>
                <a:rPr lang="en-GB" sz="1400" b="1" i="0" dirty="0">
                  <a:solidFill>
                    <a:schemeClr val="bg1"/>
                  </a:solidFill>
                </a:rPr>
                <a:t>1</a:t>
              </a:r>
            </a:p>
          </p:txBody>
        </p:sp>
        <p:sp>
          <p:nvSpPr>
            <p:cNvPr id="52" name="TextBox 51">
              <a:extLst>
                <a:ext uri="{FF2B5EF4-FFF2-40B4-BE49-F238E27FC236}">
                  <a16:creationId xmlns:a16="http://schemas.microsoft.com/office/drawing/2014/main" id="{F8C23B2C-F65B-4D8F-A3E6-16577227E704}"/>
                </a:ext>
              </a:extLst>
            </p:cNvPr>
            <p:cNvSpPr txBox="1"/>
            <p:nvPr/>
          </p:nvSpPr>
          <p:spPr>
            <a:xfrm>
              <a:off x="1188720" y="2926080"/>
              <a:ext cx="284052" cy="338554"/>
            </a:xfrm>
            <a:prstGeom prst="rect">
              <a:avLst/>
            </a:prstGeom>
            <a:noFill/>
          </p:spPr>
          <p:txBody>
            <a:bodyPr wrap="square" rtlCol="0">
              <a:noAutofit/>
            </a:bodyPr>
            <a:lstStyle/>
            <a:p>
              <a:pPr algn="ctr"/>
              <a:r>
                <a:rPr lang="en-GB" sz="1400" b="1" i="0" dirty="0">
                  <a:solidFill>
                    <a:schemeClr val="bg1"/>
                  </a:solidFill>
                </a:rPr>
                <a:t>2</a:t>
              </a:r>
            </a:p>
          </p:txBody>
        </p:sp>
        <p:sp>
          <p:nvSpPr>
            <p:cNvPr id="53" name="TextBox 52">
              <a:extLst>
                <a:ext uri="{FF2B5EF4-FFF2-40B4-BE49-F238E27FC236}">
                  <a16:creationId xmlns:a16="http://schemas.microsoft.com/office/drawing/2014/main" id="{37077EAD-AA50-4627-B594-9815E56087E0}"/>
                </a:ext>
              </a:extLst>
            </p:cNvPr>
            <p:cNvSpPr txBox="1"/>
            <p:nvPr/>
          </p:nvSpPr>
          <p:spPr>
            <a:xfrm>
              <a:off x="3180080" y="2092960"/>
              <a:ext cx="284052" cy="338554"/>
            </a:xfrm>
            <a:prstGeom prst="rect">
              <a:avLst/>
            </a:prstGeom>
            <a:noFill/>
          </p:spPr>
          <p:txBody>
            <a:bodyPr wrap="square" rtlCol="0">
              <a:noAutofit/>
            </a:bodyPr>
            <a:lstStyle/>
            <a:p>
              <a:pPr algn="ctr"/>
              <a:r>
                <a:rPr lang="en-GB" sz="1400" b="1" i="0" dirty="0">
                  <a:solidFill>
                    <a:schemeClr val="bg1"/>
                  </a:solidFill>
                </a:rPr>
                <a:t>1</a:t>
              </a:r>
            </a:p>
          </p:txBody>
        </p:sp>
        <p:sp>
          <p:nvSpPr>
            <p:cNvPr id="54" name="TextBox 53">
              <a:extLst>
                <a:ext uri="{FF2B5EF4-FFF2-40B4-BE49-F238E27FC236}">
                  <a16:creationId xmlns:a16="http://schemas.microsoft.com/office/drawing/2014/main" id="{D3A800A7-9123-4D65-BFB3-2B5EB86E7331}"/>
                </a:ext>
              </a:extLst>
            </p:cNvPr>
            <p:cNvSpPr txBox="1"/>
            <p:nvPr/>
          </p:nvSpPr>
          <p:spPr>
            <a:xfrm>
              <a:off x="3139440" y="2926080"/>
              <a:ext cx="284052" cy="338554"/>
            </a:xfrm>
            <a:prstGeom prst="rect">
              <a:avLst/>
            </a:prstGeom>
            <a:noFill/>
          </p:spPr>
          <p:txBody>
            <a:bodyPr wrap="square" rtlCol="0">
              <a:noAutofit/>
            </a:bodyPr>
            <a:lstStyle/>
            <a:p>
              <a:pPr algn="ctr"/>
              <a:r>
                <a:rPr lang="en-GB" sz="1400" b="1" i="0" dirty="0">
                  <a:solidFill>
                    <a:schemeClr val="bg1"/>
                  </a:solidFill>
                </a:rPr>
                <a:t>2</a:t>
              </a:r>
            </a:p>
          </p:txBody>
        </p:sp>
        <p:sp>
          <p:nvSpPr>
            <p:cNvPr id="55" name="TextBox 54">
              <a:extLst>
                <a:ext uri="{FF2B5EF4-FFF2-40B4-BE49-F238E27FC236}">
                  <a16:creationId xmlns:a16="http://schemas.microsoft.com/office/drawing/2014/main" id="{4B292E9A-4D73-41F5-8B4F-87CB22085C22}"/>
                </a:ext>
              </a:extLst>
            </p:cNvPr>
            <p:cNvSpPr txBox="1"/>
            <p:nvPr/>
          </p:nvSpPr>
          <p:spPr>
            <a:xfrm>
              <a:off x="5008880" y="2092960"/>
              <a:ext cx="284052" cy="338554"/>
            </a:xfrm>
            <a:prstGeom prst="rect">
              <a:avLst/>
            </a:prstGeom>
            <a:noFill/>
          </p:spPr>
          <p:txBody>
            <a:bodyPr wrap="square" rtlCol="0">
              <a:noAutofit/>
            </a:bodyPr>
            <a:lstStyle/>
            <a:p>
              <a:pPr algn="ctr"/>
              <a:r>
                <a:rPr lang="en-GB" sz="1400" b="1" i="0" dirty="0">
                  <a:solidFill>
                    <a:schemeClr val="bg1"/>
                  </a:solidFill>
                </a:rPr>
                <a:t>1</a:t>
              </a:r>
            </a:p>
          </p:txBody>
        </p:sp>
        <p:sp>
          <p:nvSpPr>
            <p:cNvPr id="56" name="TextBox 55">
              <a:extLst>
                <a:ext uri="{FF2B5EF4-FFF2-40B4-BE49-F238E27FC236}">
                  <a16:creationId xmlns:a16="http://schemas.microsoft.com/office/drawing/2014/main" id="{F3511C60-0344-4430-BF70-CF26D2085848}"/>
                </a:ext>
              </a:extLst>
            </p:cNvPr>
            <p:cNvSpPr txBox="1"/>
            <p:nvPr/>
          </p:nvSpPr>
          <p:spPr>
            <a:xfrm>
              <a:off x="6878320" y="2092960"/>
              <a:ext cx="284052" cy="338554"/>
            </a:xfrm>
            <a:prstGeom prst="rect">
              <a:avLst/>
            </a:prstGeom>
            <a:noFill/>
          </p:spPr>
          <p:txBody>
            <a:bodyPr wrap="square" rtlCol="0">
              <a:noAutofit/>
            </a:bodyPr>
            <a:lstStyle/>
            <a:p>
              <a:pPr algn="ctr"/>
              <a:r>
                <a:rPr lang="en-GB" sz="1400" b="1" i="0" dirty="0">
                  <a:solidFill>
                    <a:schemeClr val="bg1"/>
                  </a:solidFill>
                </a:rPr>
                <a:t>1</a:t>
              </a:r>
            </a:p>
          </p:txBody>
        </p:sp>
        <p:sp>
          <p:nvSpPr>
            <p:cNvPr id="57" name="TextBox 56">
              <a:extLst>
                <a:ext uri="{FF2B5EF4-FFF2-40B4-BE49-F238E27FC236}">
                  <a16:creationId xmlns:a16="http://schemas.microsoft.com/office/drawing/2014/main" id="{D6107C8C-E815-4FCB-86EF-30825DC7C29A}"/>
                </a:ext>
              </a:extLst>
            </p:cNvPr>
            <p:cNvSpPr txBox="1"/>
            <p:nvPr/>
          </p:nvSpPr>
          <p:spPr>
            <a:xfrm>
              <a:off x="8788400" y="2092960"/>
              <a:ext cx="284052" cy="338554"/>
            </a:xfrm>
            <a:prstGeom prst="rect">
              <a:avLst/>
            </a:prstGeom>
            <a:noFill/>
          </p:spPr>
          <p:txBody>
            <a:bodyPr wrap="square" rtlCol="0">
              <a:noAutofit/>
            </a:bodyPr>
            <a:lstStyle/>
            <a:p>
              <a:pPr algn="ctr"/>
              <a:r>
                <a:rPr lang="en-GB" sz="1400" b="1" i="0" dirty="0">
                  <a:solidFill>
                    <a:schemeClr val="bg1"/>
                  </a:solidFill>
                </a:rPr>
                <a:t>1</a:t>
              </a:r>
            </a:p>
          </p:txBody>
        </p:sp>
        <p:sp>
          <p:nvSpPr>
            <p:cNvPr id="58" name="TextBox 57">
              <a:extLst>
                <a:ext uri="{FF2B5EF4-FFF2-40B4-BE49-F238E27FC236}">
                  <a16:creationId xmlns:a16="http://schemas.microsoft.com/office/drawing/2014/main" id="{CCB82515-BA54-4726-8D1A-807852799B76}"/>
                </a:ext>
              </a:extLst>
            </p:cNvPr>
            <p:cNvSpPr txBox="1"/>
            <p:nvPr/>
          </p:nvSpPr>
          <p:spPr>
            <a:xfrm>
              <a:off x="4318000" y="2794000"/>
              <a:ext cx="1473200" cy="584775"/>
            </a:xfrm>
            <a:prstGeom prst="rect">
              <a:avLst/>
            </a:prstGeom>
            <a:noFill/>
          </p:spPr>
          <p:txBody>
            <a:bodyPr wrap="square" rtlCol="0">
              <a:noAutofit/>
            </a:bodyPr>
            <a:lstStyle/>
            <a:p>
              <a:pPr algn="ctr"/>
              <a:r>
                <a:rPr lang="en-GB" sz="1400" b="1" i="0" dirty="0">
                  <a:solidFill>
                    <a:schemeClr val="bg1"/>
                  </a:solidFill>
                </a:rPr>
                <a:t>2 Involuntary</a:t>
              </a:r>
              <a:br>
                <a:rPr lang="en-GB" sz="1400" b="1" i="0" dirty="0">
                  <a:solidFill>
                    <a:schemeClr val="bg1"/>
                  </a:solidFill>
                </a:rPr>
              </a:br>
              <a:r>
                <a:rPr lang="en-GB" sz="1400" b="1" i="0" dirty="0">
                  <a:solidFill>
                    <a:schemeClr val="bg1"/>
                  </a:solidFill>
                </a:rPr>
                <a:t>migration</a:t>
              </a:r>
            </a:p>
          </p:txBody>
        </p:sp>
        <p:sp>
          <p:nvSpPr>
            <p:cNvPr id="59" name="TextBox 58">
              <a:extLst>
                <a:ext uri="{FF2B5EF4-FFF2-40B4-BE49-F238E27FC236}">
                  <a16:creationId xmlns:a16="http://schemas.microsoft.com/office/drawing/2014/main" id="{823E3BE8-3D15-46E9-8D30-6C929F1393FF}"/>
                </a:ext>
              </a:extLst>
            </p:cNvPr>
            <p:cNvSpPr txBox="1"/>
            <p:nvPr/>
          </p:nvSpPr>
          <p:spPr>
            <a:xfrm>
              <a:off x="6858000" y="2926080"/>
              <a:ext cx="284052" cy="338554"/>
            </a:xfrm>
            <a:prstGeom prst="rect">
              <a:avLst/>
            </a:prstGeom>
            <a:noFill/>
          </p:spPr>
          <p:txBody>
            <a:bodyPr wrap="square" rtlCol="0">
              <a:noAutofit/>
            </a:bodyPr>
            <a:lstStyle/>
            <a:p>
              <a:pPr algn="ctr"/>
              <a:r>
                <a:rPr lang="en-GB" sz="1400" b="1" i="0" dirty="0">
                  <a:solidFill>
                    <a:schemeClr val="bg1"/>
                  </a:solidFill>
                </a:rPr>
                <a:t>2</a:t>
              </a:r>
            </a:p>
          </p:txBody>
        </p:sp>
        <p:sp>
          <p:nvSpPr>
            <p:cNvPr id="60" name="TextBox 59">
              <a:extLst>
                <a:ext uri="{FF2B5EF4-FFF2-40B4-BE49-F238E27FC236}">
                  <a16:creationId xmlns:a16="http://schemas.microsoft.com/office/drawing/2014/main" id="{9358DB4C-9E60-49F9-A22C-EBCF9A0E0019}"/>
                </a:ext>
              </a:extLst>
            </p:cNvPr>
            <p:cNvSpPr txBox="1"/>
            <p:nvPr/>
          </p:nvSpPr>
          <p:spPr>
            <a:xfrm>
              <a:off x="8229600" y="2794000"/>
              <a:ext cx="1473200" cy="584775"/>
            </a:xfrm>
            <a:prstGeom prst="rect">
              <a:avLst/>
            </a:prstGeom>
            <a:noFill/>
          </p:spPr>
          <p:txBody>
            <a:bodyPr wrap="square" rtlCol="0">
              <a:noAutofit/>
            </a:bodyPr>
            <a:lstStyle/>
            <a:p>
              <a:pPr algn="ctr"/>
              <a:r>
                <a:rPr lang="en-GB" sz="1400" b="1" i="0" dirty="0">
                  <a:solidFill>
                    <a:schemeClr val="bg1"/>
                  </a:solidFill>
                </a:rPr>
                <a:t>2 Climate action failure</a:t>
              </a:r>
            </a:p>
          </p:txBody>
        </p:sp>
        <p:sp>
          <p:nvSpPr>
            <p:cNvPr id="61" name="TextBox 60">
              <a:extLst>
                <a:ext uri="{FF2B5EF4-FFF2-40B4-BE49-F238E27FC236}">
                  <a16:creationId xmlns:a16="http://schemas.microsoft.com/office/drawing/2014/main" id="{E9ECF262-D65C-4A54-AC00-22B13F503F7F}"/>
                </a:ext>
              </a:extLst>
            </p:cNvPr>
            <p:cNvSpPr txBox="1"/>
            <p:nvPr/>
          </p:nvSpPr>
          <p:spPr>
            <a:xfrm>
              <a:off x="10185990" y="2788802"/>
              <a:ext cx="1447209" cy="589973"/>
            </a:xfrm>
            <a:prstGeom prst="rect">
              <a:avLst/>
            </a:prstGeom>
            <a:noFill/>
          </p:spPr>
          <p:txBody>
            <a:bodyPr wrap="square" rtlCol="0">
              <a:noAutofit/>
            </a:bodyPr>
            <a:lstStyle/>
            <a:p>
              <a:pPr algn="ctr"/>
              <a:r>
                <a:rPr lang="en-GB" sz="1400" b="1" i="0" dirty="0">
                  <a:solidFill>
                    <a:schemeClr val="bg1"/>
                  </a:solidFill>
                </a:rPr>
                <a:t>2 Climate action failure</a:t>
              </a:r>
            </a:p>
          </p:txBody>
        </p:sp>
        <p:sp>
          <p:nvSpPr>
            <p:cNvPr id="62" name="TextBox 61">
              <a:extLst>
                <a:ext uri="{FF2B5EF4-FFF2-40B4-BE49-F238E27FC236}">
                  <a16:creationId xmlns:a16="http://schemas.microsoft.com/office/drawing/2014/main" id="{01838393-845A-49FE-B07E-881F4DFD608D}"/>
                </a:ext>
              </a:extLst>
            </p:cNvPr>
            <p:cNvSpPr txBox="1"/>
            <p:nvPr/>
          </p:nvSpPr>
          <p:spPr>
            <a:xfrm>
              <a:off x="355600" y="3566160"/>
              <a:ext cx="1584960" cy="707886"/>
            </a:xfrm>
            <a:prstGeom prst="rect">
              <a:avLst/>
            </a:prstGeom>
            <a:noFill/>
          </p:spPr>
          <p:txBody>
            <a:bodyPr wrap="square" rtlCol="0">
              <a:noAutofit/>
            </a:bodyPr>
            <a:lstStyle/>
            <a:p>
              <a:pPr algn="ctr">
                <a:lnSpc>
                  <a:spcPts val="1400"/>
                </a:lnSpc>
              </a:pPr>
              <a:r>
                <a:rPr lang="en-GB" sz="1400" b="1" i="0" dirty="0">
                  <a:solidFill>
                    <a:schemeClr val="bg1"/>
                  </a:solidFill>
                </a:rPr>
                <a:t>3 Failure of national governance</a:t>
              </a:r>
            </a:p>
          </p:txBody>
        </p:sp>
        <p:sp>
          <p:nvSpPr>
            <p:cNvPr id="63" name="TextBox 62">
              <a:extLst>
                <a:ext uri="{FF2B5EF4-FFF2-40B4-BE49-F238E27FC236}">
                  <a16:creationId xmlns:a16="http://schemas.microsoft.com/office/drawing/2014/main" id="{08465FEC-CD26-42B6-8A89-EB132CFA7B46}"/>
                </a:ext>
              </a:extLst>
            </p:cNvPr>
            <p:cNvSpPr txBox="1"/>
            <p:nvPr/>
          </p:nvSpPr>
          <p:spPr>
            <a:xfrm>
              <a:off x="2468880" y="3627120"/>
              <a:ext cx="1473200" cy="584775"/>
            </a:xfrm>
            <a:prstGeom prst="rect">
              <a:avLst/>
            </a:prstGeom>
            <a:noFill/>
          </p:spPr>
          <p:txBody>
            <a:bodyPr wrap="square" rtlCol="0">
              <a:noAutofit/>
            </a:bodyPr>
            <a:lstStyle/>
            <a:p>
              <a:pPr algn="ctr"/>
              <a:r>
                <a:rPr lang="en-GB" sz="1400" b="1" i="0" dirty="0">
                  <a:solidFill>
                    <a:schemeClr val="bg1"/>
                  </a:solidFill>
                </a:rPr>
                <a:t>3 Climate action failure</a:t>
              </a:r>
            </a:p>
          </p:txBody>
        </p:sp>
        <p:sp>
          <p:nvSpPr>
            <p:cNvPr id="64" name="TextBox 63">
              <a:extLst>
                <a:ext uri="{FF2B5EF4-FFF2-40B4-BE49-F238E27FC236}">
                  <a16:creationId xmlns:a16="http://schemas.microsoft.com/office/drawing/2014/main" id="{647340D6-3C3C-42B3-9335-B7F086123146}"/>
                </a:ext>
              </a:extLst>
            </p:cNvPr>
            <p:cNvSpPr txBox="1"/>
            <p:nvPr/>
          </p:nvSpPr>
          <p:spPr>
            <a:xfrm>
              <a:off x="5008880" y="3698240"/>
              <a:ext cx="284052" cy="338554"/>
            </a:xfrm>
            <a:prstGeom prst="rect">
              <a:avLst/>
            </a:prstGeom>
            <a:noFill/>
          </p:spPr>
          <p:txBody>
            <a:bodyPr wrap="square" rtlCol="0">
              <a:noAutofit/>
            </a:bodyPr>
            <a:lstStyle/>
            <a:p>
              <a:pPr algn="ctr"/>
              <a:r>
                <a:rPr lang="en-GB" sz="1400" b="1" i="0" dirty="0">
                  <a:solidFill>
                    <a:schemeClr val="bg1"/>
                  </a:solidFill>
                </a:rPr>
                <a:t>3</a:t>
              </a:r>
            </a:p>
          </p:txBody>
        </p:sp>
        <p:sp>
          <p:nvSpPr>
            <p:cNvPr id="65" name="TextBox 64">
              <a:extLst>
                <a:ext uri="{FF2B5EF4-FFF2-40B4-BE49-F238E27FC236}">
                  <a16:creationId xmlns:a16="http://schemas.microsoft.com/office/drawing/2014/main" id="{9BC68FC5-FC60-4A8E-BF24-2A6C6087C240}"/>
                </a:ext>
              </a:extLst>
            </p:cNvPr>
            <p:cNvSpPr txBox="1"/>
            <p:nvPr/>
          </p:nvSpPr>
          <p:spPr>
            <a:xfrm>
              <a:off x="6837680" y="3698240"/>
              <a:ext cx="284052" cy="338554"/>
            </a:xfrm>
            <a:prstGeom prst="rect">
              <a:avLst/>
            </a:prstGeom>
            <a:noFill/>
          </p:spPr>
          <p:txBody>
            <a:bodyPr wrap="square" rtlCol="0">
              <a:noAutofit/>
            </a:bodyPr>
            <a:lstStyle/>
            <a:p>
              <a:pPr algn="ctr"/>
              <a:r>
                <a:rPr lang="en-GB" sz="1400" b="1" i="0" dirty="0">
                  <a:solidFill>
                    <a:schemeClr val="bg1"/>
                  </a:solidFill>
                </a:rPr>
                <a:t>3</a:t>
              </a:r>
            </a:p>
          </p:txBody>
        </p:sp>
        <p:sp>
          <p:nvSpPr>
            <p:cNvPr id="66" name="TextBox 65">
              <a:extLst>
                <a:ext uri="{FF2B5EF4-FFF2-40B4-BE49-F238E27FC236}">
                  <a16:creationId xmlns:a16="http://schemas.microsoft.com/office/drawing/2014/main" id="{DA4769FC-4BE4-4633-8D91-0BA021925C9E}"/>
                </a:ext>
              </a:extLst>
            </p:cNvPr>
            <p:cNvSpPr txBox="1"/>
            <p:nvPr/>
          </p:nvSpPr>
          <p:spPr>
            <a:xfrm>
              <a:off x="8768080" y="3698240"/>
              <a:ext cx="284052" cy="338554"/>
            </a:xfrm>
            <a:prstGeom prst="rect">
              <a:avLst/>
            </a:prstGeom>
            <a:noFill/>
          </p:spPr>
          <p:txBody>
            <a:bodyPr wrap="square" rtlCol="0">
              <a:noAutofit/>
            </a:bodyPr>
            <a:lstStyle/>
            <a:p>
              <a:pPr algn="ctr"/>
              <a:r>
                <a:rPr lang="en-GB" sz="1400" b="1" i="0" dirty="0">
                  <a:solidFill>
                    <a:schemeClr val="bg1"/>
                  </a:solidFill>
                </a:rPr>
                <a:t>3</a:t>
              </a:r>
            </a:p>
          </p:txBody>
        </p:sp>
        <p:sp>
          <p:nvSpPr>
            <p:cNvPr id="67" name="TextBox 66">
              <a:extLst>
                <a:ext uri="{FF2B5EF4-FFF2-40B4-BE49-F238E27FC236}">
                  <a16:creationId xmlns:a16="http://schemas.microsoft.com/office/drawing/2014/main" id="{2ED988B4-72D3-4A7E-95AF-FEDB443CB41C}"/>
                </a:ext>
              </a:extLst>
            </p:cNvPr>
            <p:cNvSpPr txBox="1"/>
            <p:nvPr/>
          </p:nvSpPr>
          <p:spPr>
            <a:xfrm>
              <a:off x="10138092" y="3606800"/>
              <a:ext cx="1464627" cy="497840"/>
            </a:xfrm>
            <a:prstGeom prst="rect">
              <a:avLst/>
            </a:prstGeom>
            <a:noFill/>
          </p:spPr>
          <p:txBody>
            <a:bodyPr wrap="square" rtlCol="0">
              <a:noAutofit/>
            </a:bodyPr>
            <a:lstStyle/>
            <a:p>
              <a:pPr algn="ctr"/>
              <a:r>
                <a:rPr lang="en-GB" sz="1400" b="1" i="0" dirty="0">
                  <a:solidFill>
                    <a:schemeClr val="bg1"/>
                  </a:solidFill>
                </a:rPr>
                <a:t>3 natural disasters</a:t>
              </a:r>
            </a:p>
          </p:txBody>
        </p:sp>
        <p:sp>
          <p:nvSpPr>
            <p:cNvPr id="68" name="TextBox 67">
              <a:extLst>
                <a:ext uri="{FF2B5EF4-FFF2-40B4-BE49-F238E27FC236}">
                  <a16:creationId xmlns:a16="http://schemas.microsoft.com/office/drawing/2014/main" id="{CCF6CE4B-508A-4C5D-8AD7-31C7B24B8FE6}"/>
                </a:ext>
              </a:extLst>
            </p:cNvPr>
            <p:cNvSpPr txBox="1"/>
            <p:nvPr/>
          </p:nvSpPr>
          <p:spPr>
            <a:xfrm>
              <a:off x="416560" y="4511040"/>
              <a:ext cx="1584960" cy="707886"/>
            </a:xfrm>
            <a:prstGeom prst="rect">
              <a:avLst/>
            </a:prstGeom>
            <a:noFill/>
          </p:spPr>
          <p:txBody>
            <a:bodyPr wrap="square" rtlCol="0">
              <a:noAutofit/>
            </a:bodyPr>
            <a:lstStyle/>
            <a:p>
              <a:pPr algn="ctr">
                <a:lnSpc>
                  <a:spcPts val="1400"/>
                </a:lnSpc>
              </a:pPr>
              <a:r>
                <a:rPr lang="en-GB" sz="1400" b="1" i="0" dirty="0">
                  <a:solidFill>
                    <a:schemeClr val="bg1"/>
                  </a:solidFill>
                </a:rPr>
                <a:t>4 State collapse or crisis</a:t>
              </a:r>
            </a:p>
          </p:txBody>
        </p:sp>
        <p:sp>
          <p:nvSpPr>
            <p:cNvPr id="69" name="TextBox 68">
              <a:extLst>
                <a:ext uri="{FF2B5EF4-FFF2-40B4-BE49-F238E27FC236}">
                  <a16:creationId xmlns:a16="http://schemas.microsoft.com/office/drawing/2014/main" id="{08329442-23F6-4116-94C5-A6AC44C8DECB}"/>
                </a:ext>
              </a:extLst>
            </p:cNvPr>
            <p:cNvSpPr txBox="1"/>
            <p:nvPr/>
          </p:nvSpPr>
          <p:spPr>
            <a:xfrm>
              <a:off x="2418080" y="4470400"/>
              <a:ext cx="1584960" cy="487680"/>
            </a:xfrm>
            <a:prstGeom prst="rect">
              <a:avLst/>
            </a:prstGeom>
            <a:noFill/>
          </p:spPr>
          <p:txBody>
            <a:bodyPr wrap="square" rtlCol="0">
              <a:noAutofit/>
            </a:bodyPr>
            <a:lstStyle/>
            <a:p>
              <a:pPr algn="ctr">
                <a:lnSpc>
                  <a:spcPts val="1400"/>
                </a:lnSpc>
              </a:pPr>
              <a:r>
                <a:rPr lang="en-GB" sz="1400" b="1" i="0" dirty="0">
                  <a:solidFill>
                    <a:schemeClr val="bg1"/>
                  </a:solidFill>
                </a:rPr>
                <a:t>4 Interstate conflict</a:t>
              </a:r>
            </a:p>
          </p:txBody>
        </p:sp>
        <p:sp>
          <p:nvSpPr>
            <p:cNvPr id="70" name="TextBox 69">
              <a:extLst>
                <a:ext uri="{FF2B5EF4-FFF2-40B4-BE49-F238E27FC236}">
                  <a16:creationId xmlns:a16="http://schemas.microsoft.com/office/drawing/2014/main" id="{A9D0D2C3-3FFD-4F29-9F6A-D50BD37EDF33}"/>
                </a:ext>
              </a:extLst>
            </p:cNvPr>
            <p:cNvSpPr txBox="1"/>
            <p:nvPr/>
          </p:nvSpPr>
          <p:spPr>
            <a:xfrm>
              <a:off x="4267200" y="4470400"/>
              <a:ext cx="1584960" cy="487680"/>
            </a:xfrm>
            <a:prstGeom prst="rect">
              <a:avLst/>
            </a:prstGeom>
            <a:noFill/>
          </p:spPr>
          <p:txBody>
            <a:bodyPr wrap="square" rtlCol="0">
              <a:noAutofit/>
            </a:bodyPr>
            <a:lstStyle/>
            <a:p>
              <a:pPr algn="ctr">
                <a:lnSpc>
                  <a:spcPts val="1400"/>
                </a:lnSpc>
              </a:pPr>
              <a:r>
                <a:rPr lang="en-GB" sz="1400" b="1" i="0" dirty="0">
                  <a:solidFill>
                    <a:schemeClr val="bg1"/>
                  </a:solidFill>
                </a:rPr>
                <a:t>4 Terrorist attacks</a:t>
              </a:r>
            </a:p>
          </p:txBody>
        </p:sp>
        <p:sp>
          <p:nvSpPr>
            <p:cNvPr id="71" name="TextBox 70">
              <a:extLst>
                <a:ext uri="{FF2B5EF4-FFF2-40B4-BE49-F238E27FC236}">
                  <a16:creationId xmlns:a16="http://schemas.microsoft.com/office/drawing/2014/main" id="{D8C2EA14-2582-4312-B6D9-6F51D714306A}"/>
                </a:ext>
              </a:extLst>
            </p:cNvPr>
            <p:cNvSpPr txBox="1"/>
            <p:nvPr/>
          </p:nvSpPr>
          <p:spPr>
            <a:xfrm>
              <a:off x="6837680" y="4500880"/>
              <a:ext cx="284052" cy="338554"/>
            </a:xfrm>
            <a:prstGeom prst="rect">
              <a:avLst/>
            </a:prstGeom>
            <a:noFill/>
          </p:spPr>
          <p:txBody>
            <a:bodyPr wrap="square" rtlCol="0">
              <a:noAutofit/>
            </a:bodyPr>
            <a:lstStyle/>
            <a:p>
              <a:pPr algn="ctr"/>
              <a:r>
                <a:rPr lang="en-GB" sz="1400" b="1" i="0" dirty="0">
                  <a:solidFill>
                    <a:schemeClr val="bg1"/>
                  </a:solidFill>
                </a:rPr>
                <a:t>4</a:t>
              </a:r>
            </a:p>
          </p:txBody>
        </p:sp>
        <p:sp>
          <p:nvSpPr>
            <p:cNvPr id="72" name="TextBox 71">
              <a:extLst>
                <a:ext uri="{FF2B5EF4-FFF2-40B4-BE49-F238E27FC236}">
                  <a16:creationId xmlns:a16="http://schemas.microsoft.com/office/drawing/2014/main" id="{47B1C93B-BA04-416B-AFCD-A289EC24EF8F}"/>
                </a:ext>
              </a:extLst>
            </p:cNvPr>
            <p:cNvSpPr txBox="1"/>
            <p:nvPr/>
          </p:nvSpPr>
          <p:spPr>
            <a:xfrm>
              <a:off x="8158480" y="4470400"/>
              <a:ext cx="1584960" cy="487680"/>
            </a:xfrm>
            <a:prstGeom prst="rect">
              <a:avLst/>
            </a:prstGeom>
            <a:noFill/>
          </p:spPr>
          <p:txBody>
            <a:bodyPr wrap="square" rtlCol="0">
              <a:noAutofit/>
            </a:bodyPr>
            <a:lstStyle/>
            <a:p>
              <a:pPr algn="ctr">
                <a:lnSpc>
                  <a:spcPts val="1400"/>
                </a:lnSpc>
              </a:pPr>
              <a:r>
                <a:rPr lang="en-GB" sz="1400" b="1" i="0" dirty="0">
                  <a:solidFill>
                    <a:schemeClr val="bg1"/>
                  </a:solidFill>
                </a:rPr>
                <a:t>4 data fraud</a:t>
              </a:r>
              <a:br>
                <a:rPr lang="en-GB" sz="1400" b="1" i="0" dirty="0">
                  <a:solidFill>
                    <a:schemeClr val="bg1"/>
                  </a:solidFill>
                </a:rPr>
              </a:br>
              <a:r>
                <a:rPr lang="en-GB" sz="1400" b="1" i="0" dirty="0">
                  <a:solidFill>
                    <a:schemeClr val="bg1"/>
                  </a:solidFill>
                </a:rPr>
                <a:t>or theft</a:t>
              </a:r>
            </a:p>
          </p:txBody>
        </p:sp>
        <p:sp>
          <p:nvSpPr>
            <p:cNvPr id="73" name="TextBox 72">
              <a:extLst>
                <a:ext uri="{FF2B5EF4-FFF2-40B4-BE49-F238E27FC236}">
                  <a16:creationId xmlns:a16="http://schemas.microsoft.com/office/drawing/2014/main" id="{D2062570-EF74-4C8E-B311-3363A3CF1F76}"/>
                </a:ext>
              </a:extLst>
            </p:cNvPr>
            <p:cNvSpPr txBox="1"/>
            <p:nvPr/>
          </p:nvSpPr>
          <p:spPr>
            <a:xfrm>
              <a:off x="10231120" y="4470400"/>
              <a:ext cx="1584960" cy="487680"/>
            </a:xfrm>
            <a:prstGeom prst="rect">
              <a:avLst/>
            </a:prstGeom>
            <a:noFill/>
          </p:spPr>
          <p:txBody>
            <a:bodyPr wrap="square" rtlCol="0">
              <a:noAutofit/>
            </a:bodyPr>
            <a:lstStyle/>
            <a:p>
              <a:pPr algn="ctr">
                <a:lnSpc>
                  <a:spcPts val="1400"/>
                </a:lnSpc>
              </a:pPr>
              <a:r>
                <a:rPr lang="en-GB" sz="1400" b="1" i="0" dirty="0">
                  <a:solidFill>
                    <a:schemeClr val="bg1"/>
                  </a:solidFill>
                </a:rPr>
                <a:t>4 Biodiversity loss</a:t>
              </a:r>
            </a:p>
          </p:txBody>
        </p:sp>
        <p:sp>
          <p:nvSpPr>
            <p:cNvPr id="74" name="TextBox 73">
              <a:extLst>
                <a:ext uri="{FF2B5EF4-FFF2-40B4-BE49-F238E27FC236}">
                  <a16:creationId xmlns:a16="http://schemas.microsoft.com/office/drawing/2014/main" id="{60E98DA0-A344-40B3-84CC-30B85752CD2C}"/>
                </a:ext>
              </a:extLst>
            </p:cNvPr>
            <p:cNvSpPr txBox="1"/>
            <p:nvPr/>
          </p:nvSpPr>
          <p:spPr>
            <a:xfrm>
              <a:off x="493078" y="5216029"/>
              <a:ext cx="1584960" cy="504051"/>
            </a:xfrm>
            <a:prstGeom prst="rect">
              <a:avLst/>
            </a:prstGeom>
            <a:noFill/>
          </p:spPr>
          <p:txBody>
            <a:bodyPr wrap="square" rtlCol="0">
              <a:noAutofit/>
            </a:bodyPr>
            <a:lstStyle/>
            <a:p>
              <a:pPr>
                <a:lnSpc>
                  <a:spcPts val="1400"/>
                </a:lnSpc>
              </a:pPr>
              <a:r>
                <a:rPr lang="en-GB" sz="1400" b="1" i="0" dirty="0">
                  <a:solidFill>
                    <a:schemeClr val="bg1"/>
                  </a:solidFill>
                </a:rPr>
                <a:t>5 Unemployment</a:t>
              </a:r>
            </a:p>
          </p:txBody>
        </p:sp>
        <p:sp>
          <p:nvSpPr>
            <p:cNvPr id="75" name="TextBox 74">
              <a:extLst>
                <a:ext uri="{FF2B5EF4-FFF2-40B4-BE49-F238E27FC236}">
                  <a16:creationId xmlns:a16="http://schemas.microsoft.com/office/drawing/2014/main" id="{4283D037-9B39-4419-B1CC-19086B38D877}"/>
                </a:ext>
              </a:extLst>
            </p:cNvPr>
            <p:cNvSpPr txBox="1"/>
            <p:nvPr/>
          </p:nvSpPr>
          <p:spPr>
            <a:xfrm>
              <a:off x="2418080" y="5273040"/>
              <a:ext cx="1584960" cy="487680"/>
            </a:xfrm>
            <a:prstGeom prst="rect">
              <a:avLst/>
            </a:prstGeom>
            <a:noFill/>
          </p:spPr>
          <p:txBody>
            <a:bodyPr wrap="square" rtlCol="0">
              <a:noAutofit/>
            </a:bodyPr>
            <a:lstStyle/>
            <a:p>
              <a:pPr algn="ctr">
                <a:lnSpc>
                  <a:spcPts val="1400"/>
                </a:lnSpc>
              </a:pPr>
              <a:r>
                <a:rPr lang="en-GB" sz="1400" b="1" i="0" dirty="0">
                  <a:solidFill>
                    <a:schemeClr val="bg1"/>
                  </a:solidFill>
                </a:rPr>
                <a:t>5 Natural catastrophes</a:t>
              </a:r>
            </a:p>
          </p:txBody>
        </p:sp>
        <p:sp>
          <p:nvSpPr>
            <p:cNvPr id="76" name="TextBox 75">
              <a:extLst>
                <a:ext uri="{FF2B5EF4-FFF2-40B4-BE49-F238E27FC236}">
                  <a16:creationId xmlns:a16="http://schemas.microsoft.com/office/drawing/2014/main" id="{E0609026-D004-446D-809D-B764F5A09881}"/>
                </a:ext>
              </a:extLst>
            </p:cNvPr>
            <p:cNvSpPr txBox="1"/>
            <p:nvPr/>
          </p:nvSpPr>
          <p:spPr>
            <a:xfrm>
              <a:off x="5008880" y="5285959"/>
              <a:ext cx="284052" cy="338554"/>
            </a:xfrm>
            <a:prstGeom prst="rect">
              <a:avLst/>
            </a:prstGeom>
            <a:noFill/>
          </p:spPr>
          <p:txBody>
            <a:bodyPr wrap="square" rtlCol="0">
              <a:noAutofit/>
            </a:bodyPr>
            <a:lstStyle/>
            <a:p>
              <a:pPr algn="ctr"/>
              <a:r>
                <a:rPr lang="en-GB" sz="1400" b="1" i="0" dirty="0">
                  <a:solidFill>
                    <a:schemeClr val="bg1"/>
                  </a:solidFill>
                </a:rPr>
                <a:t>5</a:t>
              </a:r>
            </a:p>
          </p:txBody>
        </p:sp>
        <p:sp>
          <p:nvSpPr>
            <p:cNvPr id="77" name="TextBox 76">
              <a:extLst>
                <a:ext uri="{FF2B5EF4-FFF2-40B4-BE49-F238E27FC236}">
                  <a16:creationId xmlns:a16="http://schemas.microsoft.com/office/drawing/2014/main" id="{143EF496-2EE4-4B42-AF33-05B7F8F97CB9}"/>
                </a:ext>
              </a:extLst>
            </p:cNvPr>
            <p:cNvSpPr txBox="1"/>
            <p:nvPr/>
          </p:nvSpPr>
          <p:spPr>
            <a:xfrm>
              <a:off x="6207760" y="5212080"/>
              <a:ext cx="1473200" cy="584775"/>
            </a:xfrm>
            <a:prstGeom prst="rect">
              <a:avLst/>
            </a:prstGeom>
            <a:noFill/>
          </p:spPr>
          <p:txBody>
            <a:bodyPr wrap="square" rtlCol="0">
              <a:noAutofit/>
            </a:bodyPr>
            <a:lstStyle/>
            <a:p>
              <a:pPr algn="ctr"/>
              <a:r>
                <a:rPr lang="en-GB" sz="1400" b="1" i="0" dirty="0">
                  <a:solidFill>
                    <a:schemeClr val="bg1"/>
                  </a:solidFill>
                </a:rPr>
                <a:t>5 Climate action failure</a:t>
              </a:r>
            </a:p>
          </p:txBody>
        </p:sp>
        <p:sp>
          <p:nvSpPr>
            <p:cNvPr id="78" name="TextBox 77">
              <a:extLst>
                <a:ext uri="{FF2B5EF4-FFF2-40B4-BE49-F238E27FC236}">
                  <a16:creationId xmlns:a16="http://schemas.microsoft.com/office/drawing/2014/main" id="{17ACE3C2-E528-4294-A66B-0F9826ED1F3D}"/>
                </a:ext>
              </a:extLst>
            </p:cNvPr>
            <p:cNvSpPr txBox="1"/>
            <p:nvPr/>
          </p:nvSpPr>
          <p:spPr>
            <a:xfrm>
              <a:off x="8260080" y="5332125"/>
              <a:ext cx="1473200" cy="584775"/>
            </a:xfrm>
            <a:prstGeom prst="rect">
              <a:avLst/>
            </a:prstGeom>
            <a:noFill/>
          </p:spPr>
          <p:txBody>
            <a:bodyPr wrap="square" rtlCol="0">
              <a:noAutofit/>
            </a:bodyPr>
            <a:lstStyle/>
            <a:p>
              <a:pPr algn="ctr"/>
              <a:r>
                <a:rPr lang="en-GB" sz="1400" b="1" i="0" dirty="0">
                  <a:solidFill>
                    <a:schemeClr val="bg1"/>
                  </a:solidFill>
                </a:rPr>
                <a:t>5 Cyberattacks</a:t>
              </a:r>
            </a:p>
          </p:txBody>
        </p:sp>
        <p:sp>
          <p:nvSpPr>
            <p:cNvPr id="79" name="TextBox 78">
              <a:extLst>
                <a:ext uri="{FF2B5EF4-FFF2-40B4-BE49-F238E27FC236}">
                  <a16:creationId xmlns:a16="http://schemas.microsoft.com/office/drawing/2014/main" id="{A34EBC75-EC4C-42C0-8C62-B84F8B8BEB53}"/>
                </a:ext>
              </a:extLst>
            </p:cNvPr>
            <p:cNvSpPr txBox="1"/>
            <p:nvPr/>
          </p:nvSpPr>
          <p:spPr>
            <a:xfrm>
              <a:off x="10300653" y="5220365"/>
              <a:ext cx="1473200" cy="584775"/>
            </a:xfrm>
            <a:prstGeom prst="rect">
              <a:avLst/>
            </a:prstGeom>
            <a:noFill/>
          </p:spPr>
          <p:txBody>
            <a:bodyPr wrap="square" rtlCol="0">
              <a:noAutofit/>
            </a:bodyPr>
            <a:lstStyle/>
            <a:p>
              <a:pPr algn="ctr">
                <a:lnSpc>
                  <a:spcPts val="1400"/>
                </a:lnSpc>
              </a:pPr>
              <a:r>
                <a:rPr lang="en-GB" sz="1400" b="1" i="0" dirty="0">
                  <a:solidFill>
                    <a:schemeClr val="bg1"/>
                  </a:solidFill>
                </a:rPr>
                <a:t>5 Human-made environmental disasters</a:t>
              </a:r>
            </a:p>
          </p:txBody>
        </p:sp>
        <p:sp>
          <p:nvSpPr>
            <p:cNvPr id="80" name="Rectangle 79">
              <a:extLst>
                <a:ext uri="{FF2B5EF4-FFF2-40B4-BE49-F238E27FC236}">
                  <a16:creationId xmlns:a16="http://schemas.microsoft.com/office/drawing/2014/main" id="{95669370-522F-418F-8B31-7D5FD8127E9D}"/>
                </a:ext>
              </a:extLst>
            </p:cNvPr>
            <p:cNvSpPr/>
            <p:nvPr/>
          </p:nvSpPr>
          <p:spPr bwMode="auto">
            <a:xfrm>
              <a:off x="1666240" y="5984875"/>
              <a:ext cx="252413" cy="252413"/>
            </a:xfrm>
            <a:prstGeom prst="rect">
              <a:avLst/>
            </a:prstGeom>
            <a:solidFill>
              <a:schemeClr val="accent3"/>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81" name="TextBox 80">
              <a:extLst>
                <a:ext uri="{FF2B5EF4-FFF2-40B4-BE49-F238E27FC236}">
                  <a16:creationId xmlns:a16="http://schemas.microsoft.com/office/drawing/2014/main" id="{2429B0E4-F57A-4202-B29D-CF40485B704F}"/>
                </a:ext>
              </a:extLst>
            </p:cNvPr>
            <p:cNvSpPr txBox="1"/>
            <p:nvPr/>
          </p:nvSpPr>
          <p:spPr>
            <a:xfrm>
              <a:off x="1910080" y="5973763"/>
              <a:ext cx="971741" cy="307777"/>
            </a:xfrm>
            <a:prstGeom prst="rect">
              <a:avLst/>
            </a:prstGeom>
            <a:noFill/>
          </p:spPr>
          <p:txBody>
            <a:bodyPr wrap="none" rtlCol="0">
              <a:spAutoFit/>
            </a:bodyPr>
            <a:lstStyle/>
            <a:p>
              <a:r>
                <a:rPr lang="en-GB" sz="1400" i="0" dirty="0">
                  <a:solidFill>
                    <a:schemeClr val="tx1"/>
                  </a:solidFill>
                </a:rPr>
                <a:t>Economic</a:t>
              </a:r>
            </a:p>
          </p:txBody>
        </p:sp>
        <p:sp>
          <p:nvSpPr>
            <p:cNvPr id="82" name="Rectangle 81">
              <a:extLst>
                <a:ext uri="{FF2B5EF4-FFF2-40B4-BE49-F238E27FC236}">
                  <a16:creationId xmlns:a16="http://schemas.microsoft.com/office/drawing/2014/main" id="{5AA152A9-8327-4F98-88ED-8D6533F33D3F}"/>
                </a:ext>
              </a:extLst>
            </p:cNvPr>
            <p:cNvSpPr/>
            <p:nvPr/>
          </p:nvSpPr>
          <p:spPr bwMode="auto">
            <a:xfrm>
              <a:off x="3383280" y="5984875"/>
              <a:ext cx="252413" cy="252413"/>
            </a:xfrm>
            <a:prstGeom prst="rect">
              <a:avLst/>
            </a:pr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83" name="TextBox 82">
              <a:extLst>
                <a:ext uri="{FF2B5EF4-FFF2-40B4-BE49-F238E27FC236}">
                  <a16:creationId xmlns:a16="http://schemas.microsoft.com/office/drawing/2014/main" id="{D58C0500-216F-47A0-99C7-2168F854DC07}"/>
                </a:ext>
              </a:extLst>
            </p:cNvPr>
            <p:cNvSpPr txBox="1"/>
            <p:nvPr/>
          </p:nvSpPr>
          <p:spPr>
            <a:xfrm>
              <a:off x="3637280" y="5973763"/>
              <a:ext cx="1329210" cy="307777"/>
            </a:xfrm>
            <a:prstGeom prst="rect">
              <a:avLst/>
            </a:prstGeom>
            <a:noFill/>
          </p:spPr>
          <p:txBody>
            <a:bodyPr wrap="none" rtlCol="0">
              <a:spAutoFit/>
            </a:bodyPr>
            <a:lstStyle/>
            <a:p>
              <a:r>
                <a:rPr lang="en-GB" sz="1400" i="0" dirty="0">
                  <a:solidFill>
                    <a:schemeClr val="tx1"/>
                  </a:solidFill>
                </a:rPr>
                <a:t>Environmental</a:t>
              </a:r>
            </a:p>
          </p:txBody>
        </p:sp>
        <p:sp>
          <p:nvSpPr>
            <p:cNvPr id="84" name="Rectangle 83">
              <a:extLst>
                <a:ext uri="{FF2B5EF4-FFF2-40B4-BE49-F238E27FC236}">
                  <a16:creationId xmlns:a16="http://schemas.microsoft.com/office/drawing/2014/main" id="{DD4F8C6D-F5B8-473D-BF4A-4DF24C0E76EE}"/>
                </a:ext>
              </a:extLst>
            </p:cNvPr>
            <p:cNvSpPr/>
            <p:nvPr/>
          </p:nvSpPr>
          <p:spPr bwMode="auto">
            <a:xfrm>
              <a:off x="5100320" y="5984875"/>
              <a:ext cx="252413" cy="252413"/>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85" name="TextBox 84">
              <a:extLst>
                <a:ext uri="{FF2B5EF4-FFF2-40B4-BE49-F238E27FC236}">
                  <a16:creationId xmlns:a16="http://schemas.microsoft.com/office/drawing/2014/main" id="{9CEBAD2E-4E07-430D-A297-3FCDB200B3B7}"/>
                </a:ext>
              </a:extLst>
            </p:cNvPr>
            <p:cNvSpPr txBox="1"/>
            <p:nvPr/>
          </p:nvSpPr>
          <p:spPr>
            <a:xfrm>
              <a:off x="5313680" y="5973763"/>
              <a:ext cx="1120820" cy="307777"/>
            </a:xfrm>
            <a:prstGeom prst="rect">
              <a:avLst/>
            </a:prstGeom>
            <a:noFill/>
          </p:spPr>
          <p:txBody>
            <a:bodyPr wrap="none" rtlCol="0">
              <a:spAutoFit/>
            </a:bodyPr>
            <a:lstStyle/>
            <a:p>
              <a:r>
                <a:rPr lang="en-GB" sz="1400" i="0" dirty="0">
                  <a:solidFill>
                    <a:schemeClr val="tx1"/>
                  </a:solidFill>
                </a:rPr>
                <a:t>Geopolitical</a:t>
              </a:r>
            </a:p>
          </p:txBody>
        </p:sp>
        <p:sp>
          <p:nvSpPr>
            <p:cNvPr id="86" name="Rectangle 85">
              <a:extLst>
                <a:ext uri="{FF2B5EF4-FFF2-40B4-BE49-F238E27FC236}">
                  <a16:creationId xmlns:a16="http://schemas.microsoft.com/office/drawing/2014/main" id="{3B816C9F-1F7A-4DE3-B467-8861CFECE63E}"/>
                </a:ext>
              </a:extLst>
            </p:cNvPr>
            <p:cNvSpPr/>
            <p:nvPr/>
          </p:nvSpPr>
          <p:spPr bwMode="auto">
            <a:xfrm>
              <a:off x="6817360" y="5984875"/>
              <a:ext cx="252413" cy="252413"/>
            </a:xfrm>
            <a:prstGeom prst="rect">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87" name="TextBox 86">
              <a:extLst>
                <a:ext uri="{FF2B5EF4-FFF2-40B4-BE49-F238E27FC236}">
                  <a16:creationId xmlns:a16="http://schemas.microsoft.com/office/drawing/2014/main" id="{13E83F86-73F4-4D10-9335-F0759E976CB7}"/>
                </a:ext>
              </a:extLst>
            </p:cNvPr>
            <p:cNvSpPr txBox="1"/>
            <p:nvPr/>
          </p:nvSpPr>
          <p:spPr>
            <a:xfrm>
              <a:off x="7040880" y="5973763"/>
              <a:ext cx="822661" cy="307777"/>
            </a:xfrm>
            <a:prstGeom prst="rect">
              <a:avLst/>
            </a:prstGeom>
            <a:noFill/>
          </p:spPr>
          <p:txBody>
            <a:bodyPr wrap="none" rtlCol="0">
              <a:spAutoFit/>
            </a:bodyPr>
            <a:lstStyle/>
            <a:p>
              <a:r>
                <a:rPr lang="en-GB" sz="1400" i="0" dirty="0">
                  <a:solidFill>
                    <a:schemeClr val="tx1"/>
                  </a:solidFill>
                </a:rPr>
                <a:t>Societal</a:t>
              </a:r>
            </a:p>
          </p:txBody>
        </p:sp>
        <p:sp>
          <p:nvSpPr>
            <p:cNvPr id="88" name="Rectangle 87">
              <a:extLst>
                <a:ext uri="{FF2B5EF4-FFF2-40B4-BE49-F238E27FC236}">
                  <a16:creationId xmlns:a16="http://schemas.microsoft.com/office/drawing/2014/main" id="{F35B4244-F14E-44A8-97D9-CBC20712D977}"/>
                </a:ext>
              </a:extLst>
            </p:cNvPr>
            <p:cNvSpPr/>
            <p:nvPr/>
          </p:nvSpPr>
          <p:spPr bwMode="auto">
            <a:xfrm>
              <a:off x="8534400" y="5984875"/>
              <a:ext cx="252413" cy="252413"/>
            </a:xfrm>
            <a:prstGeom prst="rect">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89" name="TextBox 88">
              <a:extLst>
                <a:ext uri="{FF2B5EF4-FFF2-40B4-BE49-F238E27FC236}">
                  <a16:creationId xmlns:a16="http://schemas.microsoft.com/office/drawing/2014/main" id="{71B0E0E7-AFAE-4C1A-A446-95CC21F66550}"/>
                </a:ext>
              </a:extLst>
            </p:cNvPr>
            <p:cNvSpPr txBox="1"/>
            <p:nvPr/>
          </p:nvSpPr>
          <p:spPr>
            <a:xfrm>
              <a:off x="8778240" y="5973763"/>
              <a:ext cx="1269258" cy="307777"/>
            </a:xfrm>
            <a:prstGeom prst="rect">
              <a:avLst/>
            </a:prstGeom>
            <a:noFill/>
          </p:spPr>
          <p:txBody>
            <a:bodyPr wrap="none" rtlCol="0">
              <a:spAutoFit/>
            </a:bodyPr>
            <a:lstStyle/>
            <a:p>
              <a:r>
                <a:rPr lang="en-GB" sz="1400" i="0" dirty="0">
                  <a:solidFill>
                    <a:schemeClr val="tx1"/>
                  </a:solidFill>
                </a:rPr>
                <a:t>Technological</a:t>
              </a:r>
            </a:p>
          </p:txBody>
        </p:sp>
      </p:grpSp>
      <p:sp>
        <p:nvSpPr>
          <p:cNvPr id="91" name="TextBox 90">
            <a:extLst>
              <a:ext uri="{FF2B5EF4-FFF2-40B4-BE49-F238E27FC236}">
                <a16:creationId xmlns:a16="http://schemas.microsoft.com/office/drawing/2014/main" id="{0F337DD6-A7C0-4FCB-8F76-7149ACB6B856}"/>
              </a:ext>
            </a:extLst>
          </p:cNvPr>
          <p:cNvSpPr txBox="1"/>
          <p:nvPr/>
        </p:nvSpPr>
        <p:spPr>
          <a:xfrm>
            <a:off x="10155510" y="1851801"/>
            <a:ext cx="1447209" cy="589973"/>
          </a:xfrm>
          <a:prstGeom prst="rect">
            <a:avLst/>
          </a:prstGeom>
          <a:noFill/>
        </p:spPr>
        <p:txBody>
          <a:bodyPr wrap="square" rtlCol="0">
            <a:noAutofit/>
          </a:bodyPr>
          <a:lstStyle/>
          <a:p>
            <a:pPr algn="ctr"/>
            <a:r>
              <a:rPr lang="en-GB" sz="1400" b="1" i="0" dirty="0">
                <a:solidFill>
                  <a:schemeClr val="bg1"/>
                </a:solidFill>
              </a:rPr>
              <a:t>1 Extreme</a:t>
            </a:r>
          </a:p>
          <a:p>
            <a:pPr algn="ctr"/>
            <a:r>
              <a:rPr lang="en-GB" sz="1400" b="1" i="0" dirty="0">
                <a:solidFill>
                  <a:schemeClr val="bg1"/>
                </a:solidFill>
              </a:rPr>
              <a:t>weather</a:t>
            </a:r>
          </a:p>
        </p:txBody>
      </p:sp>
    </p:spTree>
    <p:extLst>
      <p:ext uri="{BB962C8B-B14F-4D97-AF65-F5344CB8AC3E}">
        <p14:creationId xmlns:p14="http://schemas.microsoft.com/office/powerpoint/2010/main" val="182324216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0FB15949-67B7-46B0-8929-057FC6F09E7D}"/>
              </a:ext>
            </a:extLst>
          </p:cNvPr>
          <p:cNvSpPr/>
          <p:nvPr/>
        </p:nvSpPr>
        <p:spPr bwMode="auto">
          <a:xfrm>
            <a:off x="503238" y="3776028"/>
            <a:ext cx="4164232" cy="1751012"/>
          </a:xfrm>
          <a:prstGeom prst="roundRect">
            <a:avLst/>
          </a:prstGeom>
          <a:solidFill>
            <a:schemeClr val="bg2">
              <a:lumMod val="75000"/>
            </a:scheme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algn="ctr"/>
            <a:r>
              <a:rPr lang="en-GB" sz="2400" i="0" dirty="0">
                <a:solidFill>
                  <a:schemeClr val="tx1"/>
                </a:solidFill>
              </a:rPr>
              <a:t>Consumer Preferences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endParaRPr>
          </a:p>
        </p:txBody>
      </p:sp>
      <p:sp>
        <p:nvSpPr>
          <p:cNvPr id="21" name="Rectangle: Rounded Corners 20">
            <a:extLst>
              <a:ext uri="{FF2B5EF4-FFF2-40B4-BE49-F238E27FC236}">
                <a16:creationId xmlns:a16="http://schemas.microsoft.com/office/drawing/2014/main" id="{C6C5F08A-991A-412B-B23C-A4F32D1F4B29}"/>
              </a:ext>
            </a:extLst>
          </p:cNvPr>
          <p:cNvSpPr/>
          <p:nvPr/>
        </p:nvSpPr>
        <p:spPr bwMode="auto">
          <a:xfrm>
            <a:off x="5319078" y="3776028"/>
            <a:ext cx="4164232" cy="1751012"/>
          </a:xfrm>
          <a:prstGeom prst="roundRect">
            <a:avLst/>
          </a:prstGeom>
          <a:solidFill>
            <a:schemeClr val="bg2"/>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algn="ctr"/>
            <a:r>
              <a:rPr lang="en-GB" sz="2400" i="0" dirty="0">
                <a:solidFill>
                  <a:schemeClr val="tx1"/>
                </a:solidFill>
              </a:rPr>
              <a:t>Financial returns</a:t>
            </a:r>
          </a:p>
        </p:txBody>
      </p:sp>
      <p:sp>
        <p:nvSpPr>
          <p:cNvPr id="2" name="Title 1">
            <a:extLst>
              <a:ext uri="{FF2B5EF4-FFF2-40B4-BE49-F238E27FC236}">
                <a16:creationId xmlns:a16="http://schemas.microsoft.com/office/drawing/2014/main" id="{2D1B3C0D-8B37-4D32-B0A9-F61AC41E08E1}"/>
              </a:ext>
            </a:extLst>
          </p:cNvPr>
          <p:cNvSpPr>
            <a:spLocks noGrp="1"/>
          </p:cNvSpPr>
          <p:nvPr>
            <p:ph type="title"/>
          </p:nvPr>
        </p:nvSpPr>
        <p:spPr/>
        <p:txBody>
          <a:bodyPr/>
          <a:lstStyle/>
          <a:p>
            <a:r>
              <a:rPr lang="en-GB" dirty="0"/>
              <a:t>Why does ESG matter?</a:t>
            </a:r>
          </a:p>
        </p:txBody>
      </p:sp>
      <p:sp>
        <p:nvSpPr>
          <p:cNvPr id="4" name="Text Placeholder 3">
            <a:extLst>
              <a:ext uri="{FF2B5EF4-FFF2-40B4-BE49-F238E27FC236}">
                <a16:creationId xmlns:a16="http://schemas.microsoft.com/office/drawing/2014/main" id="{4E37727B-07E5-4A03-B354-DCF0EA178CE0}"/>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B32A5CF-AE37-4138-892E-B3EE233A0134}"/>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EC9C39B8-6360-4E9B-83F4-906DE2F48A14}"/>
              </a:ext>
            </a:extLst>
          </p:cNvPr>
          <p:cNvSpPr>
            <a:spLocks noGrp="1"/>
          </p:cNvSpPr>
          <p:nvPr>
            <p:ph type="body" sz="quarter" idx="12"/>
          </p:nvPr>
        </p:nvSpPr>
        <p:spPr/>
        <p:txBody>
          <a:bodyPr/>
          <a:lstStyle/>
          <a:p>
            <a:endParaRPr lang="en-GB"/>
          </a:p>
        </p:txBody>
      </p:sp>
      <p:cxnSp>
        <p:nvCxnSpPr>
          <p:cNvPr id="9" name="Straight Arrow Connector 8">
            <a:extLst>
              <a:ext uri="{FF2B5EF4-FFF2-40B4-BE49-F238E27FC236}">
                <a16:creationId xmlns:a16="http://schemas.microsoft.com/office/drawing/2014/main" id="{36A717E9-E517-4361-834F-C0D1322B8606}"/>
              </a:ext>
            </a:extLst>
          </p:cNvPr>
          <p:cNvCxnSpPr/>
          <p:nvPr/>
        </p:nvCxnSpPr>
        <p:spPr bwMode="auto">
          <a:xfrm>
            <a:off x="4984299" y="1526294"/>
            <a:ext cx="0" cy="4098219"/>
          </a:xfrm>
          <a:prstGeom prst="straightConnector1">
            <a:avLst/>
          </a:prstGeom>
          <a:noFill/>
          <a:ln w="76200" cap="flat" cmpd="sng" algn="ctr">
            <a:solidFill>
              <a:schemeClr val="tx1">
                <a:lumMod val="25000"/>
                <a:lumOff val="75000"/>
              </a:schemeClr>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5C329811-4557-4C2D-A5DC-1A378F43CDD9}"/>
              </a:ext>
            </a:extLst>
          </p:cNvPr>
          <p:cNvCxnSpPr/>
          <p:nvPr/>
        </p:nvCxnSpPr>
        <p:spPr bwMode="auto">
          <a:xfrm flipH="1">
            <a:off x="503238" y="3507659"/>
            <a:ext cx="9037002" cy="0"/>
          </a:xfrm>
          <a:prstGeom prst="straightConnector1">
            <a:avLst/>
          </a:prstGeom>
          <a:noFill/>
          <a:ln w="76200" cap="flat" cmpd="sng" algn="ctr">
            <a:solidFill>
              <a:schemeClr val="tx1">
                <a:lumMod val="25000"/>
                <a:lumOff val="75000"/>
              </a:schemeClr>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Rounded Corners 11">
            <a:extLst>
              <a:ext uri="{FF2B5EF4-FFF2-40B4-BE49-F238E27FC236}">
                <a16:creationId xmlns:a16="http://schemas.microsoft.com/office/drawing/2014/main" id="{D4F7B216-B951-410E-8558-39589178DDFF}"/>
              </a:ext>
            </a:extLst>
          </p:cNvPr>
          <p:cNvSpPr/>
          <p:nvPr/>
        </p:nvSpPr>
        <p:spPr bwMode="auto">
          <a:xfrm>
            <a:off x="503238" y="1449388"/>
            <a:ext cx="4164232" cy="1751012"/>
          </a:xfrm>
          <a:prstGeom prst="roundRect">
            <a:avLst/>
          </a:prstGeom>
          <a:solidFill>
            <a:schemeClr val="bg2"/>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i="0" dirty="0">
                <a:solidFill>
                  <a:schemeClr val="tx1"/>
                </a:solidFill>
              </a:rPr>
              <a:t>Regulation</a:t>
            </a:r>
            <a:endParaRPr kumimoji="0" lang="en-GB" sz="2400" i="0" u="none" strike="noStrike" cap="none" normalizeH="0" baseline="0" dirty="0">
              <a:ln>
                <a:noFill/>
              </a:ln>
              <a:solidFill>
                <a:schemeClr val="tx1"/>
              </a:solidFill>
              <a:effectLst/>
            </a:endParaRPr>
          </a:p>
        </p:txBody>
      </p:sp>
      <p:pic>
        <p:nvPicPr>
          <p:cNvPr id="18" name="Graphic 17" descr="Piggy Bank">
            <a:extLst>
              <a:ext uri="{FF2B5EF4-FFF2-40B4-BE49-F238E27FC236}">
                <a16:creationId xmlns:a16="http://schemas.microsoft.com/office/drawing/2014/main" id="{D9221080-4690-4429-A9A6-8E0F9EDC73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1948" y="4615265"/>
            <a:ext cx="914400" cy="914400"/>
          </a:xfrm>
          <a:prstGeom prst="rect">
            <a:avLst/>
          </a:prstGeom>
        </p:spPr>
      </p:pic>
      <p:pic>
        <p:nvPicPr>
          <p:cNvPr id="20" name="Graphic 19" descr="Coins">
            <a:extLst>
              <a:ext uri="{FF2B5EF4-FFF2-40B4-BE49-F238E27FC236}">
                <a16:creationId xmlns:a16="http://schemas.microsoft.com/office/drawing/2014/main" id="{87E5FB99-12B4-4322-B85C-DE8D7E9557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54686" y="4247469"/>
            <a:ext cx="635476" cy="635476"/>
          </a:xfrm>
          <a:prstGeom prst="rect">
            <a:avLst/>
          </a:prstGeom>
        </p:spPr>
      </p:pic>
      <p:pic>
        <p:nvPicPr>
          <p:cNvPr id="22" name="Graphic 21" descr="Gavel">
            <a:extLst>
              <a:ext uri="{FF2B5EF4-FFF2-40B4-BE49-F238E27FC236}">
                <a16:creationId xmlns:a16="http://schemas.microsoft.com/office/drawing/2014/main" id="{76461D43-C6A7-48DF-8EA7-FF79BC71A8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0947" y="2002787"/>
            <a:ext cx="914400" cy="914400"/>
          </a:xfrm>
          <a:prstGeom prst="rect">
            <a:avLst/>
          </a:prstGeom>
        </p:spPr>
      </p:pic>
      <p:pic>
        <p:nvPicPr>
          <p:cNvPr id="26" name="Graphic 25" descr="Open hand with plant">
            <a:extLst>
              <a:ext uri="{FF2B5EF4-FFF2-40B4-BE49-F238E27FC236}">
                <a16:creationId xmlns:a16="http://schemas.microsoft.com/office/drawing/2014/main" id="{BDE4C5A4-22A6-49C0-9F05-A4D5238B7C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3780" y="4427388"/>
            <a:ext cx="914400" cy="914400"/>
          </a:xfrm>
          <a:prstGeom prst="rect">
            <a:avLst/>
          </a:prstGeom>
        </p:spPr>
      </p:pic>
      <p:sp>
        <p:nvSpPr>
          <p:cNvPr id="17" name="Rectangle: Rounded Corners 16">
            <a:extLst>
              <a:ext uri="{FF2B5EF4-FFF2-40B4-BE49-F238E27FC236}">
                <a16:creationId xmlns:a16="http://schemas.microsoft.com/office/drawing/2014/main" id="{6A15020B-DDD2-4EB2-8108-E7A3CAF07CC4}"/>
              </a:ext>
            </a:extLst>
          </p:cNvPr>
          <p:cNvSpPr/>
          <p:nvPr/>
        </p:nvSpPr>
        <p:spPr bwMode="auto">
          <a:xfrm>
            <a:off x="5319078" y="1449388"/>
            <a:ext cx="4164232" cy="1751012"/>
          </a:xfrm>
          <a:prstGeom prst="roundRect">
            <a:avLst/>
          </a:prstGeom>
          <a:solidFill>
            <a:schemeClr val="bg2"/>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algn="ctr"/>
            <a:r>
              <a:rPr lang="en-GB" sz="2400" i="0" dirty="0">
                <a:solidFill>
                  <a:schemeClr val="tx1"/>
                </a:solidFill>
              </a:rPr>
              <a:t>Climate Change</a:t>
            </a:r>
          </a:p>
        </p:txBody>
      </p:sp>
      <p:pic>
        <p:nvPicPr>
          <p:cNvPr id="24" name="Graphic 23" descr="Desert scene">
            <a:extLst>
              <a:ext uri="{FF2B5EF4-FFF2-40B4-BE49-F238E27FC236}">
                <a16:creationId xmlns:a16="http://schemas.microsoft.com/office/drawing/2014/main" id="{C3CE90E9-6F8B-48F3-AC74-4DBA37653C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53842" y="2045811"/>
            <a:ext cx="914400" cy="914400"/>
          </a:xfrm>
          <a:prstGeom prst="rect">
            <a:avLst/>
          </a:prstGeom>
        </p:spPr>
      </p:pic>
    </p:spTree>
    <p:extLst>
      <p:ext uri="{BB962C8B-B14F-4D97-AF65-F5344CB8AC3E}">
        <p14:creationId xmlns:p14="http://schemas.microsoft.com/office/powerpoint/2010/main" val="2335676766"/>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F918D-445E-4B62-9026-2FE4AD46C22B}"/>
              </a:ext>
            </a:extLst>
          </p:cNvPr>
          <p:cNvSpPr>
            <a:spLocks noGrp="1"/>
          </p:cNvSpPr>
          <p:nvPr>
            <p:ph type="title"/>
          </p:nvPr>
        </p:nvSpPr>
        <p:spPr>
          <a:noFill/>
        </p:spPr>
        <p:txBody>
          <a:bodyPr/>
          <a:lstStyle/>
          <a:p>
            <a:r>
              <a:rPr lang="en-GB" dirty="0"/>
              <a:t>Climbing interest in Sustainable investing </a:t>
            </a:r>
          </a:p>
        </p:txBody>
      </p:sp>
      <p:sp>
        <p:nvSpPr>
          <p:cNvPr id="4" name="Text Placeholder 3">
            <a:extLst>
              <a:ext uri="{FF2B5EF4-FFF2-40B4-BE49-F238E27FC236}">
                <a16:creationId xmlns:a16="http://schemas.microsoft.com/office/drawing/2014/main" id="{96EAD6DD-E9AD-40BF-B7DE-F3892A0A1D4D}"/>
              </a:ext>
            </a:extLst>
          </p:cNvPr>
          <p:cNvSpPr>
            <a:spLocks noGrp="1"/>
          </p:cNvSpPr>
          <p:nvPr>
            <p:ph type="body" sz="quarter" idx="10"/>
          </p:nvPr>
        </p:nvSpPr>
        <p:spPr/>
        <p:txBody>
          <a:bodyPr/>
          <a:lstStyle/>
          <a:p>
            <a:r>
              <a:rPr lang="en-GB" dirty="0"/>
              <a:t>Source: Morgan Stanley Institute for Sustainable Investing 3</a:t>
            </a:r>
            <a:r>
              <a:rPr lang="en-GB" baseline="30000" dirty="0"/>
              <a:t>rd</a:t>
            </a:r>
            <a:r>
              <a:rPr lang="en-GB" dirty="0"/>
              <a:t> survey, September 2019</a:t>
            </a:r>
          </a:p>
        </p:txBody>
      </p:sp>
      <p:sp>
        <p:nvSpPr>
          <p:cNvPr id="5" name="Text Placeholder 4">
            <a:extLst>
              <a:ext uri="{FF2B5EF4-FFF2-40B4-BE49-F238E27FC236}">
                <a16:creationId xmlns:a16="http://schemas.microsoft.com/office/drawing/2014/main" id="{4CC286DC-903E-4DE5-8DDE-A2EAF84A3290}"/>
              </a:ext>
            </a:extLst>
          </p:cNvPr>
          <p:cNvSpPr>
            <a:spLocks noGrp="1"/>
          </p:cNvSpPr>
          <p:nvPr>
            <p:ph type="body" sz="quarter" idx="11"/>
          </p:nvPr>
        </p:nvSpPr>
        <p:spPr/>
        <p:txBody>
          <a:bodyPr/>
          <a:lstStyle/>
          <a:p>
            <a:r>
              <a:rPr lang="en-GB" dirty="0"/>
              <a:t>95% of Millennials are interested  </a:t>
            </a:r>
          </a:p>
        </p:txBody>
      </p:sp>
      <p:sp>
        <p:nvSpPr>
          <p:cNvPr id="6" name="Text Placeholder 5">
            <a:extLst>
              <a:ext uri="{FF2B5EF4-FFF2-40B4-BE49-F238E27FC236}">
                <a16:creationId xmlns:a16="http://schemas.microsoft.com/office/drawing/2014/main" id="{3872B0CF-9FBD-4259-8C0D-336C6B6E9A2A}"/>
              </a:ext>
            </a:extLst>
          </p:cNvPr>
          <p:cNvSpPr>
            <a:spLocks noGrp="1"/>
          </p:cNvSpPr>
          <p:nvPr>
            <p:ph type="body" sz="quarter" idx="12"/>
          </p:nvPr>
        </p:nvSpPr>
        <p:spPr/>
        <p:txBody>
          <a:bodyPr/>
          <a:lstStyle/>
          <a:p>
            <a:endParaRPr lang="en-GB" dirty="0"/>
          </a:p>
        </p:txBody>
      </p:sp>
      <p:sp>
        <p:nvSpPr>
          <p:cNvPr id="3" name="TextBox 2">
            <a:extLst>
              <a:ext uri="{FF2B5EF4-FFF2-40B4-BE49-F238E27FC236}">
                <a16:creationId xmlns:a16="http://schemas.microsoft.com/office/drawing/2014/main" id="{9F3751F3-92DC-4AEC-9DFC-BE2EBF1EF0D7}"/>
              </a:ext>
            </a:extLst>
          </p:cNvPr>
          <p:cNvSpPr txBox="1"/>
          <p:nvPr/>
        </p:nvSpPr>
        <p:spPr>
          <a:xfrm>
            <a:off x="503238" y="1054029"/>
            <a:ext cx="11413955" cy="553998"/>
          </a:xfrm>
          <a:prstGeom prst="rect">
            <a:avLst/>
          </a:prstGeom>
          <a:noFill/>
        </p:spPr>
        <p:txBody>
          <a:bodyPr wrap="square" rtlCol="0">
            <a:spAutoFit/>
          </a:bodyPr>
          <a:lstStyle/>
          <a:p>
            <a:r>
              <a:rPr lang="en-GB" sz="1500" i="0" dirty="0">
                <a:solidFill>
                  <a:schemeClr val="tx1"/>
                </a:solidFill>
              </a:rPr>
              <a:t>“How interested are you in sustainable investing - which is the practice of making investments in companies or funds which aim to achieve market-rate financial returns while pursuing positive social and/or environmental impact?”</a:t>
            </a:r>
          </a:p>
        </p:txBody>
      </p:sp>
      <p:grpSp>
        <p:nvGrpSpPr>
          <p:cNvPr id="8" name="Group 7">
            <a:extLst>
              <a:ext uri="{FF2B5EF4-FFF2-40B4-BE49-F238E27FC236}">
                <a16:creationId xmlns:a16="http://schemas.microsoft.com/office/drawing/2014/main" id="{9D795C0F-0690-4A22-A6CA-652CA9718842}"/>
              </a:ext>
            </a:extLst>
          </p:cNvPr>
          <p:cNvGrpSpPr/>
          <p:nvPr/>
        </p:nvGrpSpPr>
        <p:grpSpPr>
          <a:xfrm>
            <a:off x="6084094" y="1630648"/>
            <a:ext cx="4870564" cy="4297049"/>
            <a:chOff x="381000" y="1740866"/>
            <a:chExt cx="4870564" cy="4297049"/>
          </a:xfrm>
        </p:grpSpPr>
        <p:graphicFrame>
          <p:nvGraphicFramePr>
            <p:cNvPr id="10" name="Chart 9">
              <a:extLst>
                <a:ext uri="{FF2B5EF4-FFF2-40B4-BE49-F238E27FC236}">
                  <a16:creationId xmlns:a16="http://schemas.microsoft.com/office/drawing/2014/main" id="{3A101DC9-69EF-411B-B228-6F504F58B223}"/>
                </a:ext>
              </a:extLst>
            </p:cNvPr>
            <p:cNvGraphicFramePr/>
            <p:nvPr>
              <p:extLst>
                <p:ext uri="{D42A27DB-BD31-4B8C-83A1-F6EECF244321}">
                  <p14:modId xmlns:p14="http://schemas.microsoft.com/office/powerpoint/2010/main" val="1638730023"/>
                </p:ext>
              </p:extLst>
            </p:nvPr>
          </p:nvGraphicFramePr>
          <p:xfrm>
            <a:off x="503238" y="2109230"/>
            <a:ext cx="4748326" cy="392868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B9772CE-F576-4295-BC4A-81A1A32B594E}"/>
                </a:ext>
              </a:extLst>
            </p:cNvPr>
            <p:cNvSpPr txBox="1"/>
            <p:nvPr/>
          </p:nvSpPr>
          <p:spPr>
            <a:xfrm>
              <a:off x="1257300" y="2895396"/>
              <a:ext cx="914400" cy="307777"/>
            </a:xfrm>
            <a:prstGeom prst="rect">
              <a:avLst/>
            </a:prstGeom>
            <a:noFill/>
          </p:spPr>
          <p:txBody>
            <a:bodyPr wrap="square" rtlCol="0">
              <a:spAutoFit/>
            </a:bodyPr>
            <a:lstStyle/>
            <a:p>
              <a:pPr algn="ctr"/>
              <a:r>
                <a:rPr lang="en-GB" sz="1400" i="0" dirty="0">
                  <a:solidFill>
                    <a:schemeClr val="tx1"/>
                  </a:solidFill>
                </a:rPr>
                <a:t>71%</a:t>
              </a:r>
            </a:p>
          </p:txBody>
        </p:sp>
        <p:sp>
          <p:nvSpPr>
            <p:cNvPr id="12" name="TextBox 11">
              <a:extLst>
                <a:ext uri="{FF2B5EF4-FFF2-40B4-BE49-F238E27FC236}">
                  <a16:creationId xmlns:a16="http://schemas.microsoft.com/office/drawing/2014/main" id="{A90A8647-9B5C-4FFD-BD35-64F49092579B}"/>
                </a:ext>
              </a:extLst>
            </p:cNvPr>
            <p:cNvSpPr txBox="1"/>
            <p:nvPr/>
          </p:nvSpPr>
          <p:spPr>
            <a:xfrm>
              <a:off x="2607600" y="2771570"/>
              <a:ext cx="914400" cy="307777"/>
            </a:xfrm>
            <a:prstGeom prst="rect">
              <a:avLst/>
            </a:prstGeom>
            <a:noFill/>
          </p:spPr>
          <p:txBody>
            <a:bodyPr wrap="square" rtlCol="0">
              <a:spAutoFit/>
            </a:bodyPr>
            <a:lstStyle/>
            <a:p>
              <a:pPr algn="ctr"/>
              <a:r>
                <a:rPr lang="en-GB" sz="1400" i="0" dirty="0">
                  <a:solidFill>
                    <a:schemeClr val="tx1"/>
                  </a:solidFill>
                </a:rPr>
                <a:t>75%</a:t>
              </a:r>
            </a:p>
          </p:txBody>
        </p:sp>
        <p:sp>
          <p:nvSpPr>
            <p:cNvPr id="13" name="TextBox 12">
              <a:extLst>
                <a:ext uri="{FF2B5EF4-FFF2-40B4-BE49-F238E27FC236}">
                  <a16:creationId xmlns:a16="http://schemas.microsoft.com/office/drawing/2014/main" id="{DE498366-0D5C-448A-ACD1-874A4A7756F0}"/>
                </a:ext>
              </a:extLst>
            </p:cNvPr>
            <p:cNvSpPr txBox="1"/>
            <p:nvPr/>
          </p:nvSpPr>
          <p:spPr>
            <a:xfrm>
              <a:off x="3995965" y="2473318"/>
              <a:ext cx="914400" cy="307777"/>
            </a:xfrm>
            <a:prstGeom prst="rect">
              <a:avLst/>
            </a:prstGeom>
            <a:noFill/>
          </p:spPr>
          <p:txBody>
            <a:bodyPr wrap="square" rtlCol="0">
              <a:spAutoFit/>
            </a:bodyPr>
            <a:lstStyle/>
            <a:p>
              <a:pPr algn="ctr"/>
              <a:r>
                <a:rPr lang="en-GB" sz="1400" i="0" dirty="0">
                  <a:solidFill>
                    <a:schemeClr val="tx1"/>
                  </a:solidFill>
                </a:rPr>
                <a:t>85%</a:t>
              </a:r>
            </a:p>
          </p:txBody>
        </p:sp>
        <p:sp>
          <p:nvSpPr>
            <p:cNvPr id="18" name="TextBox 17">
              <a:extLst>
                <a:ext uri="{FF2B5EF4-FFF2-40B4-BE49-F238E27FC236}">
                  <a16:creationId xmlns:a16="http://schemas.microsoft.com/office/drawing/2014/main" id="{41AF8AE2-9F98-43E8-A88B-7E9B53E33E82}"/>
                </a:ext>
              </a:extLst>
            </p:cNvPr>
            <p:cNvSpPr txBox="1"/>
            <p:nvPr/>
          </p:nvSpPr>
          <p:spPr>
            <a:xfrm>
              <a:off x="381000" y="1740866"/>
              <a:ext cx="1696298" cy="307777"/>
            </a:xfrm>
            <a:prstGeom prst="rect">
              <a:avLst/>
            </a:prstGeom>
            <a:noFill/>
          </p:spPr>
          <p:txBody>
            <a:bodyPr wrap="none" rtlCol="0">
              <a:spAutoFit/>
            </a:bodyPr>
            <a:lstStyle/>
            <a:p>
              <a:r>
                <a:rPr lang="en-GB" sz="1400" i="0" dirty="0">
                  <a:solidFill>
                    <a:schemeClr val="tx1"/>
                  </a:solidFill>
                </a:rPr>
                <a:t>General population</a:t>
              </a:r>
            </a:p>
          </p:txBody>
        </p:sp>
        <p:cxnSp>
          <p:nvCxnSpPr>
            <p:cNvPr id="21" name="Straight Connector 20">
              <a:extLst>
                <a:ext uri="{FF2B5EF4-FFF2-40B4-BE49-F238E27FC236}">
                  <a16:creationId xmlns:a16="http://schemas.microsoft.com/office/drawing/2014/main" id="{652DD9F3-0B51-499C-ABA5-A0F875833037}"/>
                </a:ext>
              </a:extLst>
            </p:cNvPr>
            <p:cNvCxnSpPr/>
            <p:nvPr/>
          </p:nvCxnSpPr>
          <p:spPr bwMode="auto">
            <a:xfrm>
              <a:off x="503238" y="2029185"/>
              <a:ext cx="4602162" cy="0"/>
            </a:xfrm>
            <a:prstGeom prst="line">
              <a:avLst/>
            </a:prstGeom>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Group 6">
            <a:extLst>
              <a:ext uri="{FF2B5EF4-FFF2-40B4-BE49-F238E27FC236}">
                <a16:creationId xmlns:a16="http://schemas.microsoft.com/office/drawing/2014/main" id="{4B30952C-69C7-4436-BFC7-985EE90ABFCA}"/>
              </a:ext>
            </a:extLst>
          </p:cNvPr>
          <p:cNvGrpSpPr/>
          <p:nvPr/>
        </p:nvGrpSpPr>
        <p:grpSpPr>
          <a:xfrm>
            <a:off x="700338" y="1631389"/>
            <a:ext cx="4780178" cy="4297049"/>
            <a:chOff x="5973774" y="1740866"/>
            <a:chExt cx="4780178" cy="4297049"/>
          </a:xfrm>
        </p:grpSpPr>
        <p:graphicFrame>
          <p:nvGraphicFramePr>
            <p:cNvPr id="14" name="Chart 13">
              <a:extLst>
                <a:ext uri="{FF2B5EF4-FFF2-40B4-BE49-F238E27FC236}">
                  <a16:creationId xmlns:a16="http://schemas.microsoft.com/office/drawing/2014/main" id="{23B67E0E-5F18-4490-9038-3CF08FEC34F6}"/>
                </a:ext>
              </a:extLst>
            </p:cNvPr>
            <p:cNvGraphicFramePr/>
            <p:nvPr>
              <p:extLst>
                <p:ext uri="{D42A27DB-BD31-4B8C-83A1-F6EECF244321}">
                  <p14:modId xmlns:p14="http://schemas.microsoft.com/office/powerpoint/2010/main" val="1531231603"/>
                </p:ext>
              </p:extLst>
            </p:nvPr>
          </p:nvGraphicFramePr>
          <p:xfrm>
            <a:off x="6005626" y="2109230"/>
            <a:ext cx="4748326" cy="39286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25404413-D2F3-4AF2-A171-F1DDCAFBC3BA}"/>
                </a:ext>
              </a:extLst>
            </p:cNvPr>
            <p:cNvSpPr txBox="1"/>
            <p:nvPr/>
          </p:nvSpPr>
          <p:spPr>
            <a:xfrm>
              <a:off x="6821923" y="2492152"/>
              <a:ext cx="914400" cy="307777"/>
            </a:xfrm>
            <a:prstGeom prst="rect">
              <a:avLst/>
            </a:prstGeom>
            <a:noFill/>
          </p:spPr>
          <p:txBody>
            <a:bodyPr wrap="square" rtlCol="0">
              <a:spAutoFit/>
            </a:bodyPr>
            <a:lstStyle/>
            <a:p>
              <a:pPr algn="ctr"/>
              <a:r>
                <a:rPr lang="en-GB" sz="1400" i="0" dirty="0">
                  <a:solidFill>
                    <a:schemeClr val="tx1"/>
                  </a:solidFill>
                </a:rPr>
                <a:t>84%</a:t>
              </a:r>
            </a:p>
          </p:txBody>
        </p:sp>
        <p:sp>
          <p:nvSpPr>
            <p:cNvPr id="16" name="TextBox 15">
              <a:extLst>
                <a:ext uri="{FF2B5EF4-FFF2-40B4-BE49-F238E27FC236}">
                  <a16:creationId xmlns:a16="http://schemas.microsoft.com/office/drawing/2014/main" id="{4DD2434B-DC16-41BB-94FB-C45ADAC7DE66}"/>
                </a:ext>
              </a:extLst>
            </p:cNvPr>
            <p:cNvSpPr txBox="1"/>
            <p:nvPr/>
          </p:nvSpPr>
          <p:spPr>
            <a:xfrm>
              <a:off x="8172223" y="2444526"/>
              <a:ext cx="914400" cy="307777"/>
            </a:xfrm>
            <a:prstGeom prst="rect">
              <a:avLst/>
            </a:prstGeom>
            <a:noFill/>
          </p:spPr>
          <p:txBody>
            <a:bodyPr wrap="square" rtlCol="0">
              <a:spAutoFit/>
            </a:bodyPr>
            <a:lstStyle/>
            <a:p>
              <a:pPr algn="ctr"/>
              <a:r>
                <a:rPr lang="en-GB" sz="1400" i="0" dirty="0">
                  <a:solidFill>
                    <a:schemeClr val="tx1"/>
                  </a:solidFill>
                </a:rPr>
                <a:t>86%</a:t>
              </a:r>
            </a:p>
          </p:txBody>
        </p:sp>
        <p:sp>
          <p:nvSpPr>
            <p:cNvPr id="17" name="TextBox 16">
              <a:extLst>
                <a:ext uri="{FF2B5EF4-FFF2-40B4-BE49-F238E27FC236}">
                  <a16:creationId xmlns:a16="http://schemas.microsoft.com/office/drawing/2014/main" id="{49464791-530B-4443-87BD-478A70EE9545}"/>
                </a:ext>
              </a:extLst>
            </p:cNvPr>
            <p:cNvSpPr txBox="1"/>
            <p:nvPr/>
          </p:nvSpPr>
          <p:spPr>
            <a:xfrm>
              <a:off x="9515294" y="2109230"/>
              <a:ext cx="914400" cy="307777"/>
            </a:xfrm>
            <a:prstGeom prst="rect">
              <a:avLst/>
            </a:prstGeom>
            <a:noFill/>
          </p:spPr>
          <p:txBody>
            <a:bodyPr wrap="square" rtlCol="0">
              <a:spAutoFit/>
            </a:bodyPr>
            <a:lstStyle/>
            <a:p>
              <a:pPr algn="ctr"/>
              <a:r>
                <a:rPr lang="en-GB" sz="1400" i="0" dirty="0">
                  <a:solidFill>
                    <a:schemeClr val="tx1"/>
                  </a:solidFill>
                </a:rPr>
                <a:t>95%</a:t>
              </a:r>
            </a:p>
          </p:txBody>
        </p:sp>
        <p:sp>
          <p:nvSpPr>
            <p:cNvPr id="19" name="TextBox 18">
              <a:extLst>
                <a:ext uri="{FF2B5EF4-FFF2-40B4-BE49-F238E27FC236}">
                  <a16:creationId xmlns:a16="http://schemas.microsoft.com/office/drawing/2014/main" id="{0956E99F-968D-489C-AAF1-E81AEFC6BB85}"/>
                </a:ext>
              </a:extLst>
            </p:cNvPr>
            <p:cNvSpPr txBox="1"/>
            <p:nvPr/>
          </p:nvSpPr>
          <p:spPr>
            <a:xfrm>
              <a:off x="5973774" y="1740866"/>
              <a:ext cx="1021433" cy="307777"/>
            </a:xfrm>
            <a:prstGeom prst="rect">
              <a:avLst/>
            </a:prstGeom>
            <a:noFill/>
          </p:spPr>
          <p:txBody>
            <a:bodyPr wrap="none" rtlCol="0">
              <a:spAutoFit/>
            </a:bodyPr>
            <a:lstStyle/>
            <a:p>
              <a:r>
                <a:rPr lang="en-GB" sz="1400" i="0" dirty="0">
                  <a:solidFill>
                    <a:schemeClr val="tx1"/>
                  </a:solidFill>
                </a:rPr>
                <a:t>Millennials</a:t>
              </a:r>
            </a:p>
          </p:txBody>
        </p:sp>
        <p:cxnSp>
          <p:nvCxnSpPr>
            <p:cNvPr id="22" name="Straight Connector 21">
              <a:extLst>
                <a:ext uri="{FF2B5EF4-FFF2-40B4-BE49-F238E27FC236}">
                  <a16:creationId xmlns:a16="http://schemas.microsoft.com/office/drawing/2014/main" id="{84680D11-DE2E-4B00-B2AC-DEDB68FA5BB3}"/>
                </a:ext>
              </a:extLst>
            </p:cNvPr>
            <p:cNvCxnSpPr/>
            <p:nvPr/>
          </p:nvCxnSpPr>
          <p:spPr bwMode="auto">
            <a:xfrm>
              <a:off x="6067861" y="2029185"/>
              <a:ext cx="4602162" cy="0"/>
            </a:xfrm>
            <a:prstGeom prst="line">
              <a:avLst/>
            </a:prstGeom>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5719049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0FB15949-67B7-46B0-8929-057FC6F09E7D}"/>
              </a:ext>
            </a:extLst>
          </p:cNvPr>
          <p:cNvSpPr/>
          <p:nvPr/>
        </p:nvSpPr>
        <p:spPr bwMode="auto">
          <a:xfrm>
            <a:off x="503238" y="3776028"/>
            <a:ext cx="4164232" cy="1751012"/>
          </a:xfrm>
          <a:prstGeom prst="roundRect">
            <a:avLst/>
          </a:prstGeom>
          <a:solidFill>
            <a:schemeClr val="bg2"/>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algn="ctr"/>
            <a:r>
              <a:rPr lang="en-GB" sz="2400" i="0" dirty="0">
                <a:solidFill>
                  <a:schemeClr val="tx1"/>
                </a:solidFill>
              </a:rPr>
              <a:t>Consumer Preferences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endParaRPr>
          </a:p>
        </p:txBody>
      </p:sp>
      <p:sp>
        <p:nvSpPr>
          <p:cNvPr id="21" name="Rectangle: Rounded Corners 20">
            <a:extLst>
              <a:ext uri="{FF2B5EF4-FFF2-40B4-BE49-F238E27FC236}">
                <a16:creationId xmlns:a16="http://schemas.microsoft.com/office/drawing/2014/main" id="{C6C5F08A-991A-412B-B23C-A4F32D1F4B29}"/>
              </a:ext>
            </a:extLst>
          </p:cNvPr>
          <p:cNvSpPr/>
          <p:nvPr/>
        </p:nvSpPr>
        <p:spPr bwMode="auto">
          <a:xfrm>
            <a:off x="5319078" y="3776028"/>
            <a:ext cx="4164232" cy="1751012"/>
          </a:xfrm>
          <a:prstGeom prst="roundRect">
            <a:avLst/>
          </a:prstGeom>
          <a:solidFill>
            <a:schemeClr val="bg2">
              <a:lumMod val="75000"/>
            </a:scheme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algn="ctr"/>
            <a:r>
              <a:rPr lang="en-GB" sz="2400" i="0" dirty="0">
                <a:solidFill>
                  <a:schemeClr val="tx1"/>
                </a:solidFill>
              </a:rPr>
              <a:t>Financial returns</a:t>
            </a:r>
          </a:p>
        </p:txBody>
      </p:sp>
      <p:sp>
        <p:nvSpPr>
          <p:cNvPr id="2" name="Title 1">
            <a:extLst>
              <a:ext uri="{FF2B5EF4-FFF2-40B4-BE49-F238E27FC236}">
                <a16:creationId xmlns:a16="http://schemas.microsoft.com/office/drawing/2014/main" id="{2D1B3C0D-8B37-4D32-B0A9-F61AC41E08E1}"/>
              </a:ext>
            </a:extLst>
          </p:cNvPr>
          <p:cNvSpPr>
            <a:spLocks noGrp="1"/>
          </p:cNvSpPr>
          <p:nvPr>
            <p:ph type="title"/>
          </p:nvPr>
        </p:nvSpPr>
        <p:spPr/>
        <p:txBody>
          <a:bodyPr/>
          <a:lstStyle/>
          <a:p>
            <a:r>
              <a:rPr lang="en-GB" dirty="0"/>
              <a:t>Why does ESG matter?</a:t>
            </a:r>
          </a:p>
        </p:txBody>
      </p:sp>
      <p:sp>
        <p:nvSpPr>
          <p:cNvPr id="4" name="Text Placeholder 3">
            <a:extLst>
              <a:ext uri="{FF2B5EF4-FFF2-40B4-BE49-F238E27FC236}">
                <a16:creationId xmlns:a16="http://schemas.microsoft.com/office/drawing/2014/main" id="{4E37727B-07E5-4A03-B354-DCF0EA178CE0}"/>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B32A5CF-AE37-4138-892E-B3EE233A0134}"/>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EC9C39B8-6360-4E9B-83F4-906DE2F48A14}"/>
              </a:ext>
            </a:extLst>
          </p:cNvPr>
          <p:cNvSpPr>
            <a:spLocks noGrp="1"/>
          </p:cNvSpPr>
          <p:nvPr>
            <p:ph type="body" sz="quarter" idx="12"/>
          </p:nvPr>
        </p:nvSpPr>
        <p:spPr/>
        <p:txBody>
          <a:bodyPr/>
          <a:lstStyle/>
          <a:p>
            <a:endParaRPr lang="en-GB"/>
          </a:p>
        </p:txBody>
      </p:sp>
      <p:cxnSp>
        <p:nvCxnSpPr>
          <p:cNvPr id="9" name="Straight Arrow Connector 8">
            <a:extLst>
              <a:ext uri="{FF2B5EF4-FFF2-40B4-BE49-F238E27FC236}">
                <a16:creationId xmlns:a16="http://schemas.microsoft.com/office/drawing/2014/main" id="{36A717E9-E517-4361-834F-C0D1322B8606}"/>
              </a:ext>
            </a:extLst>
          </p:cNvPr>
          <p:cNvCxnSpPr/>
          <p:nvPr/>
        </p:nvCxnSpPr>
        <p:spPr bwMode="auto">
          <a:xfrm>
            <a:off x="4984299" y="1526294"/>
            <a:ext cx="0" cy="4098219"/>
          </a:xfrm>
          <a:prstGeom prst="straightConnector1">
            <a:avLst/>
          </a:prstGeom>
          <a:noFill/>
          <a:ln w="76200" cap="flat" cmpd="sng" algn="ctr">
            <a:solidFill>
              <a:schemeClr val="tx1">
                <a:lumMod val="25000"/>
                <a:lumOff val="75000"/>
              </a:schemeClr>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5C329811-4557-4C2D-A5DC-1A378F43CDD9}"/>
              </a:ext>
            </a:extLst>
          </p:cNvPr>
          <p:cNvCxnSpPr/>
          <p:nvPr/>
        </p:nvCxnSpPr>
        <p:spPr bwMode="auto">
          <a:xfrm flipH="1">
            <a:off x="503238" y="3507659"/>
            <a:ext cx="9037002" cy="0"/>
          </a:xfrm>
          <a:prstGeom prst="straightConnector1">
            <a:avLst/>
          </a:prstGeom>
          <a:noFill/>
          <a:ln w="76200" cap="flat" cmpd="sng" algn="ctr">
            <a:solidFill>
              <a:schemeClr val="tx1">
                <a:lumMod val="25000"/>
                <a:lumOff val="75000"/>
              </a:schemeClr>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Rounded Corners 11">
            <a:extLst>
              <a:ext uri="{FF2B5EF4-FFF2-40B4-BE49-F238E27FC236}">
                <a16:creationId xmlns:a16="http://schemas.microsoft.com/office/drawing/2014/main" id="{D4F7B216-B951-410E-8558-39589178DDFF}"/>
              </a:ext>
            </a:extLst>
          </p:cNvPr>
          <p:cNvSpPr/>
          <p:nvPr/>
        </p:nvSpPr>
        <p:spPr bwMode="auto">
          <a:xfrm>
            <a:off x="503238" y="1449388"/>
            <a:ext cx="4164232" cy="1751012"/>
          </a:xfrm>
          <a:prstGeom prst="roundRect">
            <a:avLst/>
          </a:prstGeom>
          <a:solidFill>
            <a:schemeClr val="bg2"/>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i="0" dirty="0">
                <a:solidFill>
                  <a:schemeClr val="tx1"/>
                </a:solidFill>
              </a:rPr>
              <a:t>Regulation</a:t>
            </a:r>
            <a:endParaRPr kumimoji="0" lang="en-GB" sz="2400" i="0" u="none" strike="noStrike" cap="none" normalizeH="0" baseline="0" dirty="0">
              <a:ln>
                <a:noFill/>
              </a:ln>
              <a:solidFill>
                <a:schemeClr val="tx1"/>
              </a:solidFill>
              <a:effectLst/>
            </a:endParaRPr>
          </a:p>
        </p:txBody>
      </p:sp>
      <p:pic>
        <p:nvPicPr>
          <p:cNvPr id="18" name="Graphic 17" descr="Piggy Bank">
            <a:extLst>
              <a:ext uri="{FF2B5EF4-FFF2-40B4-BE49-F238E27FC236}">
                <a16:creationId xmlns:a16="http://schemas.microsoft.com/office/drawing/2014/main" id="{D9221080-4690-4429-A9A6-8E0F9EDC73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1948" y="4615265"/>
            <a:ext cx="914400" cy="914400"/>
          </a:xfrm>
          <a:prstGeom prst="rect">
            <a:avLst/>
          </a:prstGeom>
        </p:spPr>
      </p:pic>
      <p:pic>
        <p:nvPicPr>
          <p:cNvPr id="20" name="Graphic 19" descr="Coins">
            <a:extLst>
              <a:ext uri="{FF2B5EF4-FFF2-40B4-BE49-F238E27FC236}">
                <a16:creationId xmlns:a16="http://schemas.microsoft.com/office/drawing/2014/main" id="{87E5FB99-12B4-4322-B85C-DE8D7E9557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54686" y="4247469"/>
            <a:ext cx="635476" cy="635476"/>
          </a:xfrm>
          <a:prstGeom prst="rect">
            <a:avLst/>
          </a:prstGeom>
        </p:spPr>
      </p:pic>
      <p:pic>
        <p:nvPicPr>
          <p:cNvPr id="22" name="Graphic 21" descr="Gavel">
            <a:extLst>
              <a:ext uri="{FF2B5EF4-FFF2-40B4-BE49-F238E27FC236}">
                <a16:creationId xmlns:a16="http://schemas.microsoft.com/office/drawing/2014/main" id="{76461D43-C6A7-48DF-8EA7-FF79BC71A8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0947" y="2002787"/>
            <a:ext cx="914400" cy="914400"/>
          </a:xfrm>
          <a:prstGeom prst="rect">
            <a:avLst/>
          </a:prstGeom>
        </p:spPr>
      </p:pic>
      <p:pic>
        <p:nvPicPr>
          <p:cNvPr id="26" name="Graphic 25" descr="Open hand with plant">
            <a:extLst>
              <a:ext uri="{FF2B5EF4-FFF2-40B4-BE49-F238E27FC236}">
                <a16:creationId xmlns:a16="http://schemas.microsoft.com/office/drawing/2014/main" id="{BDE4C5A4-22A6-49C0-9F05-A4D5238B7C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3780" y="4427388"/>
            <a:ext cx="914400" cy="914400"/>
          </a:xfrm>
          <a:prstGeom prst="rect">
            <a:avLst/>
          </a:prstGeom>
        </p:spPr>
      </p:pic>
      <p:sp>
        <p:nvSpPr>
          <p:cNvPr id="17" name="Rectangle: Rounded Corners 16">
            <a:extLst>
              <a:ext uri="{FF2B5EF4-FFF2-40B4-BE49-F238E27FC236}">
                <a16:creationId xmlns:a16="http://schemas.microsoft.com/office/drawing/2014/main" id="{6A15020B-DDD2-4EB2-8108-E7A3CAF07CC4}"/>
              </a:ext>
            </a:extLst>
          </p:cNvPr>
          <p:cNvSpPr/>
          <p:nvPr/>
        </p:nvSpPr>
        <p:spPr bwMode="auto">
          <a:xfrm>
            <a:off x="5319078" y="1449388"/>
            <a:ext cx="4164232" cy="1751012"/>
          </a:xfrm>
          <a:prstGeom prst="roundRect">
            <a:avLst/>
          </a:prstGeom>
          <a:solidFill>
            <a:schemeClr val="bg2"/>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algn="ctr"/>
            <a:r>
              <a:rPr lang="en-GB" sz="2400" i="0" dirty="0">
                <a:solidFill>
                  <a:schemeClr val="tx1"/>
                </a:solidFill>
              </a:rPr>
              <a:t>Climate Change</a:t>
            </a:r>
          </a:p>
        </p:txBody>
      </p:sp>
      <p:pic>
        <p:nvPicPr>
          <p:cNvPr id="24" name="Graphic 23" descr="Desert scene">
            <a:extLst>
              <a:ext uri="{FF2B5EF4-FFF2-40B4-BE49-F238E27FC236}">
                <a16:creationId xmlns:a16="http://schemas.microsoft.com/office/drawing/2014/main" id="{C3CE90E9-6F8B-48F3-AC74-4DBA37653C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53842" y="2045811"/>
            <a:ext cx="914400" cy="914400"/>
          </a:xfrm>
          <a:prstGeom prst="rect">
            <a:avLst/>
          </a:prstGeom>
        </p:spPr>
      </p:pic>
    </p:spTree>
    <p:extLst>
      <p:ext uri="{BB962C8B-B14F-4D97-AF65-F5344CB8AC3E}">
        <p14:creationId xmlns:p14="http://schemas.microsoft.com/office/powerpoint/2010/main" val="45095015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1956-2F45-4D7B-8863-B60C002C620F}"/>
              </a:ext>
            </a:extLst>
          </p:cNvPr>
          <p:cNvSpPr>
            <a:spLocks noGrp="1"/>
          </p:cNvSpPr>
          <p:nvPr>
            <p:ph type="title"/>
          </p:nvPr>
        </p:nvSpPr>
        <p:spPr>
          <a:xfrm>
            <a:off x="566125" y="0"/>
            <a:ext cx="11314725" cy="812800"/>
          </a:xfrm>
          <a:noFill/>
        </p:spPr>
        <p:txBody>
          <a:bodyPr/>
          <a:lstStyle/>
          <a:p>
            <a:r>
              <a:rPr lang="en-GB" dirty="0"/>
              <a:t>High Sustainability can lead to higher returns over the long term</a:t>
            </a:r>
          </a:p>
        </p:txBody>
      </p:sp>
      <p:sp>
        <p:nvSpPr>
          <p:cNvPr id="7" name="TextBox 6">
            <a:extLst>
              <a:ext uri="{FF2B5EF4-FFF2-40B4-BE49-F238E27FC236}">
                <a16:creationId xmlns:a16="http://schemas.microsoft.com/office/drawing/2014/main" id="{6F34E32C-8329-481A-AA8A-3C31EAE68A66}"/>
              </a:ext>
            </a:extLst>
          </p:cNvPr>
          <p:cNvSpPr txBox="1"/>
          <p:nvPr/>
        </p:nvSpPr>
        <p:spPr>
          <a:xfrm>
            <a:off x="535513" y="6642556"/>
            <a:ext cx="5833648" cy="215444"/>
          </a:xfrm>
          <a:prstGeom prst="rect">
            <a:avLst/>
          </a:prstGeom>
          <a:noFill/>
        </p:spPr>
        <p:txBody>
          <a:bodyPr wrap="none" rtlCol="0">
            <a:spAutoFit/>
          </a:bodyPr>
          <a:lstStyle/>
          <a:p>
            <a:r>
              <a:rPr lang="en-US" sz="800" i="0" dirty="0">
                <a:solidFill>
                  <a:schemeClr val="tx1"/>
                </a:solidFill>
              </a:rPr>
              <a:t>Source: Deutsche Bank, ESG and financial performance: aggregated evidence from more than 2000 empirical studies, 2016</a:t>
            </a:r>
          </a:p>
        </p:txBody>
      </p:sp>
      <p:graphicFrame>
        <p:nvGraphicFramePr>
          <p:cNvPr id="6" name="Chart 5">
            <a:extLst>
              <a:ext uri="{FF2B5EF4-FFF2-40B4-BE49-F238E27FC236}">
                <a16:creationId xmlns:a16="http://schemas.microsoft.com/office/drawing/2014/main" id="{C4F2291E-ECFE-4D5D-9A80-45E6C9860E83}"/>
              </a:ext>
            </a:extLst>
          </p:cNvPr>
          <p:cNvGraphicFramePr/>
          <p:nvPr/>
        </p:nvGraphicFramePr>
        <p:xfrm>
          <a:off x="252098" y="1187436"/>
          <a:ext cx="7101029" cy="51268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E1FD753-5761-4EDB-A680-46E0F99CE66E}"/>
              </a:ext>
            </a:extLst>
          </p:cNvPr>
          <p:cNvSpPr txBox="1"/>
          <p:nvPr/>
        </p:nvSpPr>
        <p:spPr>
          <a:xfrm>
            <a:off x="5258348" y="3413051"/>
            <a:ext cx="904415" cy="523220"/>
          </a:xfrm>
          <a:prstGeom prst="rect">
            <a:avLst/>
          </a:prstGeom>
          <a:noFill/>
        </p:spPr>
        <p:txBody>
          <a:bodyPr wrap="none" rtlCol="0">
            <a:spAutoFit/>
          </a:bodyPr>
          <a:lstStyle/>
          <a:p>
            <a:pPr algn="ctr"/>
            <a:r>
              <a:rPr lang="en-GB" sz="2800" b="1" i="0" dirty="0">
                <a:solidFill>
                  <a:schemeClr val="bg1"/>
                </a:solidFill>
              </a:rPr>
              <a:t>90%</a:t>
            </a:r>
          </a:p>
        </p:txBody>
      </p:sp>
      <p:grpSp>
        <p:nvGrpSpPr>
          <p:cNvPr id="9" name="Group 8">
            <a:extLst>
              <a:ext uri="{FF2B5EF4-FFF2-40B4-BE49-F238E27FC236}">
                <a16:creationId xmlns:a16="http://schemas.microsoft.com/office/drawing/2014/main" id="{42719A43-6329-4FBF-95A3-C8BE30A237CE}"/>
              </a:ext>
            </a:extLst>
          </p:cNvPr>
          <p:cNvGrpSpPr/>
          <p:nvPr/>
        </p:nvGrpSpPr>
        <p:grpSpPr>
          <a:xfrm>
            <a:off x="2966227" y="2464759"/>
            <a:ext cx="1371858" cy="1773577"/>
            <a:chOff x="1541463" y="4772025"/>
            <a:chExt cx="796925" cy="1030287"/>
          </a:xfrm>
        </p:grpSpPr>
        <p:sp>
          <p:nvSpPr>
            <p:cNvPr id="10" name="Freeform 15">
              <a:extLst>
                <a:ext uri="{FF2B5EF4-FFF2-40B4-BE49-F238E27FC236}">
                  <a16:creationId xmlns:a16="http://schemas.microsoft.com/office/drawing/2014/main" id="{CE3FCD51-7713-4C34-8B84-290EB9667CD3}"/>
                </a:ext>
              </a:extLst>
            </p:cNvPr>
            <p:cNvSpPr>
              <a:spLocks noEditPoints="1"/>
            </p:cNvSpPr>
            <p:nvPr/>
          </p:nvSpPr>
          <p:spPr bwMode="auto">
            <a:xfrm>
              <a:off x="1541463" y="4772025"/>
              <a:ext cx="796925" cy="1030287"/>
            </a:xfrm>
            <a:custGeom>
              <a:avLst/>
              <a:gdLst>
                <a:gd name="T0" fmla="*/ 48 w 502"/>
                <a:gd name="T1" fmla="*/ 49 h 649"/>
                <a:gd name="T2" fmla="*/ 454 w 502"/>
                <a:gd name="T3" fmla="*/ 49 h 649"/>
                <a:gd name="T4" fmla="*/ 454 w 502"/>
                <a:gd name="T5" fmla="*/ 600 h 649"/>
                <a:gd name="T6" fmla="*/ 48 w 502"/>
                <a:gd name="T7" fmla="*/ 600 h 649"/>
                <a:gd name="T8" fmla="*/ 48 w 502"/>
                <a:gd name="T9" fmla="*/ 49 h 649"/>
                <a:gd name="T10" fmla="*/ 0 w 502"/>
                <a:gd name="T11" fmla="*/ 649 h 649"/>
                <a:gd name="T12" fmla="*/ 502 w 502"/>
                <a:gd name="T13" fmla="*/ 649 h 649"/>
                <a:gd name="T14" fmla="*/ 502 w 502"/>
                <a:gd name="T15" fmla="*/ 0 h 649"/>
                <a:gd name="T16" fmla="*/ 0 w 502"/>
                <a:gd name="T17" fmla="*/ 0 h 649"/>
                <a:gd name="T18" fmla="*/ 0 w 502"/>
                <a:gd name="T19"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2" h="649">
                  <a:moveTo>
                    <a:pt x="48" y="49"/>
                  </a:moveTo>
                  <a:lnTo>
                    <a:pt x="454" y="49"/>
                  </a:lnTo>
                  <a:lnTo>
                    <a:pt x="454" y="600"/>
                  </a:lnTo>
                  <a:lnTo>
                    <a:pt x="48" y="600"/>
                  </a:lnTo>
                  <a:lnTo>
                    <a:pt x="48" y="49"/>
                  </a:lnTo>
                  <a:close/>
                  <a:moveTo>
                    <a:pt x="0" y="649"/>
                  </a:moveTo>
                  <a:lnTo>
                    <a:pt x="502" y="649"/>
                  </a:lnTo>
                  <a:lnTo>
                    <a:pt x="502" y="0"/>
                  </a:lnTo>
                  <a:lnTo>
                    <a:pt x="0" y="0"/>
                  </a:lnTo>
                  <a:lnTo>
                    <a:pt x="0" y="6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Rectangle 16">
              <a:extLst>
                <a:ext uri="{FF2B5EF4-FFF2-40B4-BE49-F238E27FC236}">
                  <a16:creationId xmlns:a16="http://schemas.microsoft.com/office/drawing/2014/main" id="{D5495A3A-4A9B-44DB-807D-9309E0A74C9A}"/>
                </a:ext>
              </a:extLst>
            </p:cNvPr>
            <p:cNvSpPr>
              <a:spLocks noChangeArrowheads="1"/>
            </p:cNvSpPr>
            <p:nvPr/>
          </p:nvSpPr>
          <p:spPr bwMode="auto">
            <a:xfrm>
              <a:off x="1965326" y="4965700"/>
              <a:ext cx="219075" cy="50800"/>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Rectangle 17">
              <a:extLst>
                <a:ext uri="{FF2B5EF4-FFF2-40B4-BE49-F238E27FC236}">
                  <a16:creationId xmlns:a16="http://schemas.microsoft.com/office/drawing/2014/main" id="{3DC6419A-B949-4D10-B482-60768D0C2765}"/>
                </a:ext>
              </a:extLst>
            </p:cNvPr>
            <p:cNvSpPr>
              <a:spLocks noChangeArrowheads="1"/>
            </p:cNvSpPr>
            <p:nvPr/>
          </p:nvSpPr>
          <p:spPr bwMode="auto">
            <a:xfrm>
              <a:off x="1965326" y="5170488"/>
              <a:ext cx="219075" cy="52387"/>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Rectangle 18">
              <a:extLst>
                <a:ext uri="{FF2B5EF4-FFF2-40B4-BE49-F238E27FC236}">
                  <a16:creationId xmlns:a16="http://schemas.microsoft.com/office/drawing/2014/main" id="{69485C43-B476-4696-BC03-056DDD138FF9}"/>
                </a:ext>
              </a:extLst>
            </p:cNvPr>
            <p:cNvSpPr>
              <a:spLocks noChangeArrowheads="1"/>
            </p:cNvSpPr>
            <p:nvPr/>
          </p:nvSpPr>
          <p:spPr bwMode="auto">
            <a:xfrm>
              <a:off x="1965326" y="5583238"/>
              <a:ext cx="219075" cy="52387"/>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19">
              <a:extLst>
                <a:ext uri="{FF2B5EF4-FFF2-40B4-BE49-F238E27FC236}">
                  <a16:creationId xmlns:a16="http://schemas.microsoft.com/office/drawing/2014/main" id="{A8251809-18CB-4268-B246-31546084D75D}"/>
                </a:ext>
              </a:extLst>
            </p:cNvPr>
            <p:cNvSpPr>
              <a:spLocks noChangeArrowheads="1"/>
            </p:cNvSpPr>
            <p:nvPr/>
          </p:nvSpPr>
          <p:spPr bwMode="auto">
            <a:xfrm>
              <a:off x="1965326" y="5376863"/>
              <a:ext cx="219075" cy="52387"/>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20">
              <a:extLst>
                <a:ext uri="{FF2B5EF4-FFF2-40B4-BE49-F238E27FC236}">
                  <a16:creationId xmlns:a16="http://schemas.microsoft.com/office/drawing/2014/main" id="{91D71B75-473D-4C59-9CE8-323145AD409B}"/>
                </a:ext>
              </a:extLst>
            </p:cNvPr>
            <p:cNvSpPr>
              <a:spLocks/>
            </p:cNvSpPr>
            <p:nvPr/>
          </p:nvSpPr>
          <p:spPr bwMode="auto">
            <a:xfrm>
              <a:off x="1695451" y="4900613"/>
              <a:ext cx="190500" cy="157162"/>
            </a:xfrm>
            <a:custGeom>
              <a:avLst/>
              <a:gdLst>
                <a:gd name="T0" fmla="*/ 120 w 120"/>
                <a:gd name="T1" fmla="*/ 23 h 99"/>
                <a:gd name="T2" fmla="*/ 97 w 120"/>
                <a:gd name="T3" fmla="*/ 0 h 99"/>
                <a:gd name="T4" fmla="*/ 44 w 120"/>
                <a:gd name="T5" fmla="*/ 54 h 99"/>
                <a:gd name="T6" fmla="*/ 23 w 120"/>
                <a:gd name="T7" fmla="*/ 32 h 99"/>
                <a:gd name="T8" fmla="*/ 0 w 120"/>
                <a:gd name="T9" fmla="*/ 55 h 99"/>
                <a:gd name="T10" fmla="*/ 44 w 120"/>
                <a:gd name="T11" fmla="*/ 99 h 99"/>
                <a:gd name="T12" fmla="*/ 120 w 120"/>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120" h="99">
                  <a:moveTo>
                    <a:pt x="120" y="23"/>
                  </a:moveTo>
                  <a:lnTo>
                    <a:pt x="97" y="0"/>
                  </a:lnTo>
                  <a:lnTo>
                    <a:pt x="44" y="54"/>
                  </a:lnTo>
                  <a:lnTo>
                    <a:pt x="23" y="32"/>
                  </a:lnTo>
                  <a:lnTo>
                    <a:pt x="0" y="55"/>
                  </a:lnTo>
                  <a:lnTo>
                    <a:pt x="44" y="99"/>
                  </a:lnTo>
                  <a:lnTo>
                    <a:pt x="120"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1">
              <a:extLst>
                <a:ext uri="{FF2B5EF4-FFF2-40B4-BE49-F238E27FC236}">
                  <a16:creationId xmlns:a16="http://schemas.microsoft.com/office/drawing/2014/main" id="{FA0EA946-0A08-42FE-8386-F805BF5FDBDA}"/>
                </a:ext>
              </a:extLst>
            </p:cNvPr>
            <p:cNvSpPr>
              <a:spLocks/>
            </p:cNvSpPr>
            <p:nvPr/>
          </p:nvSpPr>
          <p:spPr bwMode="auto">
            <a:xfrm>
              <a:off x="1695451" y="5106988"/>
              <a:ext cx="190500" cy="157162"/>
            </a:xfrm>
            <a:custGeom>
              <a:avLst/>
              <a:gdLst>
                <a:gd name="T0" fmla="*/ 120 w 120"/>
                <a:gd name="T1" fmla="*/ 23 h 99"/>
                <a:gd name="T2" fmla="*/ 97 w 120"/>
                <a:gd name="T3" fmla="*/ 0 h 99"/>
                <a:gd name="T4" fmla="*/ 44 w 120"/>
                <a:gd name="T5" fmla="*/ 54 h 99"/>
                <a:gd name="T6" fmla="*/ 23 w 120"/>
                <a:gd name="T7" fmla="*/ 32 h 99"/>
                <a:gd name="T8" fmla="*/ 0 w 120"/>
                <a:gd name="T9" fmla="*/ 55 h 99"/>
                <a:gd name="T10" fmla="*/ 44 w 120"/>
                <a:gd name="T11" fmla="*/ 99 h 99"/>
                <a:gd name="T12" fmla="*/ 120 w 120"/>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120" h="99">
                  <a:moveTo>
                    <a:pt x="120" y="23"/>
                  </a:moveTo>
                  <a:lnTo>
                    <a:pt x="97" y="0"/>
                  </a:lnTo>
                  <a:lnTo>
                    <a:pt x="44" y="54"/>
                  </a:lnTo>
                  <a:lnTo>
                    <a:pt x="23" y="32"/>
                  </a:lnTo>
                  <a:lnTo>
                    <a:pt x="0" y="55"/>
                  </a:lnTo>
                  <a:lnTo>
                    <a:pt x="44" y="99"/>
                  </a:lnTo>
                  <a:lnTo>
                    <a:pt x="120"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22">
              <a:extLst>
                <a:ext uri="{FF2B5EF4-FFF2-40B4-BE49-F238E27FC236}">
                  <a16:creationId xmlns:a16="http://schemas.microsoft.com/office/drawing/2014/main" id="{C9FF65E8-64B4-48B2-B338-5BA38626B12B}"/>
                </a:ext>
              </a:extLst>
            </p:cNvPr>
            <p:cNvSpPr>
              <a:spLocks/>
            </p:cNvSpPr>
            <p:nvPr/>
          </p:nvSpPr>
          <p:spPr bwMode="auto">
            <a:xfrm>
              <a:off x="1695451" y="5313363"/>
              <a:ext cx="190500" cy="157162"/>
            </a:xfrm>
            <a:custGeom>
              <a:avLst/>
              <a:gdLst>
                <a:gd name="T0" fmla="*/ 120 w 120"/>
                <a:gd name="T1" fmla="*/ 23 h 99"/>
                <a:gd name="T2" fmla="*/ 97 w 120"/>
                <a:gd name="T3" fmla="*/ 0 h 99"/>
                <a:gd name="T4" fmla="*/ 44 w 120"/>
                <a:gd name="T5" fmla="*/ 53 h 99"/>
                <a:gd name="T6" fmla="*/ 23 w 120"/>
                <a:gd name="T7" fmla="*/ 32 h 99"/>
                <a:gd name="T8" fmla="*/ 0 w 120"/>
                <a:gd name="T9" fmla="*/ 55 h 99"/>
                <a:gd name="T10" fmla="*/ 44 w 120"/>
                <a:gd name="T11" fmla="*/ 99 h 99"/>
                <a:gd name="T12" fmla="*/ 120 w 120"/>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120" h="99">
                  <a:moveTo>
                    <a:pt x="120" y="23"/>
                  </a:moveTo>
                  <a:lnTo>
                    <a:pt x="97" y="0"/>
                  </a:lnTo>
                  <a:lnTo>
                    <a:pt x="44" y="53"/>
                  </a:lnTo>
                  <a:lnTo>
                    <a:pt x="23" y="32"/>
                  </a:lnTo>
                  <a:lnTo>
                    <a:pt x="0" y="55"/>
                  </a:lnTo>
                  <a:lnTo>
                    <a:pt x="44" y="99"/>
                  </a:lnTo>
                  <a:lnTo>
                    <a:pt x="120"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23">
              <a:extLst>
                <a:ext uri="{FF2B5EF4-FFF2-40B4-BE49-F238E27FC236}">
                  <a16:creationId xmlns:a16="http://schemas.microsoft.com/office/drawing/2014/main" id="{1616A9AA-CEDE-4506-BF04-E31D8358D2A3}"/>
                </a:ext>
              </a:extLst>
            </p:cNvPr>
            <p:cNvSpPr>
              <a:spLocks/>
            </p:cNvSpPr>
            <p:nvPr/>
          </p:nvSpPr>
          <p:spPr bwMode="auto">
            <a:xfrm>
              <a:off x="1695451" y="5516563"/>
              <a:ext cx="190500" cy="157162"/>
            </a:xfrm>
            <a:custGeom>
              <a:avLst/>
              <a:gdLst>
                <a:gd name="T0" fmla="*/ 120 w 120"/>
                <a:gd name="T1" fmla="*/ 23 h 99"/>
                <a:gd name="T2" fmla="*/ 97 w 120"/>
                <a:gd name="T3" fmla="*/ 0 h 99"/>
                <a:gd name="T4" fmla="*/ 44 w 120"/>
                <a:gd name="T5" fmla="*/ 54 h 99"/>
                <a:gd name="T6" fmla="*/ 23 w 120"/>
                <a:gd name="T7" fmla="*/ 32 h 99"/>
                <a:gd name="T8" fmla="*/ 0 w 120"/>
                <a:gd name="T9" fmla="*/ 55 h 99"/>
                <a:gd name="T10" fmla="*/ 44 w 120"/>
                <a:gd name="T11" fmla="*/ 99 h 99"/>
                <a:gd name="T12" fmla="*/ 120 w 120"/>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120" h="99">
                  <a:moveTo>
                    <a:pt x="120" y="23"/>
                  </a:moveTo>
                  <a:lnTo>
                    <a:pt x="97" y="0"/>
                  </a:lnTo>
                  <a:lnTo>
                    <a:pt x="44" y="54"/>
                  </a:lnTo>
                  <a:lnTo>
                    <a:pt x="23" y="32"/>
                  </a:lnTo>
                  <a:lnTo>
                    <a:pt x="0" y="55"/>
                  </a:lnTo>
                  <a:lnTo>
                    <a:pt x="44" y="99"/>
                  </a:lnTo>
                  <a:lnTo>
                    <a:pt x="120"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9" name="TextBox 18">
            <a:extLst>
              <a:ext uri="{FF2B5EF4-FFF2-40B4-BE49-F238E27FC236}">
                <a16:creationId xmlns:a16="http://schemas.microsoft.com/office/drawing/2014/main" id="{67A5418D-0D58-410E-9DA1-478762ECEF5F}"/>
              </a:ext>
            </a:extLst>
          </p:cNvPr>
          <p:cNvSpPr txBox="1"/>
          <p:nvPr/>
        </p:nvSpPr>
        <p:spPr>
          <a:xfrm>
            <a:off x="6417478" y="2150279"/>
            <a:ext cx="4646429" cy="2616101"/>
          </a:xfrm>
          <a:prstGeom prst="rect">
            <a:avLst/>
          </a:prstGeom>
          <a:noFill/>
        </p:spPr>
        <p:txBody>
          <a:bodyPr wrap="square" rtlCol="0">
            <a:spAutoFit/>
          </a:bodyPr>
          <a:lstStyle/>
          <a:p>
            <a:pPr algn="ctr"/>
            <a:r>
              <a:rPr lang="en-GB" sz="2000" i="0" dirty="0">
                <a:solidFill>
                  <a:schemeClr val="tx1"/>
                </a:solidFill>
              </a:rPr>
              <a:t>In 2015, academics analysed more than 2,000 studies – and found that in roughly </a:t>
            </a:r>
            <a:r>
              <a:rPr lang="en-GB" sz="2800" i="0" dirty="0">
                <a:solidFill>
                  <a:schemeClr val="tx2"/>
                </a:solidFill>
                <a:latin typeface="Arial Black" panose="020B0A04020102020204" pitchFamily="34" charset="0"/>
              </a:rPr>
              <a:t>90%</a:t>
            </a:r>
            <a:r>
              <a:rPr lang="en-GB" sz="2000" i="0" dirty="0">
                <a:solidFill>
                  <a:schemeClr val="tx1"/>
                </a:solidFill>
              </a:rPr>
              <a:t> of the studies, companies with strong ESG profiles had </a:t>
            </a:r>
            <a:r>
              <a:rPr lang="en-GB" sz="2800" i="0" dirty="0">
                <a:solidFill>
                  <a:schemeClr val="tx2"/>
                </a:solidFill>
                <a:latin typeface="Arial Black" panose="020B0A04020102020204" pitchFamily="34" charset="0"/>
              </a:rPr>
              <a:t>equal or better financial performance </a:t>
            </a:r>
            <a:r>
              <a:rPr lang="en-GB" sz="2000" i="0" dirty="0">
                <a:solidFill>
                  <a:schemeClr val="tx1"/>
                </a:solidFill>
              </a:rPr>
              <a:t>than their non-ESG counterparts</a:t>
            </a:r>
          </a:p>
        </p:txBody>
      </p:sp>
      <p:pic>
        <p:nvPicPr>
          <p:cNvPr id="20" name="Graphic 19" descr="Pencil">
            <a:extLst>
              <a:ext uri="{FF2B5EF4-FFF2-40B4-BE49-F238E27FC236}">
                <a16:creationId xmlns:a16="http://schemas.microsoft.com/office/drawing/2014/main" id="{788BF84C-025C-4C57-B8E7-5167ED77C3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8546" y="2849525"/>
            <a:ext cx="944136" cy="944136"/>
          </a:xfrm>
          <a:prstGeom prst="rect">
            <a:avLst/>
          </a:prstGeom>
        </p:spPr>
      </p:pic>
      <p:pic>
        <p:nvPicPr>
          <p:cNvPr id="21" name="Graphic 20" descr="Magnifying glass">
            <a:extLst>
              <a:ext uri="{FF2B5EF4-FFF2-40B4-BE49-F238E27FC236}">
                <a16:creationId xmlns:a16="http://schemas.microsoft.com/office/drawing/2014/main" id="{F3A580D8-333D-4EDE-941E-644E274BC0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20399" y="3207828"/>
            <a:ext cx="1959593" cy="1959593"/>
          </a:xfrm>
          <a:prstGeom prst="rect">
            <a:avLst/>
          </a:prstGeom>
        </p:spPr>
      </p:pic>
    </p:spTree>
    <p:extLst>
      <p:ext uri="{BB962C8B-B14F-4D97-AF65-F5344CB8AC3E}">
        <p14:creationId xmlns:p14="http://schemas.microsoft.com/office/powerpoint/2010/main" val="157071004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F855-03CC-4A6E-9AA5-D72061B50DF8}"/>
              </a:ext>
            </a:extLst>
          </p:cNvPr>
          <p:cNvSpPr>
            <a:spLocks noGrp="1"/>
          </p:cNvSpPr>
          <p:nvPr>
            <p:ph type="title"/>
          </p:nvPr>
        </p:nvSpPr>
        <p:spPr/>
        <p:txBody>
          <a:bodyPr/>
          <a:lstStyle/>
          <a:p>
            <a:r>
              <a:rPr lang="en-GB" dirty="0"/>
              <a:t>Signing to the PRI</a:t>
            </a:r>
          </a:p>
        </p:txBody>
      </p:sp>
      <p:graphicFrame>
        <p:nvGraphicFramePr>
          <p:cNvPr id="7" name="Chart 6">
            <a:extLst>
              <a:ext uri="{FF2B5EF4-FFF2-40B4-BE49-F238E27FC236}">
                <a16:creationId xmlns:a16="http://schemas.microsoft.com/office/drawing/2014/main" id="{B0556374-981C-427C-B7A5-5EB399F856B1}"/>
              </a:ext>
            </a:extLst>
          </p:cNvPr>
          <p:cNvGraphicFramePr>
            <a:graphicFrameLocks/>
          </p:cNvGraphicFramePr>
          <p:nvPr>
            <p:extLst>
              <p:ext uri="{D42A27DB-BD31-4B8C-83A1-F6EECF244321}">
                <p14:modId xmlns:p14="http://schemas.microsoft.com/office/powerpoint/2010/main" val="50399990"/>
              </p:ext>
            </p:extLst>
          </p:nvPr>
        </p:nvGraphicFramePr>
        <p:xfrm>
          <a:off x="426732" y="1387526"/>
          <a:ext cx="6198134" cy="431298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726CB8E-F757-44DB-9025-D59C54AC3AD2}"/>
              </a:ext>
            </a:extLst>
          </p:cNvPr>
          <p:cNvSpPr txBox="1"/>
          <p:nvPr/>
        </p:nvSpPr>
        <p:spPr>
          <a:xfrm>
            <a:off x="7050329" y="1119443"/>
            <a:ext cx="4499597" cy="4401205"/>
          </a:xfrm>
          <a:prstGeom prst="rect">
            <a:avLst/>
          </a:prstGeom>
          <a:solidFill>
            <a:schemeClr val="accent3">
              <a:lumMod val="20000"/>
              <a:lumOff val="80000"/>
            </a:schemeClr>
          </a:solidFill>
          <a:effectLst>
            <a:glow rad="63500">
              <a:schemeClr val="accent3">
                <a:satMod val="175000"/>
                <a:alpha val="40000"/>
              </a:schemeClr>
            </a:glow>
          </a:effectLst>
        </p:spPr>
        <p:txBody>
          <a:bodyPr wrap="square" rtlCol="0">
            <a:spAutoFit/>
          </a:bodyPr>
          <a:lstStyle/>
          <a:p>
            <a:pPr>
              <a:buClr>
                <a:schemeClr val="tx2"/>
              </a:buClr>
              <a:buSzPct val="140000"/>
            </a:pPr>
            <a:endParaRPr lang="en-GB" sz="1600" i="0" dirty="0">
              <a:solidFill>
                <a:schemeClr val="tx1"/>
              </a:solidFill>
            </a:endParaRPr>
          </a:p>
          <a:p>
            <a:pPr marL="171450" indent="-171450">
              <a:buClr>
                <a:schemeClr val="tx2"/>
              </a:buClr>
              <a:buSzPct val="140000"/>
              <a:buFont typeface="Arial" panose="020B0604020202020204" pitchFamily="34" charset="0"/>
              <a:buChar char="•"/>
            </a:pPr>
            <a:r>
              <a:rPr lang="en-GB" sz="1600" i="0" dirty="0">
                <a:solidFill>
                  <a:schemeClr val="tx1"/>
                </a:solidFill>
              </a:rPr>
              <a:t>6 Internationally recognised principles</a:t>
            </a:r>
          </a:p>
          <a:p>
            <a:pPr>
              <a:buClr>
                <a:schemeClr val="tx2"/>
              </a:buClr>
              <a:buSzPct val="140000"/>
            </a:pPr>
            <a:endParaRPr lang="en-GB" sz="1600" i="0" dirty="0">
              <a:solidFill>
                <a:schemeClr val="tx1"/>
              </a:solidFill>
            </a:endParaRPr>
          </a:p>
          <a:p>
            <a:pPr marL="171450" indent="-171450">
              <a:buClr>
                <a:schemeClr val="tx2"/>
              </a:buClr>
              <a:buSzPct val="140000"/>
              <a:buFont typeface="Arial" panose="020B0604020202020204" pitchFamily="34" charset="0"/>
              <a:buChar char="•"/>
            </a:pPr>
            <a:r>
              <a:rPr lang="en-GB" sz="1600" i="0" dirty="0">
                <a:solidFill>
                  <a:schemeClr val="tx1"/>
                </a:solidFill>
              </a:rPr>
              <a:t>Independent Assessment of commitment to incorporating ESG factors into investment decision making </a:t>
            </a:r>
          </a:p>
          <a:p>
            <a:pPr marL="171450" indent="-171450">
              <a:buClr>
                <a:schemeClr val="tx2"/>
              </a:buClr>
              <a:buSzPct val="140000"/>
              <a:buFont typeface="Arial" panose="020B0604020202020204" pitchFamily="34" charset="0"/>
              <a:buChar char="•"/>
            </a:pPr>
            <a:endParaRPr lang="en-GB" sz="1600" i="0" dirty="0">
              <a:solidFill>
                <a:schemeClr val="tx1"/>
              </a:solidFill>
            </a:endParaRPr>
          </a:p>
          <a:p>
            <a:pPr marL="171450" indent="-171450">
              <a:buClr>
                <a:schemeClr val="tx2"/>
              </a:buClr>
              <a:buSzPct val="140000"/>
              <a:buFont typeface="Arial" panose="020B0604020202020204" pitchFamily="34" charset="0"/>
              <a:buChar char="•"/>
            </a:pPr>
            <a:r>
              <a:rPr lang="en-GB" sz="1600" i="0" dirty="0">
                <a:solidFill>
                  <a:schemeClr val="tx1"/>
                </a:solidFill>
              </a:rPr>
              <a:t>Yearly Reporting Cycle</a:t>
            </a:r>
          </a:p>
          <a:p>
            <a:pPr marL="171450" indent="-171450">
              <a:buClr>
                <a:schemeClr val="tx2"/>
              </a:buClr>
              <a:buSzPct val="140000"/>
              <a:buFont typeface="Arial" panose="020B0604020202020204" pitchFamily="34" charset="0"/>
              <a:buChar char="•"/>
            </a:pPr>
            <a:endParaRPr lang="en-GB" sz="1600" i="0" dirty="0">
              <a:solidFill>
                <a:schemeClr val="tx1"/>
              </a:solidFill>
            </a:endParaRPr>
          </a:p>
          <a:p>
            <a:pPr marL="171450" indent="-171450">
              <a:buClr>
                <a:schemeClr val="tx2"/>
              </a:buClr>
              <a:buSzPct val="140000"/>
              <a:buFont typeface="Arial" panose="020B0604020202020204" pitchFamily="34" charset="0"/>
              <a:buChar char="•"/>
            </a:pPr>
            <a:r>
              <a:rPr lang="en-GB" sz="1600" i="0" dirty="0">
                <a:solidFill>
                  <a:schemeClr val="tx1"/>
                </a:solidFill>
              </a:rPr>
              <a:t>13 reporting modules, starting with:</a:t>
            </a:r>
          </a:p>
          <a:p>
            <a:pPr>
              <a:buClr>
                <a:schemeClr val="tx2"/>
              </a:buClr>
              <a:buSzPct val="140000"/>
            </a:pPr>
            <a:r>
              <a:rPr lang="en-GB" sz="1600" i="0" dirty="0">
                <a:solidFill>
                  <a:schemeClr val="tx1"/>
                </a:solidFill>
              </a:rPr>
              <a:t>- Organisational overview</a:t>
            </a:r>
          </a:p>
          <a:p>
            <a:pPr>
              <a:buClr>
                <a:schemeClr val="tx2"/>
              </a:buClr>
              <a:buSzPct val="140000"/>
            </a:pPr>
            <a:r>
              <a:rPr lang="en-GB" sz="1600" i="0" dirty="0">
                <a:solidFill>
                  <a:schemeClr val="tx1"/>
                </a:solidFill>
              </a:rPr>
              <a:t>- Strategy and Governance</a:t>
            </a:r>
          </a:p>
          <a:p>
            <a:pPr marL="285750" indent="-285750">
              <a:buClr>
                <a:schemeClr val="tx2"/>
              </a:buClr>
              <a:buSzPct val="140000"/>
              <a:buFontTx/>
              <a:buChar char="-"/>
            </a:pPr>
            <a:r>
              <a:rPr lang="en-GB" sz="1600" i="0" dirty="0">
                <a:solidFill>
                  <a:schemeClr val="tx1"/>
                </a:solidFill>
              </a:rPr>
              <a:t>Climate Change</a:t>
            </a:r>
          </a:p>
          <a:p>
            <a:pPr marL="285750" indent="-285750">
              <a:buClr>
                <a:schemeClr val="tx2"/>
              </a:buClr>
              <a:buSzPct val="140000"/>
              <a:buFontTx/>
              <a:buChar char="-"/>
            </a:pPr>
            <a:endParaRPr lang="en-GB" sz="1600" i="0" dirty="0">
              <a:solidFill>
                <a:schemeClr val="tx1"/>
              </a:solidFill>
            </a:endParaRPr>
          </a:p>
          <a:p>
            <a:pPr marL="171450" indent="-171450">
              <a:buClr>
                <a:schemeClr val="tx2"/>
              </a:buClr>
              <a:buSzPct val="140000"/>
              <a:buFont typeface="Arial" panose="020B0604020202020204" pitchFamily="34" charset="0"/>
              <a:buChar char="•"/>
            </a:pPr>
            <a:endParaRPr lang="en-GB" sz="1600" i="0" dirty="0">
              <a:solidFill>
                <a:schemeClr val="tx1"/>
              </a:solidFill>
            </a:endParaRPr>
          </a:p>
          <a:p>
            <a:pPr marL="171450" indent="-171450">
              <a:buClr>
                <a:schemeClr val="tx2"/>
              </a:buClr>
              <a:buSzPct val="140000"/>
              <a:buFont typeface="Arial" panose="020B0604020202020204" pitchFamily="34" charset="0"/>
              <a:buChar char="•"/>
            </a:pPr>
            <a:endParaRPr lang="en-GB" sz="1600" i="0" dirty="0">
              <a:solidFill>
                <a:schemeClr val="tx1"/>
              </a:solidFill>
            </a:endParaRPr>
          </a:p>
          <a:p>
            <a:pPr marL="171450" indent="-171450">
              <a:buClr>
                <a:schemeClr val="tx2"/>
              </a:buClr>
              <a:buSzPct val="140000"/>
              <a:buFont typeface="Arial" panose="020B0604020202020204" pitchFamily="34" charset="0"/>
              <a:buChar char="•"/>
            </a:pPr>
            <a:endParaRPr lang="en-GB" dirty="0"/>
          </a:p>
          <a:p>
            <a:endParaRPr lang="en-GB" dirty="0"/>
          </a:p>
        </p:txBody>
      </p:sp>
      <p:pic>
        <p:nvPicPr>
          <p:cNvPr id="9" name="Picture 8">
            <a:extLst>
              <a:ext uri="{FF2B5EF4-FFF2-40B4-BE49-F238E27FC236}">
                <a16:creationId xmlns:a16="http://schemas.microsoft.com/office/drawing/2014/main" id="{6427B2E4-060B-488A-B6D9-E51FDF545D6C}"/>
              </a:ext>
            </a:extLst>
          </p:cNvPr>
          <p:cNvPicPr>
            <a:picLocks noChangeAspect="1"/>
          </p:cNvPicPr>
          <p:nvPr/>
        </p:nvPicPr>
        <p:blipFill>
          <a:blip r:embed="rId4"/>
          <a:stretch>
            <a:fillRect/>
          </a:stretch>
        </p:blipFill>
        <p:spPr>
          <a:xfrm>
            <a:off x="9661629" y="306643"/>
            <a:ext cx="2239318" cy="638802"/>
          </a:xfrm>
          <a:prstGeom prst="rect">
            <a:avLst/>
          </a:prstGeom>
        </p:spPr>
      </p:pic>
      <p:sp>
        <p:nvSpPr>
          <p:cNvPr id="10" name="TextBox 9">
            <a:extLst>
              <a:ext uri="{FF2B5EF4-FFF2-40B4-BE49-F238E27FC236}">
                <a16:creationId xmlns:a16="http://schemas.microsoft.com/office/drawing/2014/main" id="{9AECE603-422A-4A44-973B-46AA92A10670}"/>
              </a:ext>
            </a:extLst>
          </p:cNvPr>
          <p:cNvSpPr txBox="1"/>
          <p:nvPr/>
        </p:nvSpPr>
        <p:spPr>
          <a:xfrm>
            <a:off x="426732" y="6604084"/>
            <a:ext cx="1855636" cy="253916"/>
          </a:xfrm>
          <a:prstGeom prst="rect">
            <a:avLst/>
          </a:prstGeom>
          <a:noFill/>
        </p:spPr>
        <p:txBody>
          <a:bodyPr vert="horz" wrap="none" lIns="64770" tIns="64770" rIns="64770" bIns="64770" rtlCol="0">
            <a:spAutoFit/>
          </a:bodyPr>
          <a:lstStyle/>
          <a:p>
            <a:pPr lvl="0" eaLnBrk="1" fontAlgn="auto" hangingPunct="1">
              <a:spcBef>
                <a:spcPts val="0"/>
              </a:spcBef>
              <a:spcAft>
                <a:spcPts val="0"/>
              </a:spcAft>
              <a:defRPr/>
            </a:pPr>
            <a:r>
              <a:rPr kumimoji="0" lang="en-GB" sz="800" b="0" i="0" u="none" strike="noStrike" kern="1200" cap="none" spc="0" normalizeH="0" baseline="0" noProof="0" dirty="0">
                <a:ln>
                  <a:noFill/>
                </a:ln>
                <a:solidFill>
                  <a:srgbClr val="005E6A"/>
                </a:solidFill>
                <a:effectLst/>
                <a:uLnTx/>
                <a:uFillTx/>
                <a:latin typeface="Arial"/>
                <a:ea typeface="+mn-ea"/>
                <a:cs typeface="+mn-cs"/>
              </a:rPr>
              <a:t>Source</a:t>
            </a:r>
            <a:r>
              <a:rPr lang="en-GB" sz="800" i="0" dirty="0">
                <a:solidFill>
                  <a:srgbClr val="005E6A"/>
                </a:solidFill>
                <a:latin typeface="Arial"/>
              </a:rPr>
              <a:t>: PRI https://www.unpri.org/pri.</a:t>
            </a:r>
            <a:endParaRPr kumimoji="0" lang="en-GB" sz="800" b="0" i="0" u="none" strike="noStrike" kern="1200" cap="none" spc="0" normalizeH="0" baseline="0" noProof="0" dirty="0">
              <a:ln>
                <a:noFill/>
              </a:ln>
              <a:solidFill>
                <a:srgbClr val="005E6A"/>
              </a:solidFill>
              <a:effectLst/>
              <a:uLnTx/>
              <a:uFillTx/>
              <a:latin typeface="Arial"/>
              <a:ea typeface="+mn-ea"/>
              <a:cs typeface="+mn-cs"/>
            </a:endParaRPr>
          </a:p>
        </p:txBody>
      </p:sp>
      <p:sp>
        <p:nvSpPr>
          <p:cNvPr id="11" name="Text Box 6">
            <a:extLst>
              <a:ext uri="{FF2B5EF4-FFF2-40B4-BE49-F238E27FC236}">
                <a16:creationId xmlns:a16="http://schemas.microsoft.com/office/drawing/2014/main" id="{67019465-75C8-4F0B-A758-83D05346AC3E}"/>
              </a:ext>
            </a:extLst>
          </p:cNvPr>
          <p:cNvSpPr txBox="1">
            <a:spLocks noChangeArrowheads="1"/>
          </p:cNvSpPr>
          <p:nvPr/>
        </p:nvSpPr>
        <p:spPr bwMode="auto">
          <a:xfrm>
            <a:off x="524156" y="574726"/>
            <a:ext cx="5864769" cy="40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578" tIns="48578" rIns="48578" bIns="48578"/>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5E6A"/>
                </a:solidFill>
                <a:effectLst/>
                <a:uLnTx/>
                <a:uFillTx/>
                <a:latin typeface="Arial Narrow" pitchFamily="34" charset="0"/>
                <a:ea typeface="+mn-ea"/>
                <a:cs typeface="+mn-cs"/>
              </a:rPr>
              <a:t>Blueprint for Responsible Investing </a:t>
            </a:r>
          </a:p>
        </p:txBody>
      </p:sp>
      <p:pic>
        <p:nvPicPr>
          <p:cNvPr id="12" name="Picture 11">
            <a:extLst>
              <a:ext uri="{FF2B5EF4-FFF2-40B4-BE49-F238E27FC236}">
                <a16:creationId xmlns:a16="http://schemas.microsoft.com/office/drawing/2014/main" id="{5FC044A2-3EDE-4200-BF2D-87C8FBA85549}"/>
              </a:ext>
            </a:extLst>
          </p:cNvPr>
          <p:cNvPicPr>
            <a:picLocks noChangeAspect="1"/>
          </p:cNvPicPr>
          <p:nvPr/>
        </p:nvPicPr>
        <p:blipFill>
          <a:blip r:embed="rId5"/>
          <a:stretch>
            <a:fillRect/>
          </a:stretch>
        </p:blipFill>
        <p:spPr>
          <a:xfrm>
            <a:off x="7285812" y="4792644"/>
            <a:ext cx="4028629" cy="773000"/>
          </a:xfrm>
          <a:prstGeom prst="rect">
            <a:avLst/>
          </a:prstGeom>
        </p:spPr>
      </p:pic>
    </p:spTree>
    <p:extLst>
      <p:ext uri="{BB962C8B-B14F-4D97-AF65-F5344CB8AC3E}">
        <p14:creationId xmlns:p14="http://schemas.microsoft.com/office/powerpoint/2010/main" val="275287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4849-1789-4197-95AF-E5EDC890F941}"/>
              </a:ext>
            </a:extLst>
          </p:cNvPr>
          <p:cNvSpPr>
            <a:spLocks noGrp="1"/>
          </p:cNvSpPr>
          <p:nvPr>
            <p:ph type="title"/>
          </p:nvPr>
        </p:nvSpPr>
        <p:spPr>
          <a:noFill/>
        </p:spPr>
        <p:txBody>
          <a:bodyPr/>
          <a:lstStyle/>
          <a:p>
            <a:r>
              <a:rPr lang="en-GB" dirty="0"/>
              <a:t>Conclusion</a:t>
            </a:r>
          </a:p>
        </p:txBody>
      </p:sp>
      <p:sp>
        <p:nvSpPr>
          <p:cNvPr id="3" name="Content Placeholder 2">
            <a:extLst>
              <a:ext uri="{FF2B5EF4-FFF2-40B4-BE49-F238E27FC236}">
                <a16:creationId xmlns:a16="http://schemas.microsoft.com/office/drawing/2014/main" id="{BE273DE2-75BC-44F5-9AAF-03B4B0433AF0}"/>
              </a:ext>
            </a:extLst>
          </p:cNvPr>
          <p:cNvSpPr>
            <a:spLocks noGrp="1"/>
          </p:cNvSpPr>
          <p:nvPr>
            <p:ph idx="1"/>
          </p:nvPr>
        </p:nvSpPr>
        <p:spPr>
          <a:xfrm>
            <a:off x="2034624" y="1325894"/>
            <a:ext cx="7689774" cy="5023667"/>
          </a:xfrm>
        </p:spPr>
        <p:txBody>
          <a:bodyPr/>
          <a:lstStyle/>
          <a:p>
            <a:pPr marL="0" indent="0">
              <a:lnSpc>
                <a:spcPct val="200000"/>
              </a:lnSpc>
              <a:buNone/>
            </a:pPr>
            <a:r>
              <a:rPr lang="en-GB" dirty="0"/>
              <a:t>ESG is the future, not a fad</a:t>
            </a:r>
          </a:p>
          <a:p>
            <a:pPr marL="0" indent="0">
              <a:lnSpc>
                <a:spcPct val="200000"/>
              </a:lnSpc>
              <a:buNone/>
            </a:pPr>
            <a:r>
              <a:rPr lang="en-GB" dirty="0"/>
              <a:t>ESG </a:t>
            </a:r>
            <a:r>
              <a:rPr lang="en-GB" sz="2800" dirty="0"/>
              <a:t>≠</a:t>
            </a:r>
            <a:r>
              <a:rPr lang="en-GB" dirty="0"/>
              <a:t> ethical</a:t>
            </a:r>
          </a:p>
          <a:p>
            <a:pPr marL="0" indent="0">
              <a:lnSpc>
                <a:spcPct val="300000"/>
              </a:lnSpc>
              <a:buNone/>
            </a:pPr>
            <a:r>
              <a:rPr lang="en-GB" dirty="0"/>
              <a:t>ESG is a process, not a type of fund</a:t>
            </a:r>
          </a:p>
          <a:p>
            <a:pPr marL="0" indent="0">
              <a:lnSpc>
                <a:spcPct val="300000"/>
              </a:lnSpc>
              <a:buNone/>
            </a:pPr>
            <a:r>
              <a:rPr lang="en-GB" dirty="0"/>
              <a:t>ESG supports better informed investment decision-making</a:t>
            </a:r>
          </a:p>
          <a:p>
            <a:pPr marL="0" indent="0">
              <a:lnSpc>
                <a:spcPct val="300000"/>
              </a:lnSpc>
              <a:buNone/>
            </a:pPr>
            <a:endParaRPr lang="en-GB" dirty="0"/>
          </a:p>
        </p:txBody>
      </p:sp>
      <p:grpSp>
        <p:nvGrpSpPr>
          <p:cNvPr id="18" name="Group 17">
            <a:extLst>
              <a:ext uri="{FF2B5EF4-FFF2-40B4-BE49-F238E27FC236}">
                <a16:creationId xmlns:a16="http://schemas.microsoft.com/office/drawing/2014/main" id="{3A5572E0-2E68-403E-9312-053B99815A34}"/>
              </a:ext>
            </a:extLst>
          </p:cNvPr>
          <p:cNvGrpSpPr/>
          <p:nvPr/>
        </p:nvGrpSpPr>
        <p:grpSpPr>
          <a:xfrm>
            <a:off x="857479" y="4880473"/>
            <a:ext cx="925417" cy="925417"/>
            <a:chOff x="2192356" y="5122844"/>
            <a:chExt cx="925417" cy="925417"/>
          </a:xfrm>
        </p:grpSpPr>
        <p:sp>
          <p:nvSpPr>
            <p:cNvPr id="14" name="Oval 13">
              <a:extLst>
                <a:ext uri="{FF2B5EF4-FFF2-40B4-BE49-F238E27FC236}">
                  <a16:creationId xmlns:a16="http://schemas.microsoft.com/office/drawing/2014/main" id="{4BF09AF6-9E21-4D40-9FA7-56AE8C0A54FD}"/>
                </a:ext>
              </a:extLst>
            </p:cNvPr>
            <p:cNvSpPr/>
            <p:nvPr/>
          </p:nvSpPr>
          <p:spPr bwMode="auto">
            <a:xfrm>
              <a:off x="2192356" y="5122844"/>
              <a:ext cx="925417" cy="925417"/>
            </a:xfrm>
            <a:prstGeom prst="ellipse">
              <a:avLst/>
            </a:prstGeom>
            <a:solidFill>
              <a:schemeClr val="bg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pic>
          <p:nvPicPr>
            <p:cNvPr id="13" name="Picture 12" descr="A picture containing shape&#10;&#10;Description automatically generated">
              <a:extLst>
                <a:ext uri="{FF2B5EF4-FFF2-40B4-BE49-F238E27FC236}">
                  <a16:creationId xmlns:a16="http://schemas.microsoft.com/office/drawing/2014/main" id="{C931BBE1-512F-4C89-B344-47406F84E6E6}"/>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288553" y="5266062"/>
              <a:ext cx="691538" cy="691538"/>
            </a:xfrm>
            <a:prstGeom prst="rect">
              <a:avLst/>
            </a:prstGeom>
          </p:spPr>
        </p:pic>
      </p:grpSp>
      <p:grpSp>
        <p:nvGrpSpPr>
          <p:cNvPr id="19" name="Group 18">
            <a:extLst>
              <a:ext uri="{FF2B5EF4-FFF2-40B4-BE49-F238E27FC236}">
                <a16:creationId xmlns:a16="http://schemas.microsoft.com/office/drawing/2014/main" id="{043CF4F1-3C8D-4B81-802B-020268EDF691}"/>
              </a:ext>
            </a:extLst>
          </p:cNvPr>
          <p:cNvGrpSpPr/>
          <p:nvPr/>
        </p:nvGrpSpPr>
        <p:grpSpPr>
          <a:xfrm>
            <a:off x="857479" y="3670453"/>
            <a:ext cx="925417" cy="925417"/>
            <a:chOff x="2113402" y="3787967"/>
            <a:chExt cx="925417" cy="925417"/>
          </a:xfrm>
        </p:grpSpPr>
        <p:sp>
          <p:nvSpPr>
            <p:cNvPr id="15" name="Oval 14">
              <a:extLst>
                <a:ext uri="{FF2B5EF4-FFF2-40B4-BE49-F238E27FC236}">
                  <a16:creationId xmlns:a16="http://schemas.microsoft.com/office/drawing/2014/main" id="{09A04D9F-9712-4ABB-B897-60AACDE0514D}"/>
                </a:ext>
              </a:extLst>
            </p:cNvPr>
            <p:cNvSpPr/>
            <p:nvPr/>
          </p:nvSpPr>
          <p:spPr bwMode="auto">
            <a:xfrm>
              <a:off x="2113402" y="3787967"/>
              <a:ext cx="925417" cy="925417"/>
            </a:xfrm>
            <a:prstGeom prst="ellipse">
              <a:avLst/>
            </a:prstGeom>
            <a:solidFill>
              <a:schemeClr val="bg1"/>
            </a:solidFill>
            <a:ln w="28575" cap="flat" cmpd="sng" algn="ctr">
              <a:solidFill>
                <a:schemeClr val="accent3"/>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pic>
          <p:nvPicPr>
            <p:cNvPr id="9" name="Picture 8" descr="A picture containing shape&#10;&#10;Description automatically generated">
              <a:extLst>
                <a:ext uri="{FF2B5EF4-FFF2-40B4-BE49-F238E27FC236}">
                  <a16:creationId xmlns:a16="http://schemas.microsoft.com/office/drawing/2014/main" id="{775BDF6F-11B1-4F87-AE2C-E084C8506B2B}"/>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79193" y="4153682"/>
              <a:ext cx="407892" cy="407892"/>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0CB81C56-4AB0-45B1-AEC2-95DEDB53D720}"/>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517813" y="3920769"/>
              <a:ext cx="407892" cy="407892"/>
            </a:xfrm>
            <a:prstGeom prst="rect">
              <a:avLst/>
            </a:prstGeom>
          </p:spPr>
        </p:pic>
      </p:grpSp>
      <p:grpSp>
        <p:nvGrpSpPr>
          <p:cNvPr id="20" name="Group 19">
            <a:extLst>
              <a:ext uri="{FF2B5EF4-FFF2-40B4-BE49-F238E27FC236}">
                <a16:creationId xmlns:a16="http://schemas.microsoft.com/office/drawing/2014/main" id="{0E0E59B0-2FB7-45E4-8C2A-1264F02C8BA3}"/>
              </a:ext>
            </a:extLst>
          </p:cNvPr>
          <p:cNvGrpSpPr/>
          <p:nvPr/>
        </p:nvGrpSpPr>
        <p:grpSpPr>
          <a:xfrm>
            <a:off x="857479" y="1250415"/>
            <a:ext cx="925417" cy="925417"/>
            <a:chOff x="1955494" y="1118213"/>
            <a:chExt cx="925417" cy="925417"/>
          </a:xfrm>
        </p:grpSpPr>
        <p:sp>
          <p:nvSpPr>
            <p:cNvPr id="17" name="Oval 16">
              <a:extLst>
                <a:ext uri="{FF2B5EF4-FFF2-40B4-BE49-F238E27FC236}">
                  <a16:creationId xmlns:a16="http://schemas.microsoft.com/office/drawing/2014/main" id="{F403C74C-CF17-4FA9-BAFB-5EB841D94980}"/>
                </a:ext>
              </a:extLst>
            </p:cNvPr>
            <p:cNvSpPr/>
            <p:nvPr/>
          </p:nvSpPr>
          <p:spPr bwMode="auto">
            <a:xfrm>
              <a:off x="1955494" y="1118213"/>
              <a:ext cx="925417" cy="925417"/>
            </a:xfrm>
            <a:prstGeom prst="ellipse">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pic>
          <p:nvPicPr>
            <p:cNvPr id="5" name="Picture 4" descr="A picture containing shape&#10;&#10;Description automatically generated">
              <a:extLst>
                <a:ext uri="{FF2B5EF4-FFF2-40B4-BE49-F238E27FC236}">
                  <a16:creationId xmlns:a16="http://schemas.microsoft.com/office/drawing/2014/main" id="{BD9EA777-81B4-45D1-BCE8-79AE99279178}"/>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101268" y="1222873"/>
              <a:ext cx="674984" cy="674984"/>
            </a:xfrm>
            <a:prstGeom prst="rect">
              <a:avLst/>
            </a:prstGeom>
          </p:spPr>
        </p:pic>
      </p:grpSp>
      <p:grpSp>
        <p:nvGrpSpPr>
          <p:cNvPr id="10" name="Group 9">
            <a:extLst>
              <a:ext uri="{FF2B5EF4-FFF2-40B4-BE49-F238E27FC236}">
                <a16:creationId xmlns:a16="http://schemas.microsoft.com/office/drawing/2014/main" id="{8C61D2FF-3407-4288-BE27-EC9C3E26995D}"/>
              </a:ext>
            </a:extLst>
          </p:cNvPr>
          <p:cNvGrpSpPr/>
          <p:nvPr/>
        </p:nvGrpSpPr>
        <p:grpSpPr>
          <a:xfrm>
            <a:off x="857479" y="2460434"/>
            <a:ext cx="925417" cy="925417"/>
            <a:chOff x="857479" y="2460434"/>
            <a:chExt cx="925417" cy="925417"/>
          </a:xfrm>
        </p:grpSpPr>
        <p:sp>
          <p:nvSpPr>
            <p:cNvPr id="16" name="Oval 15">
              <a:extLst>
                <a:ext uri="{FF2B5EF4-FFF2-40B4-BE49-F238E27FC236}">
                  <a16:creationId xmlns:a16="http://schemas.microsoft.com/office/drawing/2014/main" id="{F7EFA4A2-4D08-452A-BA54-9FCE5379BB3A}"/>
                </a:ext>
              </a:extLst>
            </p:cNvPr>
            <p:cNvSpPr/>
            <p:nvPr/>
          </p:nvSpPr>
          <p:spPr bwMode="auto">
            <a:xfrm>
              <a:off x="857479" y="2460434"/>
              <a:ext cx="925417" cy="925417"/>
            </a:xfrm>
            <a:prstGeom prst="ellipse">
              <a:avLst/>
            </a:prstGeom>
            <a:solidFill>
              <a:schemeClr val="bg1"/>
            </a:solidFill>
            <a:ln w="28575" cap="flat" cmpd="sng" algn="ctr">
              <a:solidFill>
                <a:schemeClr val="accent4">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pic>
          <p:nvPicPr>
            <p:cNvPr id="7" name="Picture 6" descr="A picture containing shape&#10;&#10;Description automatically generated">
              <a:extLst>
                <a:ext uri="{FF2B5EF4-FFF2-40B4-BE49-F238E27FC236}">
                  <a16:creationId xmlns:a16="http://schemas.microsoft.com/office/drawing/2014/main" id="{48E164BC-1C68-4F81-A805-60142CC1340A}"/>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63059" y="2656113"/>
              <a:ext cx="539751" cy="539751"/>
            </a:xfrm>
            <a:prstGeom prst="rect">
              <a:avLst/>
            </a:prstGeom>
          </p:spPr>
        </p:pic>
      </p:grpSp>
    </p:spTree>
    <p:extLst>
      <p:ext uri="{BB962C8B-B14F-4D97-AF65-F5344CB8AC3E}">
        <p14:creationId xmlns:p14="http://schemas.microsoft.com/office/powerpoint/2010/main" val="24850783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797A-C617-4B29-996D-D29802ADB38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F88AED-E33C-4732-B4A4-1D65393DE2CB}"/>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r>
              <a:rPr lang="en-GB" sz="3600" b="1" dirty="0"/>
              <a:t>ESG at M&amp;G </a:t>
            </a:r>
          </a:p>
        </p:txBody>
      </p:sp>
    </p:spTree>
    <p:extLst>
      <p:ext uri="{BB962C8B-B14F-4D97-AF65-F5344CB8AC3E}">
        <p14:creationId xmlns:p14="http://schemas.microsoft.com/office/powerpoint/2010/main" val="56324924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7DD6-AA3F-4B97-AFAF-265A844966E0}"/>
              </a:ext>
            </a:extLst>
          </p:cNvPr>
          <p:cNvSpPr>
            <a:spLocks noGrp="1"/>
          </p:cNvSpPr>
          <p:nvPr>
            <p:ph type="title"/>
          </p:nvPr>
        </p:nvSpPr>
        <p:spPr>
          <a:xfrm>
            <a:off x="455817" y="-20633"/>
            <a:ext cx="11711757" cy="812800"/>
          </a:xfrm>
        </p:spPr>
        <p:txBody>
          <a:bodyPr/>
          <a:lstStyle/>
          <a:p>
            <a:r>
              <a:rPr lang="en-GB" dirty="0"/>
              <a:t>Challenges facing the world today</a:t>
            </a:r>
          </a:p>
        </p:txBody>
      </p:sp>
      <p:grpSp>
        <p:nvGrpSpPr>
          <p:cNvPr id="13" name="Group 12">
            <a:extLst>
              <a:ext uri="{FF2B5EF4-FFF2-40B4-BE49-F238E27FC236}">
                <a16:creationId xmlns:a16="http://schemas.microsoft.com/office/drawing/2014/main" id="{0BDE280E-A4F5-4332-8BF8-C8DE17A8A0B2}"/>
              </a:ext>
            </a:extLst>
          </p:cNvPr>
          <p:cNvGrpSpPr/>
          <p:nvPr/>
        </p:nvGrpSpPr>
        <p:grpSpPr>
          <a:xfrm>
            <a:off x="6088273" y="3797371"/>
            <a:ext cx="3828884" cy="2662774"/>
            <a:chOff x="6089067" y="3798250"/>
            <a:chExt cx="3829770" cy="2663390"/>
          </a:xfrm>
        </p:grpSpPr>
        <p:sp>
          <p:nvSpPr>
            <p:cNvPr id="12" name="Rectangle: Rounded Corners 11">
              <a:extLst>
                <a:ext uri="{FF2B5EF4-FFF2-40B4-BE49-F238E27FC236}">
                  <a16:creationId xmlns:a16="http://schemas.microsoft.com/office/drawing/2014/main" id="{317933E1-70C1-4991-B2CC-C4032A2FDD13}"/>
                </a:ext>
              </a:extLst>
            </p:cNvPr>
            <p:cNvSpPr/>
            <p:nvPr/>
          </p:nvSpPr>
          <p:spPr bwMode="auto">
            <a:xfrm>
              <a:off x="6207014" y="3798250"/>
              <a:ext cx="3634902" cy="2548762"/>
            </a:xfrm>
            <a:prstGeom prst="roundRect">
              <a:avLst>
                <a:gd name="adj" fmla="val 5834"/>
              </a:avLst>
            </a:prstGeom>
            <a:solidFill>
              <a:schemeClr val="tx1">
                <a:lumMod val="10000"/>
                <a:lumOff val="9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83" name="Rectangle 82">
              <a:extLst>
                <a:ext uri="{FF2B5EF4-FFF2-40B4-BE49-F238E27FC236}">
                  <a16:creationId xmlns:a16="http://schemas.microsoft.com/office/drawing/2014/main" id="{C139B748-0D9D-459E-B941-24F6DBA355BB}"/>
                </a:ext>
              </a:extLst>
            </p:cNvPr>
            <p:cNvSpPr/>
            <p:nvPr/>
          </p:nvSpPr>
          <p:spPr>
            <a:xfrm>
              <a:off x="6186015" y="3841842"/>
              <a:ext cx="3711388" cy="646331"/>
            </a:xfrm>
            <a:prstGeom prst="rect">
              <a:avLst/>
            </a:prstGeom>
          </p:spPr>
          <p:txBody>
            <a:bodyPr wrap="square">
              <a:spAutoFit/>
            </a:bodyPr>
            <a:lstStyle/>
            <a:p>
              <a:pPr algn="ctr">
                <a:spcAft>
                  <a:spcPts val="0"/>
                </a:spcAft>
              </a:pPr>
              <a:r>
                <a:rPr lang="en-GB" b="1" i="0" dirty="0">
                  <a:solidFill>
                    <a:schemeClr val="tx1"/>
                  </a:solidFill>
                  <a:latin typeface="Arial Black" panose="020B0A04020102020204" pitchFamily="34" charset="0"/>
                  <a:ea typeface="Times New Roman" panose="02020603050405020304" pitchFamily="18" charset="0"/>
                  <a:cs typeface="Arial" panose="020B0604020202020204" pitchFamily="34" charset="0"/>
                </a:rPr>
                <a:t>Health &amp; Wellbeing</a:t>
              </a:r>
            </a:p>
            <a:p>
              <a:pPr algn="ctr">
                <a:spcAft>
                  <a:spcPts val="0"/>
                </a:spcAft>
              </a:pPr>
              <a:r>
                <a:rPr lang="en-GB" b="1" i="0" dirty="0">
                  <a:solidFill>
                    <a:srgbClr val="22205F"/>
                  </a:solidFill>
                  <a:latin typeface="+mn-lt"/>
                  <a:ea typeface="Times New Roman" panose="02020603050405020304" pitchFamily="18" charset="0"/>
                  <a:cs typeface="Arial" panose="020B0604020202020204" pitchFamily="34" charset="0"/>
                </a:rPr>
                <a:t>Ensure healthy lives</a:t>
              </a:r>
            </a:p>
            <a:p>
              <a:pPr algn="ctr">
                <a:spcAft>
                  <a:spcPts val="0"/>
                </a:spcAft>
              </a:pPr>
              <a:r>
                <a:rPr lang="en-GB" b="1" i="0" dirty="0">
                  <a:solidFill>
                    <a:schemeClr val="accent3">
                      <a:lumMod val="75000"/>
                    </a:schemeClr>
                  </a:solidFill>
                  <a:latin typeface="+mn-lt"/>
                  <a:ea typeface="Times New Roman" panose="02020603050405020304" pitchFamily="18" charset="0"/>
                  <a:cs typeface="Arial" panose="020B0604020202020204" pitchFamily="34" charset="0"/>
                </a:rPr>
                <a:t>Combat communicable disease</a:t>
              </a:r>
              <a:endParaRPr lang="en-GB" sz="1400" b="1" i="0" dirty="0">
                <a:solidFill>
                  <a:schemeClr val="accent3">
                    <a:lumMod val="75000"/>
                  </a:schemeClr>
                </a:solidFill>
                <a:latin typeface="+mn-lt"/>
                <a:ea typeface="Times New Roman" panose="02020603050405020304" pitchFamily="18" charset="0"/>
                <a:cs typeface="Arial" panose="020B0604020202020204" pitchFamily="34" charset="0"/>
              </a:endParaRPr>
            </a:p>
          </p:txBody>
        </p:sp>
        <p:grpSp>
          <p:nvGrpSpPr>
            <p:cNvPr id="127" name="Group 126">
              <a:extLst>
                <a:ext uri="{FF2B5EF4-FFF2-40B4-BE49-F238E27FC236}">
                  <a16:creationId xmlns:a16="http://schemas.microsoft.com/office/drawing/2014/main" id="{5C98CD9B-C650-41CB-A9B1-5BEF695C475E}"/>
                </a:ext>
              </a:extLst>
            </p:cNvPr>
            <p:cNvGrpSpPr/>
            <p:nvPr/>
          </p:nvGrpSpPr>
          <p:grpSpPr>
            <a:xfrm flipH="1">
              <a:off x="6286090" y="5064477"/>
              <a:ext cx="1066320" cy="460293"/>
              <a:chOff x="16664818" y="2869023"/>
              <a:chExt cx="1131065" cy="474132"/>
            </a:xfrm>
            <a:solidFill>
              <a:schemeClr val="accent3"/>
            </a:solidFill>
          </p:grpSpPr>
          <p:sp>
            <p:nvSpPr>
              <p:cNvPr id="94" name="Freeform: Shape 93">
                <a:extLst>
                  <a:ext uri="{FF2B5EF4-FFF2-40B4-BE49-F238E27FC236}">
                    <a16:creationId xmlns:a16="http://schemas.microsoft.com/office/drawing/2014/main" id="{62700281-FD86-409A-AC81-66A2EBD10C01}"/>
                  </a:ext>
                </a:extLst>
              </p:cNvPr>
              <p:cNvSpPr/>
              <p:nvPr/>
            </p:nvSpPr>
            <p:spPr bwMode="auto">
              <a:xfrm>
                <a:off x="16664818" y="2884452"/>
                <a:ext cx="1131065" cy="458703"/>
              </a:xfrm>
              <a:custGeom>
                <a:avLst/>
                <a:gdLst>
                  <a:gd name="connsiteX0" fmla="*/ 215661 w 4869612"/>
                  <a:gd name="connsiteY0" fmla="*/ 935966 h 1837426"/>
                  <a:gd name="connsiteX1" fmla="*/ 461514 w 4869612"/>
                  <a:gd name="connsiteY1" fmla="*/ 651294 h 1837426"/>
                  <a:gd name="connsiteX2" fmla="*/ 638355 w 4869612"/>
                  <a:gd name="connsiteY2" fmla="*/ 552090 h 1837426"/>
                  <a:gd name="connsiteX3" fmla="*/ 815197 w 4869612"/>
                  <a:gd name="connsiteY3" fmla="*/ 388188 h 1837426"/>
                  <a:gd name="connsiteX4" fmla="*/ 823823 w 4869612"/>
                  <a:gd name="connsiteY4" fmla="*/ 487392 h 1837426"/>
                  <a:gd name="connsiteX5" fmla="*/ 905774 w 4869612"/>
                  <a:gd name="connsiteY5" fmla="*/ 349369 h 1837426"/>
                  <a:gd name="connsiteX6" fmla="*/ 1004978 w 4869612"/>
                  <a:gd name="connsiteY6" fmla="*/ 280358 h 1837426"/>
                  <a:gd name="connsiteX7" fmla="*/ 1013604 w 4869612"/>
                  <a:gd name="connsiteY7" fmla="*/ 349369 h 1837426"/>
                  <a:gd name="connsiteX8" fmla="*/ 1091242 w 4869612"/>
                  <a:gd name="connsiteY8" fmla="*/ 215660 h 1837426"/>
                  <a:gd name="connsiteX9" fmla="*/ 1233578 w 4869612"/>
                  <a:gd name="connsiteY9" fmla="*/ 155275 h 1837426"/>
                  <a:gd name="connsiteX10" fmla="*/ 1229265 w 4869612"/>
                  <a:gd name="connsiteY10" fmla="*/ 219973 h 1837426"/>
                  <a:gd name="connsiteX11" fmla="*/ 1328468 w 4869612"/>
                  <a:gd name="connsiteY11" fmla="*/ 81951 h 1837426"/>
                  <a:gd name="connsiteX12" fmla="*/ 1496683 w 4869612"/>
                  <a:gd name="connsiteY12" fmla="*/ 38819 h 1837426"/>
                  <a:gd name="connsiteX13" fmla="*/ 1440612 w 4869612"/>
                  <a:gd name="connsiteY13" fmla="*/ 129396 h 1837426"/>
                  <a:gd name="connsiteX14" fmla="*/ 1587261 w 4869612"/>
                  <a:gd name="connsiteY14" fmla="*/ 30192 h 1837426"/>
                  <a:gd name="connsiteX15" fmla="*/ 1777042 w 4869612"/>
                  <a:gd name="connsiteY15" fmla="*/ 0 h 1837426"/>
                  <a:gd name="connsiteX16" fmla="*/ 1746849 w 4869612"/>
                  <a:gd name="connsiteY16" fmla="*/ 69011 h 1837426"/>
                  <a:gd name="connsiteX17" fmla="*/ 1884872 w 4869612"/>
                  <a:gd name="connsiteY17" fmla="*/ 12939 h 1837426"/>
                  <a:gd name="connsiteX18" fmla="*/ 2027208 w 4869612"/>
                  <a:gd name="connsiteY18" fmla="*/ 30192 h 1837426"/>
                  <a:gd name="connsiteX19" fmla="*/ 1997016 w 4869612"/>
                  <a:gd name="connsiteY19" fmla="*/ 73324 h 1837426"/>
                  <a:gd name="connsiteX20" fmla="*/ 2122099 w 4869612"/>
                  <a:gd name="connsiteY20" fmla="*/ 30192 h 1837426"/>
                  <a:gd name="connsiteX21" fmla="*/ 2294627 w 4869612"/>
                  <a:gd name="connsiteY21" fmla="*/ 56071 h 1837426"/>
                  <a:gd name="connsiteX22" fmla="*/ 2251495 w 4869612"/>
                  <a:gd name="connsiteY22" fmla="*/ 112143 h 1837426"/>
                  <a:gd name="connsiteX23" fmla="*/ 2398144 w 4869612"/>
                  <a:gd name="connsiteY23" fmla="*/ 103517 h 1837426"/>
                  <a:gd name="connsiteX24" fmla="*/ 2570672 w 4869612"/>
                  <a:gd name="connsiteY24" fmla="*/ 138022 h 1837426"/>
                  <a:gd name="connsiteX25" fmla="*/ 2527540 w 4869612"/>
                  <a:gd name="connsiteY25" fmla="*/ 176841 h 1837426"/>
                  <a:gd name="connsiteX26" fmla="*/ 2721634 w 4869612"/>
                  <a:gd name="connsiteY26" fmla="*/ 176841 h 1837426"/>
                  <a:gd name="connsiteX27" fmla="*/ 2833778 w 4869612"/>
                  <a:gd name="connsiteY27" fmla="*/ 202720 h 1837426"/>
                  <a:gd name="connsiteX28" fmla="*/ 2782019 w 4869612"/>
                  <a:gd name="connsiteY28" fmla="*/ 258792 h 1837426"/>
                  <a:gd name="connsiteX29" fmla="*/ 2932982 w 4869612"/>
                  <a:gd name="connsiteY29" fmla="*/ 267419 h 1837426"/>
                  <a:gd name="connsiteX30" fmla="*/ 2971800 w 4869612"/>
                  <a:gd name="connsiteY30" fmla="*/ 280358 h 1837426"/>
                  <a:gd name="connsiteX31" fmla="*/ 3045125 w 4869612"/>
                  <a:gd name="connsiteY31" fmla="*/ 306237 h 1837426"/>
                  <a:gd name="connsiteX32" fmla="*/ 2993366 w 4869612"/>
                  <a:gd name="connsiteY32" fmla="*/ 340743 h 1837426"/>
                  <a:gd name="connsiteX33" fmla="*/ 3144329 w 4869612"/>
                  <a:gd name="connsiteY33" fmla="*/ 375249 h 1837426"/>
                  <a:gd name="connsiteX34" fmla="*/ 3221966 w 4869612"/>
                  <a:gd name="connsiteY34" fmla="*/ 418381 h 1837426"/>
                  <a:gd name="connsiteX35" fmla="*/ 3174521 w 4869612"/>
                  <a:gd name="connsiteY35" fmla="*/ 448573 h 1837426"/>
                  <a:gd name="connsiteX36" fmla="*/ 3334110 w 4869612"/>
                  <a:gd name="connsiteY36" fmla="*/ 491705 h 1837426"/>
                  <a:gd name="connsiteX37" fmla="*/ 3403121 w 4869612"/>
                  <a:gd name="connsiteY37" fmla="*/ 521898 h 1837426"/>
                  <a:gd name="connsiteX38" fmla="*/ 3342736 w 4869612"/>
                  <a:gd name="connsiteY38" fmla="*/ 565030 h 1837426"/>
                  <a:gd name="connsiteX39" fmla="*/ 3502325 w 4869612"/>
                  <a:gd name="connsiteY39" fmla="*/ 569343 h 1837426"/>
                  <a:gd name="connsiteX40" fmla="*/ 3661914 w 4869612"/>
                  <a:gd name="connsiteY40" fmla="*/ 629728 h 1837426"/>
                  <a:gd name="connsiteX41" fmla="*/ 3610155 w 4869612"/>
                  <a:gd name="connsiteY41" fmla="*/ 655607 h 1837426"/>
                  <a:gd name="connsiteX42" fmla="*/ 3808563 w 4869612"/>
                  <a:gd name="connsiteY42" fmla="*/ 707366 h 1837426"/>
                  <a:gd name="connsiteX43" fmla="*/ 3752491 w 4869612"/>
                  <a:gd name="connsiteY43" fmla="*/ 733245 h 1837426"/>
                  <a:gd name="connsiteX44" fmla="*/ 3937959 w 4869612"/>
                  <a:gd name="connsiteY44" fmla="*/ 776377 h 1837426"/>
                  <a:gd name="connsiteX45" fmla="*/ 3907766 w 4869612"/>
                  <a:gd name="connsiteY45" fmla="*/ 806569 h 1837426"/>
                  <a:gd name="connsiteX46" fmla="*/ 4071668 w 4869612"/>
                  <a:gd name="connsiteY46" fmla="*/ 849702 h 1837426"/>
                  <a:gd name="connsiteX47" fmla="*/ 4071668 w 4869612"/>
                  <a:gd name="connsiteY47" fmla="*/ 849702 h 1837426"/>
                  <a:gd name="connsiteX48" fmla="*/ 4188125 w 4869612"/>
                  <a:gd name="connsiteY48" fmla="*/ 905773 h 1837426"/>
                  <a:gd name="connsiteX49" fmla="*/ 4157933 w 4869612"/>
                  <a:gd name="connsiteY49" fmla="*/ 957532 h 1837426"/>
                  <a:gd name="connsiteX50" fmla="*/ 4291642 w 4869612"/>
                  <a:gd name="connsiteY50" fmla="*/ 961845 h 1837426"/>
                  <a:gd name="connsiteX51" fmla="*/ 4291642 w 4869612"/>
                  <a:gd name="connsiteY51" fmla="*/ 961845 h 1837426"/>
                  <a:gd name="connsiteX52" fmla="*/ 4416725 w 4869612"/>
                  <a:gd name="connsiteY52" fmla="*/ 1017917 h 1837426"/>
                  <a:gd name="connsiteX53" fmla="*/ 4382219 w 4869612"/>
                  <a:gd name="connsiteY53" fmla="*/ 1048109 h 1837426"/>
                  <a:gd name="connsiteX54" fmla="*/ 4533182 w 4869612"/>
                  <a:gd name="connsiteY54" fmla="*/ 1065362 h 1837426"/>
                  <a:gd name="connsiteX55" fmla="*/ 4502989 w 4869612"/>
                  <a:gd name="connsiteY55" fmla="*/ 1091241 h 1837426"/>
                  <a:gd name="connsiteX56" fmla="*/ 4869612 w 4869612"/>
                  <a:gd name="connsiteY56" fmla="*/ 1207698 h 1837426"/>
                  <a:gd name="connsiteX57" fmla="*/ 4697083 w 4869612"/>
                  <a:gd name="connsiteY57" fmla="*/ 1237890 h 1837426"/>
                  <a:gd name="connsiteX58" fmla="*/ 4593566 w 4869612"/>
                  <a:gd name="connsiteY58" fmla="*/ 1220637 h 1837426"/>
                  <a:gd name="connsiteX59" fmla="*/ 4615133 w 4869612"/>
                  <a:gd name="connsiteY59" fmla="*/ 1285335 h 1837426"/>
                  <a:gd name="connsiteX60" fmla="*/ 4559061 w 4869612"/>
                  <a:gd name="connsiteY60" fmla="*/ 1281022 h 1837426"/>
                  <a:gd name="connsiteX61" fmla="*/ 4459857 w 4869612"/>
                  <a:gd name="connsiteY61" fmla="*/ 1233577 h 1837426"/>
                  <a:gd name="connsiteX62" fmla="*/ 4477110 w 4869612"/>
                  <a:gd name="connsiteY62" fmla="*/ 1293962 h 1837426"/>
                  <a:gd name="connsiteX63" fmla="*/ 4390846 w 4869612"/>
                  <a:gd name="connsiteY63" fmla="*/ 1272396 h 1837426"/>
                  <a:gd name="connsiteX64" fmla="*/ 4300268 w 4869612"/>
                  <a:gd name="connsiteY64" fmla="*/ 1212011 h 1837426"/>
                  <a:gd name="connsiteX65" fmla="*/ 4321834 w 4869612"/>
                  <a:gd name="connsiteY65" fmla="*/ 1285335 h 1837426"/>
                  <a:gd name="connsiteX66" fmla="*/ 4257136 w 4869612"/>
                  <a:gd name="connsiteY66" fmla="*/ 1276709 h 1837426"/>
                  <a:gd name="connsiteX67" fmla="*/ 4188125 w 4869612"/>
                  <a:gd name="connsiteY67" fmla="*/ 1220637 h 1837426"/>
                  <a:gd name="connsiteX68" fmla="*/ 4205378 w 4869612"/>
                  <a:gd name="connsiteY68" fmla="*/ 1298275 h 1837426"/>
                  <a:gd name="connsiteX69" fmla="*/ 4114800 w 4869612"/>
                  <a:gd name="connsiteY69" fmla="*/ 1281022 h 1837426"/>
                  <a:gd name="connsiteX70" fmla="*/ 4002657 w 4869612"/>
                  <a:gd name="connsiteY70" fmla="*/ 1199071 h 1837426"/>
                  <a:gd name="connsiteX71" fmla="*/ 4045789 w 4869612"/>
                  <a:gd name="connsiteY71" fmla="*/ 1281022 h 1837426"/>
                  <a:gd name="connsiteX72" fmla="*/ 3946585 w 4869612"/>
                  <a:gd name="connsiteY72" fmla="*/ 1263769 h 1837426"/>
                  <a:gd name="connsiteX73" fmla="*/ 3830129 w 4869612"/>
                  <a:gd name="connsiteY73" fmla="*/ 1177505 h 1837426"/>
                  <a:gd name="connsiteX74" fmla="*/ 3881887 w 4869612"/>
                  <a:gd name="connsiteY74" fmla="*/ 1268083 h 1837426"/>
                  <a:gd name="connsiteX75" fmla="*/ 3774057 w 4869612"/>
                  <a:gd name="connsiteY75" fmla="*/ 1263769 h 1837426"/>
                  <a:gd name="connsiteX76" fmla="*/ 3648974 w 4869612"/>
                  <a:gd name="connsiteY76" fmla="*/ 1138686 h 1837426"/>
                  <a:gd name="connsiteX77" fmla="*/ 3700733 w 4869612"/>
                  <a:gd name="connsiteY77" fmla="*/ 1255143 h 1837426"/>
                  <a:gd name="connsiteX78" fmla="*/ 3584276 w 4869612"/>
                  <a:gd name="connsiteY78" fmla="*/ 1220637 h 1837426"/>
                  <a:gd name="connsiteX79" fmla="*/ 3463506 w 4869612"/>
                  <a:gd name="connsiteY79" fmla="*/ 1099868 h 1837426"/>
                  <a:gd name="connsiteX80" fmla="*/ 3502325 w 4869612"/>
                  <a:gd name="connsiteY80" fmla="*/ 1207698 h 1837426"/>
                  <a:gd name="connsiteX81" fmla="*/ 3221966 w 4869612"/>
                  <a:gd name="connsiteY81" fmla="*/ 1099868 h 1837426"/>
                  <a:gd name="connsiteX82" fmla="*/ 3053751 w 4869612"/>
                  <a:gd name="connsiteY82" fmla="*/ 1078302 h 1837426"/>
                  <a:gd name="connsiteX83" fmla="*/ 2881223 w 4869612"/>
                  <a:gd name="connsiteY83" fmla="*/ 1138686 h 1837426"/>
                  <a:gd name="connsiteX84" fmla="*/ 2769080 w 4869612"/>
                  <a:gd name="connsiteY84" fmla="*/ 1268083 h 1837426"/>
                  <a:gd name="connsiteX85" fmla="*/ 2764766 w 4869612"/>
                  <a:gd name="connsiteY85" fmla="*/ 1388852 h 1837426"/>
                  <a:gd name="connsiteX86" fmla="*/ 2782019 w 4869612"/>
                  <a:gd name="connsiteY86" fmla="*/ 1492369 h 1837426"/>
                  <a:gd name="connsiteX87" fmla="*/ 2760453 w 4869612"/>
                  <a:gd name="connsiteY87" fmla="*/ 1570007 h 1837426"/>
                  <a:gd name="connsiteX88" fmla="*/ 2794959 w 4869612"/>
                  <a:gd name="connsiteY88" fmla="*/ 1664898 h 1837426"/>
                  <a:gd name="connsiteX89" fmla="*/ 2829465 w 4869612"/>
                  <a:gd name="connsiteY89" fmla="*/ 1695090 h 1837426"/>
                  <a:gd name="connsiteX90" fmla="*/ 2846717 w 4869612"/>
                  <a:gd name="connsiteY90" fmla="*/ 1703717 h 1837426"/>
                  <a:gd name="connsiteX91" fmla="*/ 2868283 w 4869612"/>
                  <a:gd name="connsiteY91" fmla="*/ 1708030 h 1837426"/>
                  <a:gd name="connsiteX92" fmla="*/ 2945921 w 4869612"/>
                  <a:gd name="connsiteY92" fmla="*/ 1686464 h 1837426"/>
                  <a:gd name="connsiteX93" fmla="*/ 2945921 w 4869612"/>
                  <a:gd name="connsiteY93" fmla="*/ 1768415 h 1837426"/>
                  <a:gd name="connsiteX94" fmla="*/ 2842404 w 4869612"/>
                  <a:gd name="connsiteY94" fmla="*/ 1772728 h 1837426"/>
                  <a:gd name="connsiteX95" fmla="*/ 2751827 w 4869612"/>
                  <a:gd name="connsiteY95" fmla="*/ 1738222 h 1837426"/>
                  <a:gd name="connsiteX96" fmla="*/ 2635370 w 4869612"/>
                  <a:gd name="connsiteY96" fmla="*/ 1647645 h 1837426"/>
                  <a:gd name="connsiteX97" fmla="*/ 2691442 w 4869612"/>
                  <a:gd name="connsiteY97" fmla="*/ 1764102 h 1837426"/>
                  <a:gd name="connsiteX98" fmla="*/ 2592238 w 4869612"/>
                  <a:gd name="connsiteY98" fmla="*/ 1686464 h 1837426"/>
                  <a:gd name="connsiteX99" fmla="*/ 2510287 w 4869612"/>
                  <a:gd name="connsiteY99" fmla="*/ 1587260 h 1837426"/>
                  <a:gd name="connsiteX100" fmla="*/ 2527540 w 4869612"/>
                  <a:gd name="connsiteY100" fmla="*/ 1488056 h 1837426"/>
                  <a:gd name="connsiteX101" fmla="*/ 2549106 w 4869612"/>
                  <a:gd name="connsiteY101" fmla="*/ 1436298 h 1837426"/>
                  <a:gd name="connsiteX102" fmla="*/ 2449902 w 4869612"/>
                  <a:gd name="connsiteY102" fmla="*/ 1121434 h 1837426"/>
                  <a:gd name="connsiteX103" fmla="*/ 2238555 w 4869612"/>
                  <a:gd name="connsiteY103" fmla="*/ 1173192 h 1837426"/>
                  <a:gd name="connsiteX104" fmla="*/ 2070340 w 4869612"/>
                  <a:gd name="connsiteY104" fmla="*/ 1160252 h 1837426"/>
                  <a:gd name="connsiteX105" fmla="*/ 1953883 w 4869612"/>
                  <a:gd name="connsiteY105" fmla="*/ 1143000 h 1837426"/>
                  <a:gd name="connsiteX106" fmla="*/ 1738223 w 4869612"/>
                  <a:gd name="connsiteY106" fmla="*/ 1168879 h 1837426"/>
                  <a:gd name="connsiteX107" fmla="*/ 1531189 w 4869612"/>
                  <a:gd name="connsiteY107" fmla="*/ 1272396 h 1837426"/>
                  <a:gd name="connsiteX108" fmla="*/ 1384540 w 4869612"/>
                  <a:gd name="connsiteY108" fmla="*/ 1427671 h 1837426"/>
                  <a:gd name="connsiteX109" fmla="*/ 1362974 w 4869612"/>
                  <a:gd name="connsiteY109" fmla="*/ 1587260 h 1837426"/>
                  <a:gd name="connsiteX110" fmla="*/ 1397480 w 4869612"/>
                  <a:gd name="connsiteY110" fmla="*/ 1712343 h 1837426"/>
                  <a:gd name="connsiteX111" fmla="*/ 1522563 w 4869612"/>
                  <a:gd name="connsiteY111" fmla="*/ 1837426 h 1837426"/>
                  <a:gd name="connsiteX112" fmla="*/ 1380227 w 4869612"/>
                  <a:gd name="connsiteY112" fmla="*/ 1802920 h 1837426"/>
                  <a:gd name="connsiteX113" fmla="*/ 1263770 w 4869612"/>
                  <a:gd name="connsiteY113" fmla="*/ 1699403 h 1837426"/>
                  <a:gd name="connsiteX114" fmla="*/ 1289649 w 4869612"/>
                  <a:gd name="connsiteY114" fmla="*/ 1807234 h 1837426"/>
                  <a:gd name="connsiteX115" fmla="*/ 1181819 w 4869612"/>
                  <a:gd name="connsiteY115" fmla="*/ 1695090 h 1837426"/>
                  <a:gd name="connsiteX116" fmla="*/ 1181819 w 4869612"/>
                  <a:gd name="connsiteY116" fmla="*/ 1591573 h 1837426"/>
                  <a:gd name="connsiteX117" fmla="*/ 1237891 w 4869612"/>
                  <a:gd name="connsiteY117" fmla="*/ 1492369 h 1837426"/>
                  <a:gd name="connsiteX118" fmla="*/ 1229265 w 4869612"/>
                  <a:gd name="connsiteY118" fmla="*/ 1242203 h 1837426"/>
                  <a:gd name="connsiteX119" fmla="*/ 1194759 w 4869612"/>
                  <a:gd name="connsiteY119" fmla="*/ 1125747 h 1837426"/>
                  <a:gd name="connsiteX120" fmla="*/ 1125748 w 4869612"/>
                  <a:gd name="connsiteY120" fmla="*/ 1061049 h 1837426"/>
                  <a:gd name="connsiteX121" fmla="*/ 780691 w 4869612"/>
                  <a:gd name="connsiteY121" fmla="*/ 918713 h 1837426"/>
                  <a:gd name="connsiteX122" fmla="*/ 332117 w 4869612"/>
                  <a:gd name="connsiteY122" fmla="*/ 1000664 h 1837426"/>
                  <a:gd name="connsiteX123" fmla="*/ 258793 w 4869612"/>
                  <a:gd name="connsiteY123" fmla="*/ 1065362 h 1837426"/>
                  <a:gd name="connsiteX124" fmla="*/ 133710 w 4869612"/>
                  <a:gd name="connsiteY124" fmla="*/ 1091241 h 1837426"/>
                  <a:gd name="connsiteX125" fmla="*/ 43133 w 4869612"/>
                  <a:gd name="connsiteY125" fmla="*/ 1069675 h 1837426"/>
                  <a:gd name="connsiteX126" fmla="*/ 0 w 4869612"/>
                  <a:gd name="connsiteY126" fmla="*/ 1022230 h 1837426"/>
                  <a:gd name="connsiteX127" fmla="*/ 38819 w 4869612"/>
                  <a:gd name="connsiteY127" fmla="*/ 1026543 h 1837426"/>
                  <a:gd name="connsiteX128" fmla="*/ 112144 w 4869612"/>
                  <a:gd name="connsiteY128" fmla="*/ 1052422 h 1837426"/>
                  <a:gd name="connsiteX129" fmla="*/ 202721 w 4869612"/>
                  <a:gd name="connsiteY129" fmla="*/ 1043796 h 1837426"/>
                  <a:gd name="connsiteX130" fmla="*/ 250166 w 4869612"/>
                  <a:gd name="connsiteY130" fmla="*/ 1013603 h 1837426"/>
                  <a:gd name="connsiteX131" fmla="*/ 276046 w 4869612"/>
                  <a:gd name="connsiteY131" fmla="*/ 979098 h 1837426"/>
                  <a:gd name="connsiteX132" fmla="*/ 215661 w 4869612"/>
                  <a:gd name="connsiteY132" fmla="*/ 935966 h 183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4869612" h="1837426">
                    <a:moveTo>
                      <a:pt x="215661" y="935966"/>
                    </a:moveTo>
                    <a:lnTo>
                      <a:pt x="461514" y="651294"/>
                    </a:lnTo>
                    <a:lnTo>
                      <a:pt x="638355" y="552090"/>
                    </a:lnTo>
                    <a:lnTo>
                      <a:pt x="815197" y="388188"/>
                    </a:lnTo>
                    <a:lnTo>
                      <a:pt x="823823" y="487392"/>
                    </a:lnTo>
                    <a:lnTo>
                      <a:pt x="905774" y="349369"/>
                    </a:lnTo>
                    <a:lnTo>
                      <a:pt x="1004978" y="280358"/>
                    </a:lnTo>
                    <a:lnTo>
                      <a:pt x="1013604" y="349369"/>
                    </a:lnTo>
                    <a:lnTo>
                      <a:pt x="1091242" y="215660"/>
                    </a:lnTo>
                    <a:lnTo>
                      <a:pt x="1233578" y="155275"/>
                    </a:lnTo>
                    <a:lnTo>
                      <a:pt x="1229265" y="219973"/>
                    </a:lnTo>
                    <a:lnTo>
                      <a:pt x="1328468" y="81951"/>
                    </a:lnTo>
                    <a:lnTo>
                      <a:pt x="1496683" y="38819"/>
                    </a:lnTo>
                    <a:lnTo>
                      <a:pt x="1440612" y="129396"/>
                    </a:lnTo>
                    <a:lnTo>
                      <a:pt x="1587261" y="30192"/>
                    </a:lnTo>
                    <a:lnTo>
                      <a:pt x="1777042" y="0"/>
                    </a:lnTo>
                    <a:lnTo>
                      <a:pt x="1746849" y="69011"/>
                    </a:lnTo>
                    <a:lnTo>
                      <a:pt x="1884872" y="12939"/>
                    </a:lnTo>
                    <a:lnTo>
                      <a:pt x="2027208" y="30192"/>
                    </a:lnTo>
                    <a:lnTo>
                      <a:pt x="1997016" y="73324"/>
                    </a:lnTo>
                    <a:lnTo>
                      <a:pt x="2122099" y="30192"/>
                    </a:lnTo>
                    <a:lnTo>
                      <a:pt x="2294627" y="56071"/>
                    </a:lnTo>
                    <a:lnTo>
                      <a:pt x="2251495" y="112143"/>
                    </a:lnTo>
                    <a:lnTo>
                      <a:pt x="2398144" y="103517"/>
                    </a:lnTo>
                    <a:lnTo>
                      <a:pt x="2570672" y="138022"/>
                    </a:lnTo>
                    <a:lnTo>
                      <a:pt x="2527540" y="176841"/>
                    </a:lnTo>
                    <a:lnTo>
                      <a:pt x="2721634" y="176841"/>
                    </a:lnTo>
                    <a:lnTo>
                      <a:pt x="2833778" y="202720"/>
                    </a:lnTo>
                    <a:lnTo>
                      <a:pt x="2782019" y="258792"/>
                    </a:lnTo>
                    <a:lnTo>
                      <a:pt x="2932982" y="267419"/>
                    </a:lnTo>
                    <a:lnTo>
                      <a:pt x="2971800" y="280358"/>
                    </a:lnTo>
                    <a:lnTo>
                      <a:pt x="3045125" y="306237"/>
                    </a:lnTo>
                    <a:lnTo>
                      <a:pt x="2993366" y="340743"/>
                    </a:lnTo>
                    <a:lnTo>
                      <a:pt x="3144329" y="375249"/>
                    </a:lnTo>
                    <a:lnTo>
                      <a:pt x="3221966" y="418381"/>
                    </a:lnTo>
                    <a:lnTo>
                      <a:pt x="3174521" y="448573"/>
                    </a:lnTo>
                    <a:lnTo>
                      <a:pt x="3334110" y="491705"/>
                    </a:lnTo>
                    <a:lnTo>
                      <a:pt x="3403121" y="521898"/>
                    </a:lnTo>
                    <a:lnTo>
                      <a:pt x="3342736" y="565030"/>
                    </a:lnTo>
                    <a:lnTo>
                      <a:pt x="3502325" y="569343"/>
                    </a:lnTo>
                    <a:lnTo>
                      <a:pt x="3661914" y="629728"/>
                    </a:lnTo>
                    <a:lnTo>
                      <a:pt x="3610155" y="655607"/>
                    </a:lnTo>
                    <a:lnTo>
                      <a:pt x="3808563" y="707366"/>
                    </a:lnTo>
                    <a:lnTo>
                      <a:pt x="3752491" y="733245"/>
                    </a:lnTo>
                    <a:lnTo>
                      <a:pt x="3937959" y="776377"/>
                    </a:lnTo>
                    <a:lnTo>
                      <a:pt x="3907766" y="806569"/>
                    </a:lnTo>
                    <a:lnTo>
                      <a:pt x="4071668" y="849702"/>
                    </a:lnTo>
                    <a:lnTo>
                      <a:pt x="4071668" y="849702"/>
                    </a:lnTo>
                    <a:lnTo>
                      <a:pt x="4188125" y="905773"/>
                    </a:lnTo>
                    <a:lnTo>
                      <a:pt x="4157933" y="957532"/>
                    </a:lnTo>
                    <a:lnTo>
                      <a:pt x="4291642" y="961845"/>
                    </a:lnTo>
                    <a:lnTo>
                      <a:pt x="4291642" y="961845"/>
                    </a:lnTo>
                    <a:lnTo>
                      <a:pt x="4416725" y="1017917"/>
                    </a:lnTo>
                    <a:lnTo>
                      <a:pt x="4382219" y="1048109"/>
                    </a:lnTo>
                    <a:lnTo>
                      <a:pt x="4533182" y="1065362"/>
                    </a:lnTo>
                    <a:lnTo>
                      <a:pt x="4502989" y="1091241"/>
                    </a:lnTo>
                    <a:lnTo>
                      <a:pt x="4869612" y="1207698"/>
                    </a:lnTo>
                    <a:lnTo>
                      <a:pt x="4697083" y="1237890"/>
                    </a:lnTo>
                    <a:lnTo>
                      <a:pt x="4593566" y="1220637"/>
                    </a:lnTo>
                    <a:lnTo>
                      <a:pt x="4615133" y="1285335"/>
                    </a:lnTo>
                    <a:lnTo>
                      <a:pt x="4559061" y="1281022"/>
                    </a:lnTo>
                    <a:lnTo>
                      <a:pt x="4459857" y="1233577"/>
                    </a:lnTo>
                    <a:lnTo>
                      <a:pt x="4477110" y="1293962"/>
                    </a:lnTo>
                    <a:lnTo>
                      <a:pt x="4390846" y="1272396"/>
                    </a:lnTo>
                    <a:lnTo>
                      <a:pt x="4300268" y="1212011"/>
                    </a:lnTo>
                    <a:lnTo>
                      <a:pt x="4321834" y="1285335"/>
                    </a:lnTo>
                    <a:lnTo>
                      <a:pt x="4257136" y="1276709"/>
                    </a:lnTo>
                    <a:lnTo>
                      <a:pt x="4188125" y="1220637"/>
                    </a:lnTo>
                    <a:lnTo>
                      <a:pt x="4205378" y="1298275"/>
                    </a:lnTo>
                    <a:lnTo>
                      <a:pt x="4114800" y="1281022"/>
                    </a:lnTo>
                    <a:lnTo>
                      <a:pt x="4002657" y="1199071"/>
                    </a:lnTo>
                    <a:lnTo>
                      <a:pt x="4045789" y="1281022"/>
                    </a:lnTo>
                    <a:lnTo>
                      <a:pt x="3946585" y="1263769"/>
                    </a:lnTo>
                    <a:lnTo>
                      <a:pt x="3830129" y="1177505"/>
                    </a:lnTo>
                    <a:lnTo>
                      <a:pt x="3881887" y="1268083"/>
                    </a:lnTo>
                    <a:lnTo>
                      <a:pt x="3774057" y="1263769"/>
                    </a:lnTo>
                    <a:lnTo>
                      <a:pt x="3648974" y="1138686"/>
                    </a:lnTo>
                    <a:lnTo>
                      <a:pt x="3700733" y="1255143"/>
                    </a:lnTo>
                    <a:lnTo>
                      <a:pt x="3584276" y="1220637"/>
                    </a:lnTo>
                    <a:lnTo>
                      <a:pt x="3463506" y="1099868"/>
                    </a:lnTo>
                    <a:lnTo>
                      <a:pt x="3502325" y="1207698"/>
                    </a:lnTo>
                    <a:lnTo>
                      <a:pt x="3221966" y="1099868"/>
                    </a:lnTo>
                    <a:lnTo>
                      <a:pt x="3053751" y="1078302"/>
                    </a:lnTo>
                    <a:lnTo>
                      <a:pt x="2881223" y="1138686"/>
                    </a:lnTo>
                    <a:lnTo>
                      <a:pt x="2769080" y="1268083"/>
                    </a:lnTo>
                    <a:lnTo>
                      <a:pt x="2764766" y="1388852"/>
                    </a:lnTo>
                    <a:lnTo>
                      <a:pt x="2782019" y="1492369"/>
                    </a:lnTo>
                    <a:lnTo>
                      <a:pt x="2760453" y="1570007"/>
                    </a:lnTo>
                    <a:lnTo>
                      <a:pt x="2794959" y="1664898"/>
                    </a:lnTo>
                    <a:cubicBezTo>
                      <a:pt x="2806461" y="1674962"/>
                      <a:pt x="2817238" y="1685920"/>
                      <a:pt x="2829465" y="1695090"/>
                    </a:cubicBezTo>
                    <a:cubicBezTo>
                      <a:pt x="2834609" y="1698948"/>
                      <a:pt x="2846717" y="1703717"/>
                      <a:pt x="2846717" y="1703717"/>
                    </a:cubicBezTo>
                    <a:lnTo>
                      <a:pt x="2868283" y="1708030"/>
                    </a:lnTo>
                    <a:lnTo>
                      <a:pt x="2945921" y="1686464"/>
                    </a:lnTo>
                    <a:lnTo>
                      <a:pt x="2945921" y="1768415"/>
                    </a:lnTo>
                    <a:lnTo>
                      <a:pt x="2842404" y="1772728"/>
                    </a:lnTo>
                    <a:lnTo>
                      <a:pt x="2751827" y="1738222"/>
                    </a:lnTo>
                    <a:lnTo>
                      <a:pt x="2635370" y="1647645"/>
                    </a:lnTo>
                    <a:lnTo>
                      <a:pt x="2691442" y="1764102"/>
                    </a:lnTo>
                    <a:lnTo>
                      <a:pt x="2592238" y="1686464"/>
                    </a:lnTo>
                    <a:lnTo>
                      <a:pt x="2510287" y="1587260"/>
                    </a:lnTo>
                    <a:lnTo>
                      <a:pt x="2527540" y="1488056"/>
                    </a:lnTo>
                    <a:lnTo>
                      <a:pt x="2549106" y="1436298"/>
                    </a:lnTo>
                    <a:lnTo>
                      <a:pt x="2449902" y="1121434"/>
                    </a:lnTo>
                    <a:lnTo>
                      <a:pt x="2238555" y="1173192"/>
                    </a:lnTo>
                    <a:lnTo>
                      <a:pt x="2070340" y="1160252"/>
                    </a:lnTo>
                    <a:lnTo>
                      <a:pt x="1953883" y="1143000"/>
                    </a:lnTo>
                    <a:lnTo>
                      <a:pt x="1738223" y="1168879"/>
                    </a:lnTo>
                    <a:lnTo>
                      <a:pt x="1531189" y="1272396"/>
                    </a:lnTo>
                    <a:lnTo>
                      <a:pt x="1384540" y="1427671"/>
                    </a:lnTo>
                    <a:lnTo>
                      <a:pt x="1362974" y="1587260"/>
                    </a:lnTo>
                    <a:lnTo>
                      <a:pt x="1397480" y="1712343"/>
                    </a:lnTo>
                    <a:lnTo>
                      <a:pt x="1522563" y="1837426"/>
                    </a:lnTo>
                    <a:lnTo>
                      <a:pt x="1380227" y="1802920"/>
                    </a:lnTo>
                    <a:lnTo>
                      <a:pt x="1263770" y="1699403"/>
                    </a:lnTo>
                    <a:lnTo>
                      <a:pt x="1289649" y="1807234"/>
                    </a:lnTo>
                    <a:lnTo>
                      <a:pt x="1181819" y="1695090"/>
                    </a:lnTo>
                    <a:lnTo>
                      <a:pt x="1181819" y="1591573"/>
                    </a:lnTo>
                    <a:lnTo>
                      <a:pt x="1237891" y="1492369"/>
                    </a:lnTo>
                    <a:lnTo>
                      <a:pt x="1229265" y="1242203"/>
                    </a:lnTo>
                    <a:lnTo>
                      <a:pt x="1194759" y="1125747"/>
                    </a:lnTo>
                    <a:lnTo>
                      <a:pt x="1125748" y="1061049"/>
                    </a:lnTo>
                    <a:lnTo>
                      <a:pt x="780691" y="918713"/>
                    </a:lnTo>
                    <a:lnTo>
                      <a:pt x="332117" y="1000664"/>
                    </a:lnTo>
                    <a:lnTo>
                      <a:pt x="258793" y="1065362"/>
                    </a:lnTo>
                    <a:lnTo>
                      <a:pt x="133710" y="1091241"/>
                    </a:lnTo>
                    <a:lnTo>
                      <a:pt x="43133" y="1069675"/>
                    </a:lnTo>
                    <a:lnTo>
                      <a:pt x="0" y="1022230"/>
                    </a:lnTo>
                    <a:lnTo>
                      <a:pt x="38819" y="1026543"/>
                    </a:lnTo>
                    <a:lnTo>
                      <a:pt x="112144" y="1052422"/>
                    </a:lnTo>
                    <a:lnTo>
                      <a:pt x="202721" y="1043796"/>
                    </a:lnTo>
                    <a:lnTo>
                      <a:pt x="250166" y="1013603"/>
                    </a:lnTo>
                    <a:lnTo>
                      <a:pt x="276046" y="979098"/>
                    </a:lnTo>
                    <a:lnTo>
                      <a:pt x="215661" y="935966"/>
                    </a:lnTo>
                    <a:close/>
                  </a:path>
                </a:pathLst>
              </a:cu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95" name="Freeform: Shape 94">
                <a:extLst>
                  <a:ext uri="{FF2B5EF4-FFF2-40B4-BE49-F238E27FC236}">
                    <a16:creationId xmlns:a16="http://schemas.microsoft.com/office/drawing/2014/main" id="{EA1771DE-603F-4C33-A7C1-CED43E1AC757}"/>
                  </a:ext>
                </a:extLst>
              </p:cNvPr>
              <p:cNvSpPr/>
              <p:nvPr/>
            </p:nvSpPr>
            <p:spPr bwMode="auto">
              <a:xfrm>
                <a:off x="16841140" y="3157951"/>
                <a:ext cx="104190" cy="149671"/>
              </a:xfrm>
              <a:custGeom>
                <a:avLst/>
                <a:gdLst>
                  <a:gd name="connsiteX0" fmla="*/ 288985 w 448574"/>
                  <a:gd name="connsiteY0" fmla="*/ 0 h 599536"/>
                  <a:gd name="connsiteX1" fmla="*/ 409755 w 448574"/>
                  <a:gd name="connsiteY1" fmla="*/ 64698 h 599536"/>
                  <a:gd name="connsiteX2" fmla="*/ 448574 w 448574"/>
                  <a:gd name="connsiteY2" fmla="*/ 181155 h 599536"/>
                  <a:gd name="connsiteX3" fmla="*/ 396815 w 448574"/>
                  <a:gd name="connsiteY3" fmla="*/ 276046 h 599536"/>
                  <a:gd name="connsiteX4" fmla="*/ 310551 w 448574"/>
                  <a:gd name="connsiteY4" fmla="*/ 293298 h 599536"/>
                  <a:gd name="connsiteX5" fmla="*/ 198408 w 448574"/>
                  <a:gd name="connsiteY5" fmla="*/ 332117 h 599536"/>
                  <a:gd name="connsiteX6" fmla="*/ 133709 w 448574"/>
                  <a:gd name="connsiteY6" fmla="*/ 405442 h 599536"/>
                  <a:gd name="connsiteX7" fmla="*/ 133709 w 448574"/>
                  <a:gd name="connsiteY7" fmla="*/ 599536 h 599536"/>
                  <a:gd name="connsiteX8" fmla="*/ 69011 w 448574"/>
                  <a:gd name="connsiteY8" fmla="*/ 543465 h 599536"/>
                  <a:gd name="connsiteX9" fmla="*/ 56072 w 448574"/>
                  <a:gd name="connsiteY9" fmla="*/ 504646 h 599536"/>
                  <a:gd name="connsiteX10" fmla="*/ 60385 w 448574"/>
                  <a:gd name="connsiteY10" fmla="*/ 409755 h 599536"/>
                  <a:gd name="connsiteX11" fmla="*/ 21566 w 448574"/>
                  <a:gd name="connsiteY11" fmla="*/ 530525 h 599536"/>
                  <a:gd name="connsiteX12" fmla="*/ 0 w 448574"/>
                  <a:gd name="connsiteY12" fmla="*/ 431321 h 599536"/>
                  <a:gd name="connsiteX13" fmla="*/ 8626 w 448574"/>
                  <a:gd name="connsiteY13" fmla="*/ 319178 h 599536"/>
                  <a:gd name="connsiteX14" fmla="*/ 60385 w 448574"/>
                  <a:gd name="connsiteY14" fmla="*/ 245853 h 599536"/>
                  <a:gd name="connsiteX15" fmla="*/ 168215 w 448574"/>
                  <a:gd name="connsiteY15" fmla="*/ 198408 h 599536"/>
                  <a:gd name="connsiteX16" fmla="*/ 288985 w 448574"/>
                  <a:gd name="connsiteY16" fmla="*/ 0 h 59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574" h="599536">
                    <a:moveTo>
                      <a:pt x="288985" y="0"/>
                    </a:moveTo>
                    <a:lnTo>
                      <a:pt x="409755" y="64698"/>
                    </a:lnTo>
                    <a:lnTo>
                      <a:pt x="448574" y="181155"/>
                    </a:lnTo>
                    <a:lnTo>
                      <a:pt x="396815" y="276046"/>
                    </a:lnTo>
                    <a:lnTo>
                      <a:pt x="310551" y="293298"/>
                    </a:lnTo>
                    <a:lnTo>
                      <a:pt x="198408" y="332117"/>
                    </a:lnTo>
                    <a:lnTo>
                      <a:pt x="133709" y="405442"/>
                    </a:lnTo>
                    <a:lnTo>
                      <a:pt x="133709" y="599536"/>
                    </a:lnTo>
                    <a:lnTo>
                      <a:pt x="69011" y="543465"/>
                    </a:lnTo>
                    <a:cubicBezTo>
                      <a:pt x="55567" y="507613"/>
                      <a:pt x="56072" y="521243"/>
                      <a:pt x="56072" y="504646"/>
                    </a:cubicBezTo>
                    <a:lnTo>
                      <a:pt x="60385" y="409755"/>
                    </a:lnTo>
                    <a:lnTo>
                      <a:pt x="21566" y="530525"/>
                    </a:lnTo>
                    <a:lnTo>
                      <a:pt x="0" y="431321"/>
                    </a:lnTo>
                    <a:lnTo>
                      <a:pt x="8626" y="319178"/>
                    </a:lnTo>
                    <a:lnTo>
                      <a:pt x="60385" y="245853"/>
                    </a:lnTo>
                    <a:lnTo>
                      <a:pt x="168215" y="198408"/>
                    </a:lnTo>
                    <a:lnTo>
                      <a:pt x="288985" y="0"/>
                    </a:lnTo>
                    <a:close/>
                  </a:path>
                </a:pathLst>
              </a:cu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96" name="Freeform: Shape 95">
                <a:extLst>
                  <a:ext uri="{FF2B5EF4-FFF2-40B4-BE49-F238E27FC236}">
                    <a16:creationId xmlns:a16="http://schemas.microsoft.com/office/drawing/2014/main" id="{32D3C8D6-3FA3-42FD-954B-7A9833A5E986}"/>
                  </a:ext>
                </a:extLst>
              </p:cNvPr>
              <p:cNvSpPr/>
              <p:nvPr/>
            </p:nvSpPr>
            <p:spPr bwMode="auto">
              <a:xfrm>
                <a:off x="17151707" y="3180563"/>
                <a:ext cx="85156" cy="110907"/>
              </a:xfrm>
              <a:custGeom>
                <a:avLst/>
                <a:gdLst>
                  <a:gd name="connsiteX0" fmla="*/ 0 w 366623"/>
                  <a:gd name="connsiteY0" fmla="*/ 47445 h 444260"/>
                  <a:gd name="connsiteX1" fmla="*/ 146649 w 366623"/>
                  <a:gd name="connsiteY1" fmla="*/ 56071 h 444260"/>
                  <a:gd name="connsiteX2" fmla="*/ 323491 w 366623"/>
                  <a:gd name="connsiteY2" fmla="*/ 0 h 444260"/>
                  <a:gd name="connsiteX3" fmla="*/ 366623 w 366623"/>
                  <a:gd name="connsiteY3" fmla="*/ 86264 h 444260"/>
                  <a:gd name="connsiteX4" fmla="*/ 366623 w 366623"/>
                  <a:gd name="connsiteY4" fmla="*/ 185468 h 444260"/>
                  <a:gd name="connsiteX5" fmla="*/ 310551 w 366623"/>
                  <a:gd name="connsiteY5" fmla="*/ 250166 h 444260"/>
                  <a:gd name="connsiteX6" fmla="*/ 224287 w 366623"/>
                  <a:gd name="connsiteY6" fmla="*/ 327803 h 444260"/>
                  <a:gd name="connsiteX7" fmla="*/ 245853 w 366623"/>
                  <a:gd name="connsiteY7" fmla="*/ 383875 h 444260"/>
                  <a:gd name="connsiteX8" fmla="*/ 340744 w 366623"/>
                  <a:gd name="connsiteY8" fmla="*/ 435634 h 444260"/>
                  <a:gd name="connsiteX9" fmla="*/ 198408 w 366623"/>
                  <a:gd name="connsiteY9" fmla="*/ 444260 h 444260"/>
                  <a:gd name="connsiteX10" fmla="*/ 107830 w 366623"/>
                  <a:gd name="connsiteY10" fmla="*/ 401128 h 444260"/>
                  <a:gd name="connsiteX11" fmla="*/ 64698 w 366623"/>
                  <a:gd name="connsiteY11" fmla="*/ 332117 h 444260"/>
                  <a:gd name="connsiteX12" fmla="*/ 77638 w 366623"/>
                  <a:gd name="connsiteY12" fmla="*/ 237226 h 444260"/>
                  <a:gd name="connsiteX13" fmla="*/ 69012 w 366623"/>
                  <a:gd name="connsiteY13" fmla="*/ 142336 h 444260"/>
                  <a:gd name="connsiteX14" fmla="*/ 0 w 366623"/>
                  <a:gd name="connsiteY14" fmla="*/ 47445 h 44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623" h="444260">
                    <a:moveTo>
                      <a:pt x="0" y="47445"/>
                    </a:moveTo>
                    <a:lnTo>
                      <a:pt x="146649" y="56071"/>
                    </a:lnTo>
                    <a:lnTo>
                      <a:pt x="323491" y="0"/>
                    </a:lnTo>
                    <a:lnTo>
                      <a:pt x="366623" y="86264"/>
                    </a:lnTo>
                    <a:lnTo>
                      <a:pt x="366623" y="185468"/>
                    </a:lnTo>
                    <a:lnTo>
                      <a:pt x="310551" y="250166"/>
                    </a:lnTo>
                    <a:lnTo>
                      <a:pt x="224287" y="327803"/>
                    </a:lnTo>
                    <a:lnTo>
                      <a:pt x="245853" y="383875"/>
                    </a:lnTo>
                    <a:lnTo>
                      <a:pt x="340744" y="435634"/>
                    </a:lnTo>
                    <a:lnTo>
                      <a:pt x="198408" y="444260"/>
                    </a:lnTo>
                    <a:lnTo>
                      <a:pt x="107830" y="401128"/>
                    </a:lnTo>
                    <a:lnTo>
                      <a:pt x="64698" y="332117"/>
                    </a:lnTo>
                    <a:lnTo>
                      <a:pt x="77638" y="237226"/>
                    </a:lnTo>
                    <a:lnTo>
                      <a:pt x="69012" y="142336"/>
                    </a:lnTo>
                    <a:lnTo>
                      <a:pt x="0" y="47445"/>
                    </a:lnTo>
                    <a:close/>
                  </a:path>
                </a:pathLst>
              </a:cu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97" name="Freeform: Shape 96">
                <a:extLst>
                  <a:ext uri="{FF2B5EF4-FFF2-40B4-BE49-F238E27FC236}">
                    <a16:creationId xmlns:a16="http://schemas.microsoft.com/office/drawing/2014/main" id="{3FEACE13-6514-48F2-9DA8-236E410A0398}"/>
                  </a:ext>
                </a:extLst>
              </p:cNvPr>
              <p:cNvSpPr/>
              <p:nvPr/>
            </p:nvSpPr>
            <p:spPr bwMode="auto">
              <a:xfrm>
                <a:off x="16960290" y="2894327"/>
                <a:ext cx="69" cy="190218"/>
              </a:xfrm>
              <a:custGeom>
                <a:avLst/>
                <a:gdLst>
                  <a:gd name="connsiteX0" fmla="*/ 0 w 163902"/>
                  <a:gd name="connsiteY0" fmla="*/ 17253 h 116457"/>
                  <a:gd name="connsiteX1" fmla="*/ 116456 w 163902"/>
                  <a:gd name="connsiteY1" fmla="*/ 0 h 116457"/>
                  <a:gd name="connsiteX2" fmla="*/ 163902 w 163902"/>
                  <a:gd name="connsiteY2" fmla="*/ 17253 h 116457"/>
                  <a:gd name="connsiteX3" fmla="*/ 86264 w 163902"/>
                  <a:gd name="connsiteY3" fmla="*/ 116457 h 116457"/>
                </a:gdLst>
                <a:ahLst/>
                <a:cxnLst>
                  <a:cxn ang="0">
                    <a:pos x="connsiteX0" y="connsiteY0"/>
                  </a:cxn>
                  <a:cxn ang="0">
                    <a:pos x="connsiteX1" y="connsiteY1"/>
                  </a:cxn>
                  <a:cxn ang="0">
                    <a:pos x="connsiteX2" y="connsiteY2"/>
                  </a:cxn>
                  <a:cxn ang="0">
                    <a:pos x="connsiteX3" y="connsiteY3"/>
                  </a:cxn>
                </a:cxnLst>
                <a:rect l="l" t="t" r="r" b="b"/>
                <a:pathLst>
                  <a:path w="163902" h="116457">
                    <a:moveTo>
                      <a:pt x="0" y="17253"/>
                    </a:moveTo>
                    <a:lnTo>
                      <a:pt x="116456" y="0"/>
                    </a:lnTo>
                    <a:lnTo>
                      <a:pt x="163902" y="17253"/>
                    </a:lnTo>
                    <a:lnTo>
                      <a:pt x="86264" y="116457"/>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98" name="Freeform: Shape 97">
                <a:extLst>
                  <a:ext uri="{FF2B5EF4-FFF2-40B4-BE49-F238E27FC236}">
                    <a16:creationId xmlns:a16="http://schemas.microsoft.com/office/drawing/2014/main" id="{3F52111D-CADD-4088-A128-8BABD4BB4E4C}"/>
                  </a:ext>
                </a:extLst>
              </p:cNvPr>
              <p:cNvSpPr/>
              <p:nvPr/>
            </p:nvSpPr>
            <p:spPr bwMode="auto">
              <a:xfrm>
                <a:off x="16940253" y="2947628"/>
                <a:ext cx="69" cy="190218"/>
              </a:xfrm>
              <a:custGeom>
                <a:avLst/>
                <a:gdLst>
                  <a:gd name="connsiteX0" fmla="*/ 0 w 163902"/>
                  <a:gd name="connsiteY0" fmla="*/ 0 h 103517"/>
                  <a:gd name="connsiteX1" fmla="*/ 90577 w 163902"/>
                  <a:gd name="connsiteY1" fmla="*/ 8626 h 103517"/>
                  <a:gd name="connsiteX2" fmla="*/ 163902 w 163902"/>
                  <a:gd name="connsiteY2" fmla="*/ 56071 h 103517"/>
                  <a:gd name="connsiteX3" fmla="*/ 125083 w 163902"/>
                  <a:gd name="connsiteY3" fmla="*/ 94890 h 103517"/>
                  <a:gd name="connsiteX4" fmla="*/ 73324 w 163902"/>
                  <a:gd name="connsiteY4" fmla="*/ 103517 h 10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02" h="103517">
                    <a:moveTo>
                      <a:pt x="0" y="0"/>
                    </a:moveTo>
                    <a:lnTo>
                      <a:pt x="90577" y="8626"/>
                    </a:lnTo>
                    <a:lnTo>
                      <a:pt x="163902" y="56071"/>
                    </a:lnTo>
                    <a:lnTo>
                      <a:pt x="125083" y="94890"/>
                    </a:lnTo>
                    <a:lnTo>
                      <a:pt x="73324" y="103517"/>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99" name="Freeform: Shape 98">
                <a:extLst>
                  <a:ext uri="{FF2B5EF4-FFF2-40B4-BE49-F238E27FC236}">
                    <a16:creationId xmlns:a16="http://schemas.microsoft.com/office/drawing/2014/main" id="{3C0009A8-216A-41B6-BE20-9A0DF75B4EC4}"/>
                  </a:ext>
                </a:extLst>
              </p:cNvPr>
              <p:cNvSpPr/>
              <p:nvPr/>
            </p:nvSpPr>
            <p:spPr bwMode="auto">
              <a:xfrm>
                <a:off x="16935243" y="3006311"/>
                <a:ext cx="69" cy="190218"/>
              </a:xfrm>
              <a:custGeom>
                <a:avLst/>
                <a:gdLst>
                  <a:gd name="connsiteX0" fmla="*/ 0 w 202720"/>
                  <a:gd name="connsiteY0" fmla="*/ 8626 h 116456"/>
                  <a:gd name="connsiteX1" fmla="*/ 120770 w 202720"/>
                  <a:gd name="connsiteY1" fmla="*/ 0 h 116456"/>
                  <a:gd name="connsiteX2" fmla="*/ 202720 w 202720"/>
                  <a:gd name="connsiteY2" fmla="*/ 56071 h 116456"/>
                  <a:gd name="connsiteX3" fmla="*/ 150962 w 202720"/>
                  <a:gd name="connsiteY3" fmla="*/ 103517 h 116456"/>
                  <a:gd name="connsiteX4" fmla="*/ 90577 w 202720"/>
                  <a:gd name="connsiteY4" fmla="*/ 116456 h 116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0" h="116456">
                    <a:moveTo>
                      <a:pt x="0" y="8626"/>
                    </a:moveTo>
                    <a:lnTo>
                      <a:pt x="120770" y="0"/>
                    </a:lnTo>
                    <a:lnTo>
                      <a:pt x="202720" y="56071"/>
                    </a:lnTo>
                    <a:lnTo>
                      <a:pt x="150962" y="103517"/>
                    </a:lnTo>
                    <a:lnTo>
                      <a:pt x="90577" y="116456"/>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00" name="Freeform: Shape 99">
                <a:extLst>
                  <a:ext uri="{FF2B5EF4-FFF2-40B4-BE49-F238E27FC236}">
                    <a16:creationId xmlns:a16="http://schemas.microsoft.com/office/drawing/2014/main" id="{6C1D1001-92C1-426F-9859-D38116C5A798}"/>
                  </a:ext>
                </a:extLst>
              </p:cNvPr>
              <p:cNvSpPr/>
              <p:nvPr/>
            </p:nvSpPr>
            <p:spPr bwMode="auto">
              <a:xfrm>
                <a:off x="16993349" y="2930937"/>
                <a:ext cx="69" cy="190218"/>
              </a:xfrm>
              <a:custGeom>
                <a:avLst/>
                <a:gdLst>
                  <a:gd name="connsiteX0" fmla="*/ 0 w 125084"/>
                  <a:gd name="connsiteY0" fmla="*/ 8626 h 99203"/>
                  <a:gd name="connsiteX1" fmla="*/ 69012 w 125084"/>
                  <a:gd name="connsiteY1" fmla="*/ 0 h 99203"/>
                  <a:gd name="connsiteX2" fmla="*/ 125084 w 125084"/>
                  <a:gd name="connsiteY2" fmla="*/ 25879 h 99203"/>
                  <a:gd name="connsiteX3" fmla="*/ 112144 w 125084"/>
                  <a:gd name="connsiteY3" fmla="*/ 73324 h 99203"/>
                  <a:gd name="connsiteX4" fmla="*/ 86265 w 125084"/>
                  <a:gd name="connsiteY4" fmla="*/ 99203 h 9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4" h="99203">
                    <a:moveTo>
                      <a:pt x="0" y="8626"/>
                    </a:moveTo>
                    <a:lnTo>
                      <a:pt x="69012" y="0"/>
                    </a:lnTo>
                    <a:lnTo>
                      <a:pt x="125084" y="25879"/>
                    </a:lnTo>
                    <a:lnTo>
                      <a:pt x="112144" y="73324"/>
                    </a:lnTo>
                    <a:lnTo>
                      <a:pt x="86265" y="99203"/>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01" name="Freeform: Shape 100">
                <a:extLst>
                  <a:ext uri="{FF2B5EF4-FFF2-40B4-BE49-F238E27FC236}">
                    <a16:creationId xmlns:a16="http://schemas.microsoft.com/office/drawing/2014/main" id="{64AE8B09-331B-495A-86B1-F10D8A5B4F3E}"/>
                  </a:ext>
                </a:extLst>
              </p:cNvPr>
              <p:cNvSpPr/>
              <p:nvPr/>
            </p:nvSpPr>
            <p:spPr bwMode="auto">
              <a:xfrm>
                <a:off x="16988340" y="2993391"/>
                <a:ext cx="69" cy="190218"/>
              </a:xfrm>
              <a:custGeom>
                <a:avLst/>
                <a:gdLst>
                  <a:gd name="connsiteX0" fmla="*/ 0 w 125083"/>
                  <a:gd name="connsiteY0" fmla="*/ 0 h 150963"/>
                  <a:gd name="connsiteX1" fmla="*/ 90578 w 125083"/>
                  <a:gd name="connsiteY1" fmla="*/ 30193 h 150963"/>
                  <a:gd name="connsiteX2" fmla="*/ 125083 w 125083"/>
                  <a:gd name="connsiteY2" fmla="*/ 81951 h 150963"/>
                  <a:gd name="connsiteX3" fmla="*/ 81951 w 125083"/>
                  <a:gd name="connsiteY3" fmla="*/ 133710 h 150963"/>
                  <a:gd name="connsiteX4" fmla="*/ 12940 w 125083"/>
                  <a:gd name="connsiteY4" fmla="*/ 150963 h 15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3" h="150963">
                    <a:moveTo>
                      <a:pt x="0" y="0"/>
                    </a:moveTo>
                    <a:lnTo>
                      <a:pt x="90578" y="30193"/>
                    </a:lnTo>
                    <a:lnTo>
                      <a:pt x="125083" y="81951"/>
                    </a:lnTo>
                    <a:lnTo>
                      <a:pt x="81951" y="133710"/>
                    </a:lnTo>
                    <a:lnTo>
                      <a:pt x="12940" y="150963"/>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02" name="Freeform: Shape 101">
                <a:extLst>
                  <a:ext uri="{FF2B5EF4-FFF2-40B4-BE49-F238E27FC236}">
                    <a16:creationId xmlns:a16="http://schemas.microsoft.com/office/drawing/2014/main" id="{548C0404-AD7E-4344-8244-2A973A77CC92}"/>
                  </a:ext>
                </a:extLst>
              </p:cNvPr>
              <p:cNvSpPr/>
              <p:nvPr/>
            </p:nvSpPr>
            <p:spPr bwMode="auto">
              <a:xfrm>
                <a:off x="17010380" y="3043460"/>
                <a:ext cx="69" cy="190218"/>
              </a:xfrm>
              <a:custGeom>
                <a:avLst/>
                <a:gdLst>
                  <a:gd name="connsiteX0" fmla="*/ 30192 w 150962"/>
                  <a:gd name="connsiteY0" fmla="*/ 0 h 172529"/>
                  <a:gd name="connsiteX1" fmla="*/ 125083 w 150962"/>
                  <a:gd name="connsiteY1" fmla="*/ 69012 h 172529"/>
                  <a:gd name="connsiteX2" fmla="*/ 150962 w 150962"/>
                  <a:gd name="connsiteY2" fmla="*/ 133710 h 172529"/>
                  <a:gd name="connsiteX3" fmla="*/ 94890 w 150962"/>
                  <a:gd name="connsiteY3" fmla="*/ 172529 h 172529"/>
                  <a:gd name="connsiteX4" fmla="*/ 0 w 150962"/>
                  <a:gd name="connsiteY4" fmla="*/ 163902 h 172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62" h="172529">
                    <a:moveTo>
                      <a:pt x="30192" y="0"/>
                    </a:moveTo>
                    <a:lnTo>
                      <a:pt x="125083" y="69012"/>
                    </a:lnTo>
                    <a:lnTo>
                      <a:pt x="150962" y="133710"/>
                    </a:lnTo>
                    <a:lnTo>
                      <a:pt x="94890" y="172529"/>
                    </a:lnTo>
                    <a:lnTo>
                      <a:pt x="0" y="163902"/>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03" name="Freeform: Shape 102">
                <a:extLst>
                  <a:ext uri="{FF2B5EF4-FFF2-40B4-BE49-F238E27FC236}">
                    <a16:creationId xmlns:a16="http://schemas.microsoft.com/office/drawing/2014/main" id="{2E8FA0DF-88D4-41D7-B9C4-43A158C6C354}"/>
                  </a:ext>
                </a:extLst>
              </p:cNvPr>
              <p:cNvSpPr/>
              <p:nvPr/>
            </p:nvSpPr>
            <p:spPr bwMode="auto">
              <a:xfrm>
                <a:off x="17037430" y="2874407"/>
                <a:ext cx="69" cy="190218"/>
              </a:xfrm>
              <a:custGeom>
                <a:avLst/>
                <a:gdLst>
                  <a:gd name="connsiteX0" fmla="*/ 0 w 185468"/>
                  <a:gd name="connsiteY0" fmla="*/ 17252 h 103517"/>
                  <a:gd name="connsiteX1" fmla="*/ 99203 w 185468"/>
                  <a:gd name="connsiteY1" fmla="*/ 0 h 103517"/>
                  <a:gd name="connsiteX2" fmla="*/ 185468 w 185468"/>
                  <a:gd name="connsiteY2" fmla="*/ 30192 h 103517"/>
                  <a:gd name="connsiteX3" fmla="*/ 146649 w 185468"/>
                  <a:gd name="connsiteY3" fmla="*/ 77637 h 103517"/>
                  <a:gd name="connsiteX4" fmla="*/ 81951 w 185468"/>
                  <a:gd name="connsiteY4" fmla="*/ 103517 h 10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68" h="103517">
                    <a:moveTo>
                      <a:pt x="0" y="17252"/>
                    </a:moveTo>
                    <a:lnTo>
                      <a:pt x="99203" y="0"/>
                    </a:lnTo>
                    <a:lnTo>
                      <a:pt x="185468" y="30192"/>
                    </a:lnTo>
                    <a:lnTo>
                      <a:pt x="146649" y="77637"/>
                    </a:lnTo>
                    <a:lnTo>
                      <a:pt x="81951" y="103517"/>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04" name="Freeform: Shape 103">
                <a:extLst>
                  <a:ext uri="{FF2B5EF4-FFF2-40B4-BE49-F238E27FC236}">
                    <a16:creationId xmlns:a16="http://schemas.microsoft.com/office/drawing/2014/main" id="{21888B7A-FBB0-4DA3-9112-D4D4D0B8ADA3}"/>
                  </a:ext>
                </a:extLst>
              </p:cNvPr>
              <p:cNvSpPr/>
              <p:nvPr/>
            </p:nvSpPr>
            <p:spPr bwMode="auto">
              <a:xfrm>
                <a:off x="17077502" y="2919093"/>
                <a:ext cx="69" cy="190218"/>
              </a:xfrm>
              <a:custGeom>
                <a:avLst/>
                <a:gdLst>
                  <a:gd name="connsiteX0" fmla="*/ 0 w 198408"/>
                  <a:gd name="connsiteY0" fmla="*/ 0 h 159588"/>
                  <a:gd name="connsiteX1" fmla="*/ 133710 w 198408"/>
                  <a:gd name="connsiteY1" fmla="*/ 21566 h 159588"/>
                  <a:gd name="connsiteX2" fmla="*/ 198408 w 198408"/>
                  <a:gd name="connsiteY2" fmla="*/ 69011 h 159588"/>
                  <a:gd name="connsiteX3" fmla="*/ 168215 w 198408"/>
                  <a:gd name="connsiteY3" fmla="*/ 125083 h 159588"/>
                  <a:gd name="connsiteX4" fmla="*/ 125083 w 198408"/>
                  <a:gd name="connsiteY4" fmla="*/ 159588 h 1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08" h="159588">
                    <a:moveTo>
                      <a:pt x="0" y="0"/>
                    </a:moveTo>
                    <a:lnTo>
                      <a:pt x="133710" y="21566"/>
                    </a:lnTo>
                    <a:lnTo>
                      <a:pt x="198408" y="69011"/>
                    </a:lnTo>
                    <a:lnTo>
                      <a:pt x="168215" y="125083"/>
                    </a:lnTo>
                    <a:lnTo>
                      <a:pt x="125083" y="159588"/>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05" name="Freeform: Shape 104">
                <a:extLst>
                  <a:ext uri="{FF2B5EF4-FFF2-40B4-BE49-F238E27FC236}">
                    <a16:creationId xmlns:a16="http://schemas.microsoft.com/office/drawing/2014/main" id="{12A6D56B-FBAB-4C2C-8FCF-D5C8E116297E}"/>
                  </a:ext>
                </a:extLst>
              </p:cNvPr>
              <p:cNvSpPr/>
              <p:nvPr/>
            </p:nvSpPr>
            <p:spPr bwMode="auto">
              <a:xfrm>
                <a:off x="17051456" y="2985853"/>
                <a:ext cx="69" cy="190218"/>
              </a:xfrm>
              <a:custGeom>
                <a:avLst/>
                <a:gdLst>
                  <a:gd name="connsiteX0" fmla="*/ 0 w 163902"/>
                  <a:gd name="connsiteY0" fmla="*/ 0 h 159588"/>
                  <a:gd name="connsiteX1" fmla="*/ 107830 w 163902"/>
                  <a:gd name="connsiteY1" fmla="*/ 12939 h 159588"/>
                  <a:gd name="connsiteX2" fmla="*/ 163902 w 163902"/>
                  <a:gd name="connsiteY2" fmla="*/ 60385 h 159588"/>
                  <a:gd name="connsiteX3" fmla="*/ 133709 w 163902"/>
                  <a:gd name="connsiteY3" fmla="*/ 120769 h 159588"/>
                  <a:gd name="connsiteX4" fmla="*/ 81951 w 163902"/>
                  <a:gd name="connsiteY4" fmla="*/ 159588 h 1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02" h="159588">
                    <a:moveTo>
                      <a:pt x="0" y="0"/>
                    </a:moveTo>
                    <a:lnTo>
                      <a:pt x="107830" y="12939"/>
                    </a:lnTo>
                    <a:lnTo>
                      <a:pt x="163902" y="60385"/>
                    </a:lnTo>
                    <a:lnTo>
                      <a:pt x="133709" y="120769"/>
                    </a:lnTo>
                    <a:lnTo>
                      <a:pt x="81951" y="159588"/>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06" name="Freeform: Shape 105">
                <a:extLst>
                  <a:ext uri="{FF2B5EF4-FFF2-40B4-BE49-F238E27FC236}">
                    <a16:creationId xmlns:a16="http://schemas.microsoft.com/office/drawing/2014/main" id="{4C9CFCF8-1527-4A80-90B7-2FA67A82FDE2}"/>
                  </a:ext>
                </a:extLst>
              </p:cNvPr>
              <p:cNvSpPr/>
              <p:nvPr/>
            </p:nvSpPr>
            <p:spPr bwMode="auto">
              <a:xfrm>
                <a:off x="17070490" y="3054767"/>
                <a:ext cx="69" cy="190218"/>
              </a:xfrm>
              <a:custGeom>
                <a:avLst/>
                <a:gdLst>
                  <a:gd name="connsiteX0" fmla="*/ 34506 w 146649"/>
                  <a:gd name="connsiteY0" fmla="*/ 0 h 150962"/>
                  <a:gd name="connsiteX1" fmla="*/ 94891 w 146649"/>
                  <a:gd name="connsiteY1" fmla="*/ 30193 h 150962"/>
                  <a:gd name="connsiteX2" fmla="*/ 146649 w 146649"/>
                  <a:gd name="connsiteY2" fmla="*/ 90578 h 150962"/>
                  <a:gd name="connsiteX3" fmla="*/ 90578 w 146649"/>
                  <a:gd name="connsiteY3" fmla="*/ 129396 h 150962"/>
                  <a:gd name="connsiteX4" fmla="*/ 0 w 146649"/>
                  <a:gd name="connsiteY4" fmla="*/ 150962 h 15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49" h="150962">
                    <a:moveTo>
                      <a:pt x="34506" y="0"/>
                    </a:moveTo>
                    <a:lnTo>
                      <a:pt x="94891" y="30193"/>
                    </a:lnTo>
                    <a:lnTo>
                      <a:pt x="146649" y="90578"/>
                    </a:lnTo>
                    <a:lnTo>
                      <a:pt x="90578" y="129396"/>
                    </a:lnTo>
                    <a:lnTo>
                      <a:pt x="0" y="150962"/>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07" name="Freeform: Shape 106">
                <a:extLst>
                  <a:ext uri="{FF2B5EF4-FFF2-40B4-BE49-F238E27FC236}">
                    <a16:creationId xmlns:a16="http://schemas.microsoft.com/office/drawing/2014/main" id="{03986786-DFB8-4B16-9A81-E2A9F1C94B12}"/>
                  </a:ext>
                </a:extLst>
              </p:cNvPr>
              <p:cNvSpPr/>
              <p:nvPr/>
            </p:nvSpPr>
            <p:spPr bwMode="auto">
              <a:xfrm>
                <a:off x="17117576" y="2869023"/>
                <a:ext cx="69" cy="190218"/>
              </a:xfrm>
              <a:custGeom>
                <a:avLst/>
                <a:gdLst>
                  <a:gd name="connsiteX0" fmla="*/ 0 w 176841"/>
                  <a:gd name="connsiteY0" fmla="*/ 12940 h 129396"/>
                  <a:gd name="connsiteX1" fmla="*/ 103517 w 176841"/>
                  <a:gd name="connsiteY1" fmla="*/ 0 h 129396"/>
                  <a:gd name="connsiteX2" fmla="*/ 176841 w 176841"/>
                  <a:gd name="connsiteY2" fmla="*/ 38819 h 129396"/>
                  <a:gd name="connsiteX3" fmla="*/ 120770 w 176841"/>
                  <a:gd name="connsiteY3" fmla="*/ 103517 h 129396"/>
                  <a:gd name="connsiteX4" fmla="*/ 47445 w 176841"/>
                  <a:gd name="connsiteY4" fmla="*/ 129396 h 12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41" h="129396">
                    <a:moveTo>
                      <a:pt x="0" y="12940"/>
                    </a:moveTo>
                    <a:lnTo>
                      <a:pt x="103517" y="0"/>
                    </a:lnTo>
                    <a:lnTo>
                      <a:pt x="176841" y="38819"/>
                    </a:lnTo>
                    <a:lnTo>
                      <a:pt x="120770" y="103517"/>
                    </a:lnTo>
                    <a:lnTo>
                      <a:pt x="47445" y="129396"/>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08" name="Freeform: Shape 107">
                <a:extLst>
                  <a:ext uri="{FF2B5EF4-FFF2-40B4-BE49-F238E27FC236}">
                    <a16:creationId xmlns:a16="http://schemas.microsoft.com/office/drawing/2014/main" id="{DA65BF9E-D1D2-4705-9ADD-5177EF4B260A}"/>
                  </a:ext>
                </a:extLst>
              </p:cNvPr>
              <p:cNvSpPr/>
              <p:nvPr/>
            </p:nvSpPr>
            <p:spPr bwMode="auto">
              <a:xfrm>
                <a:off x="17155645" y="2919632"/>
                <a:ext cx="69" cy="190218"/>
              </a:xfrm>
              <a:custGeom>
                <a:avLst/>
                <a:gdLst>
                  <a:gd name="connsiteX0" fmla="*/ 0 w 168215"/>
                  <a:gd name="connsiteY0" fmla="*/ 0 h 181155"/>
                  <a:gd name="connsiteX1" fmla="*/ 125083 w 168215"/>
                  <a:gd name="connsiteY1" fmla="*/ 25880 h 181155"/>
                  <a:gd name="connsiteX2" fmla="*/ 168215 w 168215"/>
                  <a:gd name="connsiteY2" fmla="*/ 69012 h 181155"/>
                  <a:gd name="connsiteX3" fmla="*/ 133709 w 168215"/>
                  <a:gd name="connsiteY3" fmla="*/ 133710 h 181155"/>
                  <a:gd name="connsiteX4" fmla="*/ 64698 w 168215"/>
                  <a:gd name="connsiteY4" fmla="*/ 181155 h 18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5" h="181155">
                    <a:moveTo>
                      <a:pt x="0" y="0"/>
                    </a:moveTo>
                    <a:lnTo>
                      <a:pt x="125083" y="25880"/>
                    </a:lnTo>
                    <a:lnTo>
                      <a:pt x="168215" y="69012"/>
                    </a:lnTo>
                    <a:lnTo>
                      <a:pt x="133709" y="133710"/>
                    </a:lnTo>
                    <a:lnTo>
                      <a:pt x="64698" y="181155"/>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09" name="Freeform: Shape 108">
                <a:extLst>
                  <a:ext uri="{FF2B5EF4-FFF2-40B4-BE49-F238E27FC236}">
                    <a16:creationId xmlns:a16="http://schemas.microsoft.com/office/drawing/2014/main" id="{82F0E5D1-EAA3-44A3-9BCA-40CBAD1506CB}"/>
                  </a:ext>
                </a:extLst>
              </p:cNvPr>
              <p:cNvSpPr/>
              <p:nvPr/>
            </p:nvSpPr>
            <p:spPr bwMode="auto">
              <a:xfrm>
                <a:off x="17116574" y="2989082"/>
                <a:ext cx="69" cy="190218"/>
              </a:xfrm>
              <a:custGeom>
                <a:avLst/>
                <a:gdLst>
                  <a:gd name="connsiteX0" fmla="*/ 0 w 138023"/>
                  <a:gd name="connsiteY0" fmla="*/ 0 h 168215"/>
                  <a:gd name="connsiteX1" fmla="*/ 94891 w 138023"/>
                  <a:gd name="connsiteY1" fmla="*/ 30193 h 168215"/>
                  <a:gd name="connsiteX2" fmla="*/ 138023 w 138023"/>
                  <a:gd name="connsiteY2" fmla="*/ 81951 h 168215"/>
                  <a:gd name="connsiteX3" fmla="*/ 86265 w 138023"/>
                  <a:gd name="connsiteY3" fmla="*/ 138023 h 168215"/>
                  <a:gd name="connsiteX4" fmla="*/ 0 w 138023"/>
                  <a:gd name="connsiteY4" fmla="*/ 168215 h 16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23" h="168215">
                    <a:moveTo>
                      <a:pt x="0" y="0"/>
                    </a:moveTo>
                    <a:lnTo>
                      <a:pt x="94891" y="30193"/>
                    </a:lnTo>
                    <a:lnTo>
                      <a:pt x="138023" y="81951"/>
                    </a:lnTo>
                    <a:lnTo>
                      <a:pt x="86265" y="138023"/>
                    </a:lnTo>
                    <a:lnTo>
                      <a:pt x="0" y="168215"/>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10" name="Freeform: Shape 109">
                <a:extLst>
                  <a:ext uri="{FF2B5EF4-FFF2-40B4-BE49-F238E27FC236}">
                    <a16:creationId xmlns:a16="http://schemas.microsoft.com/office/drawing/2014/main" id="{48E2D8AA-AE9C-4980-A798-0FEB1463D64B}"/>
                  </a:ext>
                </a:extLst>
              </p:cNvPr>
              <p:cNvSpPr/>
              <p:nvPr/>
            </p:nvSpPr>
            <p:spPr bwMode="auto">
              <a:xfrm>
                <a:off x="17121583" y="3047767"/>
                <a:ext cx="69" cy="190218"/>
              </a:xfrm>
              <a:custGeom>
                <a:avLst/>
                <a:gdLst>
                  <a:gd name="connsiteX0" fmla="*/ 0 w 90577"/>
                  <a:gd name="connsiteY0" fmla="*/ 0 h 112143"/>
                  <a:gd name="connsiteX1" fmla="*/ 90577 w 90577"/>
                  <a:gd name="connsiteY1" fmla="*/ 30192 h 112143"/>
                  <a:gd name="connsiteX2" fmla="*/ 90577 w 90577"/>
                  <a:gd name="connsiteY2" fmla="*/ 30192 h 112143"/>
                  <a:gd name="connsiteX3" fmla="*/ 77637 w 90577"/>
                  <a:gd name="connsiteY3" fmla="*/ 86264 h 112143"/>
                  <a:gd name="connsiteX4" fmla="*/ 34505 w 90577"/>
                  <a:gd name="connsiteY4" fmla="*/ 112143 h 11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77" h="112143">
                    <a:moveTo>
                      <a:pt x="0" y="0"/>
                    </a:moveTo>
                    <a:lnTo>
                      <a:pt x="90577" y="30192"/>
                    </a:lnTo>
                    <a:lnTo>
                      <a:pt x="90577" y="30192"/>
                    </a:lnTo>
                    <a:lnTo>
                      <a:pt x="77637" y="86264"/>
                    </a:lnTo>
                    <a:lnTo>
                      <a:pt x="34505" y="112143"/>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11" name="Freeform: Shape 110">
                <a:extLst>
                  <a:ext uri="{FF2B5EF4-FFF2-40B4-BE49-F238E27FC236}">
                    <a16:creationId xmlns:a16="http://schemas.microsoft.com/office/drawing/2014/main" id="{06A5E5FA-0BF8-4259-807D-FDA1AFD4946B}"/>
                  </a:ext>
                </a:extLst>
              </p:cNvPr>
              <p:cNvSpPr/>
              <p:nvPr/>
            </p:nvSpPr>
            <p:spPr bwMode="auto">
              <a:xfrm>
                <a:off x="17195718" y="2876023"/>
                <a:ext cx="69" cy="190218"/>
              </a:xfrm>
              <a:custGeom>
                <a:avLst/>
                <a:gdLst>
                  <a:gd name="connsiteX0" fmla="*/ 0 w 172528"/>
                  <a:gd name="connsiteY0" fmla="*/ 0 h 125083"/>
                  <a:gd name="connsiteX1" fmla="*/ 103517 w 172528"/>
                  <a:gd name="connsiteY1" fmla="*/ 0 h 125083"/>
                  <a:gd name="connsiteX2" fmla="*/ 172528 w 172528"/>
                  <a:gd name="connsiteY2" fmla="*/ 47446 h 125083"/>
                  <a:gd name="connsiteX3" fmla="*/ 120770 w 172528"/>
                  <a:gd name="connsiteY3" fmla="*/ 94891 h 125083"/>
                  <a:gd name="connsiteX4" fmla="*/ 73325 w 172528"/>
                  <a:gd name="connsiteY4" fmla="*/ 125083 h 12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28" h="125083">
                    <a:moveTo>
                      <a:pt x="0" y="0"/>
                    </a:moveTo>
                    <a:lnTo>
                      <a:pt x="103517" y="0"/>
                    </a:lnTo>
                    <a:lnTo>
                      <a:pt x="172528" y="47446"/>
                    </a:lnTo>
                    <a:lnTo>
                      <a:pt x="120770" y="94891"/>
                    </a:lnTo>
                    <a:lnTo>
                      <a:pt x="73325" y="125083"/>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12" name="Freeform: Shape 111">
                <a:extLst>
                  <a:ext uri="{FF2B5EF4-FFF2-40B4-BE49-F238E27FC236}">
                    <a16:creationId xmlns:a16="http://schemas.microsoft.com/office/drawing/2014/main" id="{107B0FA8-5EC9-4363-8DD6-B946EE91D710}"/>
                  </a:ext>
                </a:extLst>
              </p:cNvPr>
              <p:cNvSpPr/>
              <p:nvPr/>
            </p:nvSpPr>
            <p:spPr bwMode="auto">
              <a:xfrm>
                <a:off x="17228779" y="2930938"/>
                <a:ext cx="69" cy="190218"/>
              </a:xfrm>
              <a:custGeom>
                <a:avLst/>
                <a:gdLst>
                  <a:gd name="connsiteX0" fmla="*/ 0 w 116456"/>
                  <a:gd name="connsiteY0" fmla="*/ 0 h 150963"/>
                  <a:gd name="connsiteX1" fmla="*/ 77637 w 116456"/>
                  <a:gd name="connsiteY1" fmla="*/ 12940 h 150963"/>
                  <a:gd name="connsiteX2" fmla="*/ 116456 w 116456"/>
                  <a:gd name="connsiteY2" fmla="*/ 56072 h 150963"/>
                  <a:gd name="connsiteX3" fmla="*/ 90577 w 116456"/>
                  <a:gd name="connsiteY3" fmla="*/ 129397 h 150963"/>
                  <a:gd name="connsiteX4" fmla="*/ 30192 w 116456"/>
                  <a:gd name="connsiteY4" fmla="*/ 150963 h 15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56" h="150963">
                    <a:moveTo>
                      <a:pt x="0" y="0"/>
                    </a:moveTo>
                    <a:lnTo>
                      <a:pt x="77637" y="12940"/>
                    </a:lnTo>
                    <a:lnTo>
                      <a:pt x="116456" y="56072"/>
                    </a:lnTo>
                    <a:lnTo>
                      <a:pt x="90577" y="129397"/>
                    </a:lnTo>
                    <a:lnTo>
                      <a:pt x="30192" y="150963"/>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13" name="Freeform: Shape 112">
                <a:extLst>
                  <a:ext uri="{FF2B5EF4-FFF2-40B4-BE49-F238E27FC236}">
                    <a16:creationId xmlns:a16="http://schemas.microsoft.com/office/drawing/2014/main" id="{B84DF610-F6E2-4DFE-BFEA-5073EEE1C9DB}"/>
                  </a:ext>
                </a:extLst>
              </p:cNvPr>
              <p:cNvSpPr/>
              <p:nvPr/>
            </p:nvSpPr>
            <p:spPr bwMode="auto">
              <a:xfrm>
                <a:off x="17195719" y="2989083"/>
                <a:ext cx="69" cy="190218"/>
              </a:xfrm>
              <a:custGeom>
                <a:avLst/>
                <a:gdLst>
                  <a:gd name="connsiteX0" fmla="*/ 8626 w 155275"/>
                  <a:gd name="connsiteY0" fmla="*/ 0 h 159589"/>
                  <a:gd name="connsiteX1" fmla="*/ 103517 w 155275"/>
                  <a:gd name="connsiteY1" fmla="*/ 12940 h 159589"/>
                  <a:gd name="connsiteX2" fmla="*/ 155275 w 155275"/>
                  <a:gd name="connsiteY2" fmla="*/ 60385 h 159589"/>
                  <a:gd name="connsiteX3" fmla="*/ 103517 w 155275"/>
                  <a:gd name="connsiteY3" fmla="*/ 125083 h 159589"/>
                  <a:gd name="connsiteX4" fmla="*/ 0 w 155275"/>
                  <a:gd name="connsiteY4" fmla="*/ 159589 h 159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5" h="159589">
                    <a:moveTo>
                      <a:pt x="8626" y="0"/>
                    </a:moveTo>
                    <a:lnTo>
                      <a:pt x="103517" y="12940"/>
                    </a:lnTo>
                    <a:lnTo>
                      <a:pt x="155275" y="60385"/>
                    </a:lnTo>
                    <a:lnTo>
                      <a:pt x="103517" y="125083"/>
                    </a:lnTo>
                    <a:lnTo>
                      <a:pt x="0" y="159589"/>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14" name="Freeform: Shape 113">
                <a:extLst>
                  <a:ext uri="{FF2B5EF4-FFF2-40B4-BE49-F238E27FC236}">
                    <a16:creationId xmlns:a16="http://schemas.microsoft.com/office/drawing/2014/main" id="{7178D066-FC69-4C66-B26F-85746DCF9466}"/>
                  </a:ext>
                </a:extLst>
              </p:cNvPr>
              <p:cNvSpPr/>
              <p:nvPr/>
            </p:nvSpPr>
            <p:spPr bwMode="auto">
              <a:xfrm>
                <a:off x="17183697" y="3047767"/>
                <a:ext cx="69" cy="190218"/>
              </a:xfrm>
              <a:custGeom>
                <a:avLst/>
                <a:gdLst>
                  <a:gd name="connsiteX0" fmla="*/ 30193 w 138023"/>
                  <a:gd name="connsiteY0" fmla="*/ 0 h 146649"/>
                  <a:gd name="connsiteX1" fmla="*/ 99204 w 138023"/>
                  <a:gd name="connsiteY1" fmla="*/ 38819 h 146649"/>
                  <a:gd name="connsiteX2" fmla="*/ 138023 w 138023"/>
                  <a:gd name="connsiteY2" fmla="*/ 103517 h 146649"/>
                  <a:gd name="connsiteX3" fmla="*/ 47446 w 138023"/>
                  <a:gd name="connsiteY3" fmla="*/ 142336 h 146649"/>
                  <a:gd name="connsiteX4" fmla="*/ 0 w 138023"/>
                  <a:gd name="connsiteY4" fmla="*/ 146649 h 146649"/>
                  <a:gd name="connsiteX5" fmla="*/ 0 w 138023"/>
                  <a:gd name="connsiteY5" fmla="*/ 146649 h 146649"/>
                  <a:gd name="connsiteX6" fmla="*/ 0 w 138023"/>
                  <a:gd name="connsiteY6" fmla="*/ 146649 h 14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23" h="146649">
                    <a:moveTo>
                      <a:pt x="30193" y="0"/>
                    </a:moveTo>
                    <a:lnTo>
                      <a:pt x="99204" y="38819"/>
                    </a:lnTo>
                    <a:lnTo>
                      <a:pt x="138023" y="103517"/>
                    </a:lnTo>
                    <a:lnTo>
                      <a:pt x="47446" y="142336"/>
                    </a:lnTo>
                    <a:lnTo>
                      <a:pt x="0" y="146649"/>
                    </a:lnTo>
                    <a:lnTo>
                      <a:pt x="0" y="146649"/>
                    </a:lnTo>
                    <a:lnTo>
                      <a:pt x="0" y="146649"/>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15" name="Freeform: Shape 114">
                <a:extLst>
                  <a:ext uri="{FF2B5EF4-FFF2-40B4-BE49-F238E27FC236}">
                    <a16:creationId xmlns:a16="http://schemas.microsoft.com/office/drawing/2014/main" id="{C8AFE7E7-C5B5-4487-BFD3-E6B753778D14}"/>
                  </a:ext>
                </a:extLst>
              </p:cNvPr>
              <p:cNvSpPr/>
              <p:nvPr/>
            </p:nvSpPr>
            <p:spPr bwMode="auto">
              <a:xfrm>
                <a:off x="17278871" y="2886791"/>
                <a:ext cx="69" cy="190218"/>
              </a:xfrm>
              <a:custGeom>
                <a:avLst/>
                <a:gdLst>
                  <a:gd name="connsiteX0" fmla="*/ 0 w 163902"/>
                  <a:gd name="connsiteY0" fmla="*/ 0 h 133710"/>
                  <a:gd name="connsiteX1" fmla="*/ 103517 w 163902"/>
                  <a:gd name="connsiteY1" fmla="*/ 34506 h 133710"/>
                  <a:gd name="connsiteX2" fmla="*/ 163902 w 163902"/>
                  <a:gd name="connsiteY2" fmla="*/ 107830 h 133710"/>
                  <a:gd name="connsiteX3" fmla="*/ 107830 w 163902"/>
                  <a:gd name="connsiteY3" fmla="*/ 133710 h 133710"/>
                  <a:gd name="connsiteX4" fmla="*/ 17253 w 163902"/>
                  <a:gd name="connsiteY4" fmla="*/ 129396 h 133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02" h="133710">
                    <a:moveTo>
                      <a:pt x="0" y="0"/>
                    </a:moveTo>
                    <a:lnTo>
                      <a:pt x="103517" y="34506"/>
                    </a:lnTo>
                    <a:lnTo>
                      <a:pt x="163902" y="107830"/>
                    </a:lnTo>
                    <a:lnTo>
                      <a:pt x="107830" y="133710"/>
                    </a:lnTo>
                    <a:lnTo>
                      <a:pt x="17253" y="129396"/>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16" name="Freeform: Shape 115">
                <a:extLst>
                  <a:ext uri="{FF2B5EF4-FFF2-40B4-BE49-F238E27FC236}">
                    <a16:creationId xmlns:a16="http://schemas.microsoft.com/office/drawing/2014/main" id="{A1205F09-BF93-4A49-8185-6F620288455E}"/>
                  </a:ext>
                </a:extLst>
              </p:cNvPr>
              <p:cNvSpPr/>
              <p:nvPr/>
            </p:nvSpPr>
            <p:spPr bwMode="auto">
              <a:xfrm>
                <a:off x="17277869" y="2989083"/>
                <a:ext cx="69" cy="190218"/>
              </a:xfrm>
              <a:custGeom>
                <a:avLst/>
                <a:gdLst>
                  <a:gd name="connsiteX0" fmla="*/ 4314 w 168215"/>
                  <a:gd name="connsiteY0" fmla="*/ 0 h 159589"/>
                  <a:gd name="connsiteX1" fmla="*/ 86265 w 168215"/>
                  <a:gd name="connsiteY1" fmla="*/ 43132 h 159589"/>
                  <a:gd name="connsiteX2" fmla="*/ 168215 w 168215"/>
                  <a:gd name="connsiteY2" fmla="*/ 129397 h 159589"/>
                  <a:gd name="connsiteX3" fmla="*/ 73325 w 168215"/>
                  <a:gd name="connsiteY3" fmla="*/ 155276 h 159589"/>
                  <a:gd name="connsiteX4" fmla="*/ 0 w 168215"/>
                  <a:gd name="connsiteY4" fmla="*/ 159589 h 159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5" h="159589">
                    <a:moveTo>
                      <a:pt x="4314" y="0"/>
                    </a:moveTo>
                    <a:lnTo>
                      <a:pt x="86265" y="43132"/>
                    </a:lnTo>
                    <a:lnTo>
                      <a:pt x="168215" y="129397"/>
                    </a:lnTo>
                    <a:lnTo>
                      <a:pt x="73325" y="155276"/>
                    </a:lnTo>
                    <a:lnTo>
                      <a:pt x="0" y="159589"/>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17" name="Freeform: Shape 116">
                <a:extLst>
                  <a:ext uri="{FF2B5EF4-FFF2-40B4-BE49-F238E27FC236}">
                    <a16:creationId xmlns:a16="http://schemas.microsoft.com/office/drawing/2014/main" id="{547BA22C-50EF-48B6-B7B4-764B48B08A33}"/>
                  </a:ext>
                </a:extLst>
              </p:cNvPr>
              <p:cNvSpPr/>
              <p:nvPr/>
            </p:nvSpPr>
            <p:spPr bwMode="auto">
              <a:xfrm>
                <a:off x="17237795" y="3045614"/>
                <a:ext cx="69" cy="190218"/>
              </a:xfrm>
              <a:custGeom>
                <a:avLst/>
                <a:gdLst>
                  <a:gd name="connsiteX0" fmla="*/ 0 w 116456"/>
                  <a:gd name="connsiteY0" fmla="*/ 0 h 181154"/>
                  <a:gd name="connsiteX1" fmla="*/ 86264 w 116456"/>
                  <a:gd name="connsiteY1" fmla="*/ 38819 h 181154"/>
                  <a:gd name="connsiteX2" fmla="*/ 116456 w 116456"/>
                  <a:gd name="connsiteY2" fmla="*/ 73324 h 181154"/>
                  <a:gd name="connsiteX3" fmla="*/ 64698 w 116456"/>
                  <a:gd name="connsiteY3" fmla="*/ 146649 h 181154"/>
                  <a:gd name="connsiteX4" fmla="*/ 21566 w 116456"/>
                  <a:gd name="connsiteY4" fmla="*/ 181154 h 181154"/>
                  <a:gd name="connsiteX5" fmla="*/ 17252 w 116456"/>
                  <a:gd name="connsiteY5" fmla="*/ 129396 h 181154"/>
                  <a:gd name="connsiteX6" fmla="*/ 34505 w 116456"/>
                  <a:gd name="connsiteY6" fmla="*/ 150962 h 18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6" h="181154">
                    <a:moveTo>
                      <a:pt x="0" y="0"/>
                    </a:moveTo>
                    <a:lnTo>
                      <a:pt x="86264" y="38819"/>
                    </a:lnTo>
                    <a:lnTo>
                      <a:pt x="116456" y="73324"/>
                    </a:lnTo>
                    <a:lnTo>
                      <a:pt x="64698" y="146649"/>
                    </a:lnTo>
                    <a:lnTo>
                      <a:pt x="21566" y="181154"/>
                    </a:lnTo>
                    <a:lnTo>
                      <a:pt x="17252" y="129396"/>
                    </a:lnTo>
                    <a:lnTo>
                      <a:pt x="34505" y="150962"/>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18" name="Freeform: Shape 117">
                <a:extLst>
                  <a:ext uri="{FF2B5EF4-FFF2-40B4-BE49-F238E27FC236}">
                    <a16:creationId xmlns:a16="http://schemas.microsoft.com/office/drawing/2014/main" id="{337B3AD3-3759-43D3-8D90-1F49C580DA64}"/>
                  </a:ext>
                </a:extLst>
              </p:cNvPr>
              <p:cNvSpPr/>
              <p:nvPr/>
            </p:nvSpPr>
            <p:spPr bwMode="auto">
              <a:xfrm>
                <a:off x="17318943" y="2941168"/>
                <a:ext cx="69" cy="190218"/>
              </a:xfrm>
              <a:custGeom>
                <a:avLst/>
                <a:gdLst>
                  <a:gd name="connsiteX0" fmla="*/ 0 w 194094"/>
                  <a:gd name="connsiteY0" fmla="*/ 0 h 155276"/>
                  <a:gd name="connsiteX1" fmla="*/ 116456 w 194094"/>
                  <a:gd name="connsiteY1" fmla="*/ 34506 h 155276"/>
                  <a:gd name="connsiteX2" fmla="*/ 194094 w 194094"/>
                  <a:gd name="connsiteY2" fmla="*/ 81951 h 155276"/>
                  <a:gd name="connsiteX3" fmla="*/ 133709 w 194094"/>
                  <a:gd name="connsiteY3" fmla="*/ 129396 h 155276"/>
                  <a:gd name="connsiteX4" fmla="*/ 73324 w 194094"/>
                  <a:gd name="connsiteY4" fmla="*/ 155276 h 155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94" h="155276">
                    <a:moveTo>
                      <a:pt x="0" y="0"/>
                    </a:moveTo>
                    <a:lnTo>
                      <a:pt x="116456" y="34506"/>
                    </a:lnTo>
                    <a:lnTo>
                      <a:pt x="194094" y="81951"/>
                    </a:lnTo>
                    <a:lnTo>
                      <a:pt x="133709" y="129396"/>
                    </a:lnTo>
                    <a:lnTo>
                      <a:pt x="73324" y="155276"/>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19" name="Freeform: Shape 118">
                <a:extLst>
                  <a:ext uri="{FF2B5EF4-FFF2-40B4-BE49-F238E27FC236}">
                    <a16:creationId xmlns:a16="http://schemas.microsoft.com/office/drawing/2014/main" id="{5A6568AF-F1B3-4EC1-839B-421BBE2013DC}"/>
                  </a:ext>
                </a:extLst>
              </p:cNvPr>
              <p:cNvSpPr/>
              <p:nvPr/>
            </p:nvSpPr>
            <p:spPr bwMode="auto">
              <a:xfrm>
                <a:off x="17297906" y="3049921"/>
                <a:ext cx="69" cy="190218"/>
              </a:xfrm>
              <a:custGeom>
                <a:avLst/>
                <a:gdLst>
                  <a:gd name="connsiteX0" fmla="*/ 51758 w 146649"/>
                  <a:gd name="connsiteY0" fmla="*/ 0 h 138022"/>
                  <a:gd name="connsiteX1" fmla="*/ 112143 w 146649"/>
                  <a:gd name="connsiteY1" fmla="*/ 51758 h 138022"/>
                  <a:gd name="connsiteX2" fmla="*/ 146649 w 146649"/>
                  <a:gd name="connsiteY2" fmla="*/ 112143 h 138022"/>
                  <a:gd name="connsiteX3" fmla="*/ 86264 w 146649"/>
                  <a:gd name="connsiteY3" fmla="*/ 138022 h 138022"/>
                  <a:gd name="connsiteX4" fmla="*/ 0 w 146649"/>
                  <a:gd name="connsiteY4" fmla="*/ 138022 h 138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49" h="138022">
                    <a:moveTo>
                      <a:pt x="51758" y="0"/>
                    </a:moveTo>
                    <a:lnTo>
                      <a:pt x="112143" y="51758"/>
                    </a:lnTo>
                    <a:lnTo>
                      <a:pt x="146649" y="112143"/>
                    </a:lnTo>
                    <a:lnTo>
                      <a:pt x="86264" y="138022"/>
                    </a:lnTo>
                    <a:lnTo>
                      <a:pt x="0" y="138022"/>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20" name="Freeform: Shape 119">
                <a:extLst>
                  <a:ext uri="{FF2B5EF4-FFF2-40B4-BE49-F238E27FC236}">
                    <a16:creationId xmlns:a16="http://schemas.microsoft.com/office/drawing/2014/main" id="{25CA1620-2D7B-485B-906F-DF917DDB2237}"/>
                  </a:ext>
                </a:extLst>
              </p:cNvPr>
              <p:cNvSpPr/>
              <p:nvPr/>
            </p:nvSpPr>
            <p:spPr bwMode="auto">
              <a:xfrm>
                <a:off x="17395082" y="2954088"/>
                <a:ext cx="69" cy="190218"/>
              </a:xfrm>
              <a:custGeom>
                <a:avLst/>
                <a:gdLst>
                  <a:gd name="connsiteX0" fmla="*/ 0 w 150963"/>
                  <a:gd name="connsiteY0" fmla="*/ 0 h 129397"/>
                  <a:gd name="connsiteX1" fmla="*/ 99204 w 150963"/>
                  <a:gd name="connsiteY1" fmla="*/ 38819 h 129397"/>
                  <a:gd name="connsiteX2" fmla="*/ 150963 w 150963"/>
                  <a:gd name="connsiteY2" fmla="*/ 103517 h 129397"/>
                  <a:gd name="connsiteX3" fmla="*/ 81951 w 150963"/>
                  <a:gd name="connsiteY3" fmla="*/ 129397 h 129397"/>
                  <a:gd name="connsiteX4" fmla="*/ 8627 w 150963"/>
                  <a:gd name="connsiteY4" fmla="*/ 129397 h 12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63" h="129397">
                    <a:moveTo>
                      <a:pt x="0" y="0"/>
                    </a:moveTo>
                    <a:lnTo>
                      <a:pt x="99204" y="38819"/>
                    </a:lnTo>
                    <a:lnTo>
                      <a:pt x="150963" y="103517"/>
                    </a:lnTo>
                    <a:lnTo>
                      <a:pt x="81951" y="129397"/>
                    </a:lnTo>
                    <a:lnTo>
                      <a:pt x="8627" y="129397"/>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21" name="Freeform: Shape 120">
                <a:extLst>
                  <a:ext uri="{FF2B5EF4-FFF2-40B4-BE49-F238E27FC236}">
                    <a16:creationId xmlns:a16="http://schemas.microsoft.com/office/drawing/2014/main" id="{A460DD38-A3A3-464B-9357-7C56F4E5C136}"/>
                  </a:ext>
                </a:extLst>
              </p:cNvPr>
              <p:cNvSpPr/>
              <p:nvPr/>
            </p:nvSpPr>
            <p:spPr bwMode="auto">
              <a:xfrm>
                <a:off x="17355009" y="3007927"/>
                <a:ext cx="69" cy="190218"/>
              </a:xfrm>
              <a:custGeom>
                <a:avLst/>
                <a:gdLst>
                  <a:gd name="connsiteX0" fmla="*/ 0 w 138022"/>
                  <a:gd name="connsiteY0" fmla="*/ 0 h 146649"/>
                  <a:gd name="connsiteX1" fmla="*/ 0 w 138022"/>
                  <a:gd name="connsiteY1" fmla="*/ 0 h 146649"/>
                  <a:gd name="connsiteX2" fmla="*/ 107830 w 138022"/>
                  <a:gd name="connsiteY2" fmla="*/ 51759 h 146649"/>
                  <a:gd name="connsiteX3" fmla="*/ 138022 w 138022"/>
                  <a:gd name="connsiteY3" fmla="*/ 125083 h 146649"/>
                  <a:gd name="connsiteX4" fmla="*/ 73324 w 138022"/>
                  <a:gd name="connsiteY4" fmla="*/ 146649 h 146649"/>
                  <a:gd name="connsiteX5" fmla="*/ 12939 w 138022"/>
                  <a:gd name="connsiteY5" fmla="*/ 146649 h 14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022" h="146649">
                    <a:moveTo>
                      <a:pt x="0" y="0"/>
                    </a:moveTo>
                    <a:lnTo>
                      <a:pt x="0" y="0"/>
                    </a:lnTo>
                    <a:lnTo>
                      <a:pt x="107830" y="51759"/>
                    </a:lnTo>
                    <a:lnTo>
                      <a:pt x="138022" y="125083"/>
                    </a:lnTo>
                    <a:lnTo>
                      <a:pt x="73324" y="146649"/>
                    </a:lnTo>
                    <a:lnTo>
                      <a:pt x="12939" y="146649"/>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22" name="Freeform: Shape 121">
                <a:extLst>
                  <a:ext uri="{FF2B5EF4-FFF2-40B4-BE49-F238E27FC236}">
                    <a16:creationId xmlns:a16="http://schemas.microsoft.com/office/drawing/2014/main" id="{7AC96765-5AAE-40D3-80F0-254BD956870D}"/>
                  </a:ext>
                </a:extLst>
              </p:cNvPr>
              <p:cNvSpPr/>
              <p:nvPr/>
            </p:nvSpPr>
            <p:spPr bwMode="auto">
              <a:xfrm>
                <a:off x="17489254" y="2984777"/>
                <a:ext cx="69" cy="190218"/>
              </a:xfrm>
              <a:custGeom>
                <a:avLst/>
                <a:gdLst>
                  <a:gd name="connsiteX0" fmla="*/ 0 w 207034"/>
                  <a:gd name="connsiteY0" fmla="*/ 0 h 159589"/>
                  <a:gd name="connsiteX1" fmla="*/ 133710 w 207034"/>
                  <a:gd name="connsiteY1" fmla="*/ 43133 h 159589"/>
                  <a:gd name="connsiteX2" fmla="*/ 207034 w 207034"/>
                  <a:gd name="connsiteY2" fmla="*/ 116457 h 159589"/>
                  <a:gd name="connsiteX3" fmla="*/ 133710 w 207034"/>
                  <a:gd name="connsiteY3" fmla="*/ 150963 h 159589"/>
                  <a:gd name="connsiteX4" fmla="*/ 99204 w 207034"/>
                  <a:gd name="connsiteY4" fmla="*/ 159589 h 159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34" h="159589">
                    <a:moveTo>
                      <a:pt x="0" y="0"/>
                    </a:moveTo>
                    <a:lnTo>
                      <a:pt x="133710" y="43133"/>
                    </a:lnTo>
                    <a:lnTo>
                      <a:pt x="207034" y="116457"/>
                    </a:lnTo>
                    <a:lnTo>
                      <a:pt x="133710" y="150963"/>
                    </a:lnTo>
                    <a:lnTo>
                      <a:pt x="99204" y="159589"/>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23" name="Freeform: Shape 122">
                <a:extLst>
                  <a:ext uri="{FF2B5EF4-FFF2-40B4-BE49-F238E27FC236}">
                    <a16:creationId xmlns:a16="http://schemas.microsoft.com/office/drawing/2014/main" id="{9BA96B02-B6A5-4ECA-A20A-70C2934C9F18}"/>
                  </a:ext>
                </a:extLst>
              </p:cNvPr>
              <p:cNvSpPr/>
              <p:nvPr/>
            </p:nvSpPr>
            <p:spPr bwMode="auto">
              <a:xfrm>
                <a:off x="17435156" y="3028924"/>
                <a:ext cx="69" cy="190218"/>
              </a:xfrm>
              <a:custGeom>
                <a:avLst/>
                <a:gdLst>
                  <a:gd name="connsiteX0" fmla="*/ 30192 w 155275"/>
                  <a:gd name="connsiteY0" fmla="*/ 0 h 107830"/>
                  <a:gd name="connsiteX1" fmla="*/ 116456 w 155275"/>
                  <a:gd name="connsiteY1" fmla="*/ 43132 h 107830"/>
                  <a:gd name="connsiteX2" fmla="*/ 155275 w 155275"/>
                  <a:gd name="connsiteY2" fmla="*/ 86264 h 107830"/>
                  <a:gd name="connsiteX3" fmla="*/ 69011 w 155275"/>
                  <a:gd name="connsiteY3" fmla="*/ 107830 h 107830"/>
                  <a:gd name="connsiteX4" fmla="*/ 0 w 155275"/>
                  <a:gd name="connsiteY4" fmla="*/ 99204 h 107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5" h="107830">
                    <a:moveTo>
                      <a:pt x="30192" y="0"/>
                    </a:moveTo>
                    <a:lnTo>
                      <a:pt x="116456" y="43132"/>
                    </a:lnTo>
                    <a:lnTo>
                      <a:pt x="155275" y="86264"/>
                    </a:lnTo>
                    <a:lnTo>
                      <a:pt x="69011" y="107830"/>
                    </a:lnTo>
                    <a:lnTo>
                      <a:pt x="0" y="99204"/>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sp>
            <p:nvSpPr>
              <p:cNvPr id="124" name="Freeform: Shape 123">
                <a:extLst>
                  <a:ext uri="{FF2B5EF4-FFF2-40B4-BE49-F238E27FC236}">
                    <a16:creationId xmlns:a16="http://schemas.microsoft.com/office/drawing/2014/main" id="{907DC4D4-60D7-4906-8760-2D64E03E0D95}"/>
                  </a:ext>
                </a:extLst>
              </p:cNvPr>
              <p:cNvSpPr/>
              <p:nvPr/>
            </p:nvSpPr>
            <p:spPr bwMode="auto">
              <a:xfrm>
                <a:off x="17554374" y="3025694"/>
                <a:ext cx="69" cy="190218"/>
              </a:xfrm>
              <a:custGeom>
                <a:avLst/>
                <a:gdLst>
                  <a:gd name="connsiteX0" fmla="*/ 0 w 185468"/>
                  <a:gd name="connsiteY0" fmla="*/ 0 h 150962"/>
                  <a:gd name="connsiteX1" fmla="*/ 112143 w 185468"/>
                  <a:gd name="connsiteY1" fmla="*/ 25879 h 150962"/>
                  <a:gd name="connsiteX2" fmla="*/ 185468 w 185468"/>
                  <a:gd name="connsiteY2" fmla="*/ 90577 h 150962"/>
                  <a:gd name="connsiteX3" fmla="*/ 112143 w 185468"/>
                  <a:gd name="connsiteY3" fmla="*/ 142335 h 150962"/>
                  <a:gd name="connsiteX4" fmla="*/ 69011 w 185468"/>
                  <a:gd name="connsiteY4" fmla="*/ 150962 h 15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68" h="150962">
                    <a:moveTo>
                      <a:pt x="0" y="0"/>
                    </a:moveTo>
                    <a:lnTo>
                      <a:pt x="112143" y="25879"/>
                    </a:lnTo>
                    <a:lnTo>
                      <a:pt x="185468" y="90577"/>
                    </a:lnTo>
                    <a:lnTo>
                      <a:pt x="112143" y="142335"/>
                    </a:lnTo>
                    <a:lnTo>
                      <a:pt x="69011" y="150962"/>
                    </a:lnTo>
                  </a:path>
                </a:pathLst>
              </a:custGeom>
              <a:grp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defTabSz="914217"/>
                <a:endParaRPr lang="en-GB" dirty="0"/>
              </a:p>
            </p:txBody>
          </p:sp>
        </p:grpSp>
        <p:sp>
          <p:nvSpPr>
            <p:cNvPr id="125" name="Freeform: Shape 124">
              <a:extLst>
                <a:ext uri="{FF2B5EF4-FFF2-40B4-BE49-F238E27FC236}">
                  <a16:creationId xmlns:a16="http://schemas.microsoft.com/office/drawing/2014/main" id="{A6DB616C-B88B-4F23-8BE6-59F26C92C447}"/>
                </a:ext>
              </a:extLst>
            </p:cNvPr>
            <p:cNvSpPr/>
            <p:nvPr/>
          </p:nvSpPr>
          <p:spPr>
            <a:xfrm>
              <a:off x="6640213" y="4697164"/>
              <a:ext cx="679502" cy="406793"/>
            </a:xfrm>
            <a:custGeom>
              <a:avLst/>
              <a:gdLst>
                <a:gd name="connsiteX0" fmla="*/ 502922 w 557823"/>
                <a:gd name="connsiteY0" fmla="*/ 134979 h 333948"/>
                <a:gd name="connsiteX1" fmla="*/ 345946 w 557823"/>
                <a:gd name="connsiteY1" fmla="*/ 138978 h 333948"/>
                <a:gd name="connsiteX2" fmla="*/ 348946 w 557823"/>
                <a:gd name="connsiteY2" fmla="*/ 132979 h 333948"/>
                <a:gd name="connsiteX3" fmla="*/ 350946 w 557823"/>
                <a:gd name="connsiteY3" fmla="*/ 127980 h 333948"/>
                <a:gd name="connsiteX4" fmla="*/ 366943 w 557823"/>
                <a:gd name="connsiteY4" fmla="*/ 118982 h 333948"/>
                <a:gd name="connsiteX5" fmla="*/ 371942 w 557823"/>
                <a:gd name="connsiteY5" fmla="*/ 94985 h 333948"/>
                <a:gd name="connsiteX6" fmla="*/ 349946 w 557823"/>
                <a:gd name="connsiteY6" fmla="*/ 101984 h 333948"/>
                <a:gd name="connsiteX7" fmla="*/ 332948 w 557823"/>
                <a:gd name="connsiteY7" fmla="*/ 83987 h 333948"/>
                <a:gd name="connsiteX8" fmla="*/ 305953 w 557823"/>
                <a:gd name="connsiteY8" fmla="*/ 85987 h 333948"/>
                <a:gd name="connsiteX9" fmla="*/ 294954 w 557823"/>
                <a:gd name="connsiteY9" fmla="*/ 63990 h 333948"/>
                <a:gd name="connsiteX10" fmla="*/ 280956 w 557823"/>
                <a:gd name="connsiteY10" fmla="*/ 83987 h 333948"/>
                <a:gd name="connsiteX11" fmla="*/ 287955 w 557823"/>
                <a:gd name="connsiteY11" fmla="*/ 102984 h 333948"/>
                <a:gd name="connsiteX12" fmla="*/ 285956 w 557823"/>
                <a:gd name="connsiteY12" fmla="*/ 106983 h 333948"/>
                <a:gd name="connsiteX13" fmla="*/ 283956 w 557823"/>
                <a:gd name="connsiteY13" fmla="*/ 112982 h 333948"/>
                <a:gd name="connsiteX14" fmla="*/ 175973 w 557823"/>
                <a:gd name="connsiteY14" fmla="*/ 0 h 333948"/>
                <a:gd name="connsiteX15" fmla="*/ 0 w 557823"/>
                <a:gd name="connsiteY15" fmla="*/ 103984 h 333948"/>
                <a:gd name="connsiteX16" fmla="*/ 99984 w 557823"/>
                <a:gd name="connsiteY16" fmla="*/ 93985 h 333948"/>
                <a:gd name="connsiteX17" fmla="*/ 140978 w 557823"/>
                <a:gd name="connsiteY17" fmla="*/ 154976 h 333948"/>
                <a:gd name="connsiteX18" fmla="*/ 211967 w 557823"/>
                <a:gd name="connsiteY18" fmla="*/ 154976 h 333948"/>
                <a:gd name="connsiteX19" fmla="*/ 265959 w 557823"/>
                <a:gd name="connsiteY19" fmla="*/ 243962 h 333948"/>
                <a:gd name="connsiteX20" fmla="*/ 366943 w 557823"/>
                <a:gd name="connsiteY20" fmla="*/ 219966 h 333948"/>
                <a:gd name="connsiteX21" fmla="*/ 416935 w 557823"/>
                <a:gd name="connsiteY21" fmla="*/ 269958 h 333948"/>
                <a:gd name="connsiteX22" fmla="*/ 488924 w 557823"/>
                <a:gd name="connsiteY22" fmla="*/ 255960 h 333948"/>
                <a:gd name="connsiteX23" fmla="*/ 551914 w 557823"/>
                <a:gd name="connsiteY23" fmla="*/ 333948 h 333948"/>
                <a:gd name="connsiteX24" fmla="*/ 502922 w 557823"/>
                <a:gd name="connsiteY24" fmla="*/ 134979 h 33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7823" h="333948">
                  <a:moveTo>
                    <a:pt x="502922" y="134979"/>
                  </a:moveTo>
                  <a:cubicBezTo>
                    <a:pt x="447931" y="143978"/>
                    <a:pt x="409936" y="154976"/>
                    <a:pt x="345946" y="138978"/>
                  </a:cubicBezTo>
                  <a:cubicBezTo>
                    <a:pt x="346946" y="136979"/>
                    <a:pt x="347946" y="134979"/>
                    <a:pt x="348946" y="132979"/>
                  </a:cubicBezTo>
                  <a:cubicBezTo>
                    <a:pt x="349946" y="130980"/>
                    <a:pt x="349946" y="129980"/>
                    <a:pt x="350946" y="127980"/>
                  </a:cubicBezTo>
                  <a:cubicBezTo>
                    <a:pt x="355945" y="126980"/>
                    <a:pt x="361944" y="123981"/>
                    <a:pt x="366943" y="118982"/>
                  </a:cubicBezTo>
                  <a:cubicBezTo>
                    <a:pt x="374942" y="110983"/>
                    <a:pt x="376942" y="99984"/>
                    <a:pt x="371942" y="94985"/>
                  </a:cubicBezTo>
                  <a:cubicBezTo>
                    <a:pt x="367943" y="90986"/>
                    <a:pt x="357944" y="94985"/>
                    <a:pt x="349946" y="101984"/>
                  </a:cubicBezTo>
                  <a:cubicBezTo>
                    <a:pt x="346946" y="93985"/>
                    <a:pt x="340947" y="86987"/>
                    <a:pt x="332948" y="83987"/>
                  </a:cubicBezTo>
                  <a:cubicBezTo>
                    <a:pt x="323950" y="79988"/>
                    <a:pt x="314951" y="80987"/>
                    <a:pt x="305953" y="85987"/>
                  </a:cubicBezTo>
                  <a:cubicBezTo>
                    <a:pt x="304953" y="74988"/>
                    <a:pt x="301953" y="63990"/>
                    <a:pt x="294954" y="63990"/>
                  </a:cubicBezTo>
                  <a:cubicBezTo>
                    <a:pt x="286956" y="63990"/>
                    <a:pt x="280956" y="72989"/>
                    <a:pt x="280956" y="83987"/>
                  </a:cubicBezTo>
                  <a:cubicBezTo>
                    <a:pt x="280956" y="91986"/>
                    <a:pt x="283956" y="99984"/>
                    <a:pt x="287955" y="102984"/>
                  </a:cubicBezTo>
                  <a:cubicBezTo>
                    <a:pt x="286956" y="103984"/>
                    <a:pt x="286956" y="104984"/>
                    <a:pt x="285956" y="106983"/>
                  </a:cubicBezTo>
                  <a:cubicBezTo>
                    <a:pt x="284956" y="108983"/>
                    <a:pt x="284956" y="110983"/>
                    <a:pt x="283956" y="112982"/>
                  </a:cubicBezTo>
                  <a:cubicBezTo>
                    <a:pt x="228964" y="79988"/>
                    <a:pt x="208968" y="44993"/>
                    <a:pt x="175973" y="0"/>
                  </a:cubicBezTo>
                  <a:cubicBezTo>
                    <a:pt x="55991" y="6999"/>
                    <a:pt x="0" y="103984"/>
                    <a:pt x="0" y="103984"/>
                  </a:cubicBezTo>
                  <a:cubicBezTo>
                    <a:pt x="0" y="103984"/>
                    <a:pt x="46993" y="71989"/>
                    <a:pt x="99984" y="93985"/>
                  </a:cubicBezTo>
                  <a:cubicBezTo>
                    <a:pt x="118982" y="102984"/>
                    <a:pt x="140978" y="154976"/>
                    <a:pt x="140978" y="154976"/>
                  </a:cubicBezTo>
                  <a:cubicBezTo>
                    <a:pt x="140978" y="154976"/>
                    <a:pt x="175973" y="142978"/>
                    <a:pt x="211967" y="154976"/>
                  </a:cubicBezTo>
                  <a:cubicBezTo>
                    <a:pt x="251961" y="178972"/>
                    <a:pt x="265959" y="243962"/>
                    <a:pt x="265959" y="243962"/>
                  </a:cubicBezTo>
                  <a:cubicBezTo>
                    <a:pt x="265959" y="243962"/>
                    <a:pt x="321950" y="207968"/>
                    <a:pt x="366943" y="219966"/>
                  </a:cubicBezTo>
                  <a:cubicBezTo>
                    <a:pt x="400938" y="236963"/>
                    <a:pt x="416935" y="269958"/>
                    <a:pt x="416935" y="269958"/>
                  </a:cubicBezTo>
                  <a:cubicBezTo>
                    <a:pt x="416935" y="269958"/>
                    <a:pt x="469927" y="248961"/>
                    <a:pt x="488924" y="255960"/>
                  </a:cubicBezTo>
                  <a:cubicBezTo>
                    <a:pt x="541916" y="277957"/>
                    <a:pt x="551914" y="333948"/>
                    <a:pt x="551914" y="333948"/>
                  </a:cubicBezTo>
                  <a:cubicBezTo>
                    <a:pt x="551914" y="333948"/>
                    <a:pt x="582910" y="224965"/>
                    <a:pt x="502922" y="134979"/>
                  </a:cubicBezTo>
                </a:path>
              </a:pathLst>
            </a:custGeom>
            <a:solidFill>
              <a:schemeClr val="accent3">
                <a:lumMod val="50000"/>
              </a:schemeClr>
            </a:solidFill>
            <a:ln w="9922" cap="flat">
              <a:noFill/>
              <a:prstDash val="solid"/>
              <a:miter/>
            </a:ln>
          </p:spPr>
          <p:txBody>
            <a:bodyPr rtlCol="0" anchor="ctr"/>
            <a:lstStyle/>
            <a:p>
              <a:endParaRPr lang="en-GB" dirty="0"/>
            </a:p>
          </p:txBody>
        </p:sp>
        <p:grpSp>
          <p:nvGrpSpPr>
            <p:cNvPr id="158" name="Group 157">
              <a:extLst>
                <a:ext uri="{FF2B5EF4-FFF2-40B4-BE49-F238E27FC236}">
                  <a16:creationId xmlns:a16="http://schemas.microsoft.com/office/drawing/2014/main" id="{A53480D3-14E5-4B07-9AA2-AC64CE0A14DA}"/>
                </a:ext>
              </a:extLst>
            </p:cNvPr>
            <p:cNvGrpSpPr/>
            <p:nvPr/>
          </p:nvGrpSpPr>
          <p:grpSpPr>
            <a:xfrm>
              <a:off x="7527838" y="4778214"/>
              <a:ext cx="471709" cy="471029"/>
              <a:chOff x="5921411" y="4895914"/>
              <a:chExt cx="668837" cy="667877"/>
            </a:xfrm>
            <a:solidFill>
              <a:schemeClr val="accent3">
                <a:lumMod val="60000"/>
                <a:lumOff val="40000"/>
              </a:schemeClr>
            </a:solidFill>
          </p:grpSpPr>
          <p:sp>
            <p:nvSpPr>
              <p:cNvPr id="159" name="Oval 158">
                <a:extLst>
                  <a:ext uri="{FF2B5EF4-FFF2-40B4-BE49-F238E27FC236}">
                    <a16:creationId xmlns:a16="http://schemas.microsoft.com/office/drawing/2014/main" id="{6073AE54-8F11-41AB-95F7-BA16C4BEEDA5}"/>
                  </a:ext>
                </a:extLst>
              </p:cNvPr>
              <p:cNvSpPr/>
              <p:nvPr/>
            </p:nvSpPr>
            <p:spPr bwMode="auto">
              <a:xfrm>
                <a:off x="6016172" y="4989323"/>
                <a:ext cx="482600" cy="482597"/>
              </a:xfrm>
              <a:prstGeom prst="ellipse">
                <a:avLst/>
              </a:prstGeom>
              <a:grp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nvGrpSpPr>
              <p:cNvPr id="160" name="Group 159">
                <a:extLst>
                  <a:ext uri="{FF2B5EF4-FFF2-40B4-BE49-F238E27FC236}">
                    <a16:creationId xmlns:a16="http://schemas.microsoft.com/office/drawing/2014/main" id="{62070AB8-5B49-41F9-B995-0B7DC123594C}"/>
                  </a:ext>
                </a:extLst>
              </p:cNvPr>
              <p:cNvGrpSpPr/>
              <p:nvPr/>
            </p:nvGrpSpPr>
            <p:grpSpPr>
              <a:xfrm>
                <a:off x="6193299" y="4895914"/>
                <a:ext cx="129912" cy="663985"/>
                <a:chOff x="6193299" y="4895914"/>
                <a:chExt cx="129912" cy="663985"/>
              </a:xfrm>
              <a:grpFill/>
            </p:grpSpPr>
            <p:grpSp>
              <p:nvGrpSpPr>
                <p:cNvPr id="201" name="Group 200">
                  <a:extLst>
                    <a:ext uri="{FF2B5EF4-FFF2-40B4-BE49-F238E27FC236}">
                      <a16:creationId xmlns:a16="http://schemas.microsoft.com/office/drawing/2014/main" id="{3CB8B0A1-2E30-4D34-A3F6-BFEDE7026C85}"/>
                    </a:ext>
                  </a:extLst>
                </p:cNvPr>
                <p:cNvGrpSpPr/>
                <p:nvPr/>
              </p:nvGrpSpPr>
              <p:grpSpPr>
                <a:xfrm>
                  <a:off x="6196211" y="4895914"/>
                  <a:ext cx="127000" cy="155613"/>
                  <a:chOff x="6186506" y="4895914"/>
                  <a:chExt cx="127000" cy="155613"/>
                </a:xfrm>
                <a:grpFill/>
              </p:grpSpPr>
              <p:sp>
                <p:nvSpPr>
                  <p:cNvPr id="205" name="Oval 204">
                    <a:extLst>
                      <a:ext uri="{FF2B5EF4-FFF2-40B4-BE49-F238E27FC236}">
                        <a16:creationId xmlns:a16="http://schemas.microsoft.com/office/drawing/2014/main" id="{15E0812F-5654-4757-9EA6-B6EB98B7A391}"/>
                      </a:ext>
                    </a:extLst>
                  </p:cNvPr>
                  <p:cNvSpPr/>
                  <p:nvPr/>
                </p:nvSpPr>
                <p:spPr bwMode="auto">
                  <a:xfrm>
                    <a:off x="6186506" y="4895914"/>
                    <a:ext cx="127000" cy="45719"/>
                  </a:xfrm>
                  <a:prstGeom prst="ellipse">
                    <a:avLst/>
                  </a:prstGeom>
                  <a:grp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cxnSp>
                <p:nvCxnSpPr>
                  <p:cNvPr id="206" name="Straight Connector 205">
                    <a:extLst>
                      <a:ext uri="{FF2B5EF4-FFF2-40B4-BE49-F238E27FC236}">
                        <a16:creationId xmlns:a16="http://schemas.microsoft.com/office/drawing/2014/main" id="{7B20B75A-0D0D-41FA-BA5D-5973D11CB96A}"/>
                      </a:ext>
                    </a:extLst>
                  </p:cNvPr>
                  <p:cNvCxnSpPr/>
                  <p:nvPr/>
                </p:nvCxnSpPr>
                <p:spPr bwMode="auto">
                  <a:xfrm>
                    <a:off x="6247428" y="4923394"/>
                    <a:ext cx="0" cy="128133"/>
                  </a:xfrm>
                  <a:prstGeom prst="line">
                    <a:avLst/>
                  </a:prstGeom>
                  <a:grpFill/>
                  <a:ln w="12700" cap="flat" cmpd="sng" algn="ctr">
                    <a:solidFill>
                      <a:schemeClr val="accent3">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2" name="Group 201">
                  <a:extLst>
                    <a:ext uri="{FF2B5EF4-FFF2-40B4-BE49-F238E27FC236}">
                      <a16:creationId xmlns:a16="http://schemas.microsoft.com/office/drawing/2014/main" id="{B06D9846-260F-4800-ABD3-A3A3BA9C2EBC}"/>
                    </a:ext>
                  </a:extLst>
                </p:cNvPr>
                <p:cNvGrpSpPr/>
                <p:nvPr/>
              </p:nvGrpSpPr>
              <p:grpSpPr>
                <a:xfrm rot="10800000">
                  <a:off x="6193299" y="5404286"/>
                  <a:ext cx="127000" cy="155613"/>
                  <a:chOff x="6186506" y="4895914"/>
                  <a:chExt cx="127000" cy="155613"/>
                </a:xfrm>
                <a:grpFill/>
              </p:grpSpPr>
              <p:sp>
                <p:nvSpPr>
                  <p:cNvPr id="203" name="Oval 202">
                    <a:extLst>
                      <a:ext uri="{FF2B5EF4-FFF2-40B4-BE49-F238E27FC236}">
                        <a16:creationId xmlns:a16="http://schemas.microsoft.com/office/drawing/2014/main" id="{7F6F6F36-3AF1-4305-9F40-143C41F6DEDB}"/>
                      </a:ext>
                    </a:extLst>
                  </p:cNvPr>
                  <p:cNvSpPr/>
                  <p:nvPr/>
                </p:nvSpPr>
                <p:spPr bwMode="auto">
                  <a:xfrm>
                    <a:off x="6186506" y="4895914"/>
                    <a:ext cx="127000" cy="45719"/>
                  </a:xfrm>
                  <a:prstGeom prst="ellipse">
                    <a:avLst/>
                  </a:prstGeom>
                  <a:grp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cxnSp>
                <p:nvCxnSpPr>
                  <p:cNvPr id="204" name="Straight Connector 203">
                    <a:extLst>
                      <a:ext uri="{FF2B5EF4-FFF2-40B4-BE49-F238E27FC236}">
                        <a16:creationId xmlns:a16="http://schemas.microsoft.com/office/drawing/2014/main" id="{5C83B33C-3948-48B5-8BF2-DC344551FF9D}"/>
                      </a:ext>
                    </a:extLst>
                  </p:cNvPr>
                  <p:cNvCxnSpPr/>
                  <p:nvPr/>
                </p:nvCxnSpPr>
                <p:spPr bwMode="auto">
                  <a:xfrm>
                    <a:off x="6247428" y="4923394"/>
                    <a:ext cx="0" cy="128133"/>
                  </a:xfrm>
                  <a:prstGeom prst="line">
                    <a:avLst/>
                  </a:prstGeom>
                  <a:grpFill/>
                  <a:ln w="12700" cap="flat" cmpd="sng" algn="ctr">
                    <a:solidFill>
                      <a:schemeClr val="accent3">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61" name="Group 160">
                <a:extLst>
                  <a:ext uri="{FF2B5EF4-FFF2-40B4-BE49-F238E27FC236}">
                    <a16:creationId xmlns:a16="http://schemas.microsoft.com/office/drawing/2014/main" id="{E75F8F8A-A4A5-4AF5-9C61-3561805799EE}"/>
                  </a:ext>
                </a:extLst>
              </p:cNvPr>
              <p:cNvGrpSpPr/>
              <p:nvPr/>
            </p:nvGrpSpPr>
            <p:grpSpPr>
              <a:xfrm rot="5400000">
                <a:off x="6190387" y="4896885"/>
                <a:ext cx="129912" cy="663985"/>
                <a:chOff x="6193299" y="4895914"/>
                <a:chExt cx="129912" cy="663985"/>
              </a:xfrm>
              <a:grpFill/>
            </p:grpSpPr>
            <p:grpSp>
              <p:nvGrpSpPr>
                <p:cNvPr id="195" name="Group 194">
                  <a:extLst>
                    <a:ext uri="{FF2B5EF4-FFF2-40B4-BE49-F238E27FC236}">
                      <a16:creationId xmlns:a16="http://schemas.microsoft.com/office/drawing/2014/main" id="{B993EF05-673A-45BA-84CC-29E71BA761B9}"/>
                    </a:ext>
                  </a:extLst>
                </p:cNvPr>
                <p:cNvGrpSpPr/>
                <p:nvPr/>
              </p:nvGrpSpPr>
              <p:grpSpPr>
                <a:xfrm>
                  <a:off x="6196211" y="4895914"/>
                  <a:ext cx="127000" cy="155613"/>
                  <a:chOff x="6186506" y="4895914"/>
                  <a:chExt cx="127000" cy="155613"/>
                </a:xfrm>
                <a:grpFill/>
              </p:grpSpPr>
              <p:sp>
                <p:nvSpPr>
                  <p:cNvPr id="199" name="Oval 198">
                    <a:extLst>
                      <a:ext uri="{FF2B5EF4-FFF2-40B4-BE49-F238E27FC236}">
                        <a16:creationId xmlns:a16="http://schemas.microsoft.com/office/drawing/2014/main" id="{8A1D0ED1-D4FD-4524-9FA1-E34086683F85}"/>
                      </a:ext>
                    </a:extLst>
                  </p:cNvPr>
                  <p:cNvSpPr/>
                  <p:nvPr/>
                </p:nvSpPr>
                <p:spPr bwMode="auto">
                  <a:xfrm>
                    <a:off x="6186506" y="4895914"/>
                    <a:ext cx="127000" cy="45719"/>
                  </a:xfrm>
                  <a:prstGeom prst="ellipse">
                    <a:avLst/>
                  </a:prstGeom>
                  <a:grp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cxnSp>
                <p:nvCxnSpPr>
                  <p:cNvPr id="200" name="Straight Connector 199">
                    <a:extLst>
                      <a:ext uri="{FF2B5EF4-FFF2-40B4-BE49-F238E27FC236}">
                        <a16:creationId xmlns:a16="http://schemas.microsoft.com/office/drawing/2014/main" id="{A32231B7-FDAE-4E93-A4AF-D007D03F0631}"/>
                      </a:ext>
                    </a:extLst>
                  </p:cNvPr>
                  <p:cNvCxnSpPr/>
                  <p:nvPr/>
                </p:nvCxnSpPr>
                <p:spPr bwMode="auto">
                  <a:xfrm>
                    <a:off x="6247428" y="4923394"/>
                    <a:ext cx="0" cy="128133"/>
                  </a:xfrm>
                  <a:prstGeom prst="line">
                    <a:avLst/>
                  </a:prstGeom>
                  <a:grpFill/>
                  <a:ln w="12700" cap="flat" cmpd="sng" algn="ctr">
                    <a:solidFill>
                      <a:schemeClr val="accent3">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6" name="Group 195">
                  <a:extLst>
                    <a:ext uri="{FF2B5EF4-FFF2-40B4-BE49-F238E27FC236}">
                      <a16:creationId xmlns:a16="http://schemas.microsoft.com/office/drawing/2014/main" id="{132E324E-F6F8-4096-B10D-A3943388FD0A}"/>
                    </a:ext>
                  </a:extLst>
                </p:cNvPr>
                <p:cNvGrpSpPr/>
                <p:nvPr/>
              </p:nvGrpSpPr>
              <p:grpSpPr>
                <a:xfrm rot="10800000">
                  <a:off x="6193299" y="5404286"/>
                  <a:ext cx="127000" cy="155613"/>
                  <a:chOff x="6186506" y="4895914"/>
                  <a:chExt cx="127000" cy="155613"/>
                </a:xfrm>
                <a:grpFill/>
              </p:grpSpPr>
              <p:sp>
                <p:nvSpPr>
                  <p:cNvPr id="197" name="Oval 196">
                    <a:extLst>
                      <a:ext uri="{FF2B5EF4-FFF2-40B4-BE49-F238E27FC236}">
                        <a16:creationId xmlns:a16="http://schemas.microsoft.com/office/drawing/2014/main" id="{C4BE6D94-A673-427A-A5D4-B5260B28EA4D}"/>
                      </a:ext>
                    </a:extLst>
                  </p:cNvPr>
                  <p:cNvSpPr/>
                  <p:nvPr/>
                </p:nvSpPr>
                <p:spPr bwMode="auto">
                  <a:xfrm>
                    <a:off x="6186506" y="4895914"/>
                    <a:ext cx="127000" cy="45719"/>
                  </a:xfrm>
                  <a:prstGeom prst="ellipse">
                    <a:avLst/>
                  </a:prstGeom>
                  <a:grp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cxnSp>
                <p:nvCxnSpPr>
                  <p:cNvPr id="198" name="Straight Connector 197">
                    <a:extLst>
                      <a:ext uri="{FF2B5EF4-FFF2-40B4-BE49-F238E27FC236}">
                        <a16:creationId xmlns:a16="http://schemas.microsoft.com/office/drawing/2014/main" id="{95623F99-6BD6-4F14-A7D4-1F1C062CBB8D}"/>
                      </a:ext>
                    </a:extLst>
                  </p:cNvPr>
                  <p:cNvCxnSpPr/>
                  <p:nvPr/>
                </p:nvCxnSpPr>
                <p:spPr bwMode="auto">
                  <a:xfrm>
                    <a:off x="6247428" y="4923394"/>
                    <a:ext cx="0" cy="128133"/>
                  </a:xfrm>
                  <a:prstGeom prst="line">
                    <a:avLst/>
                  </a:prstGeom>
                  <a:grpFill/>
                  <a:ln w="12700" cap="flat" cmpd="sng" algn="ctr">
                    <a:solidFill>
                      <a:schemeClr val="accent3">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62" name="Group 161">
                <a:extLst>
                  <a:ext uri="{FF2B5EF4-FFF2-40B4-BE49-F238E27FC236}">
                    <a16:creationId xmlns:a16="http://schemas.microsoft.com/office/drawing/2014/main" id="{6341874D-FA16-4C45-BD3B-42372495C147}"/>
                  </a:ext>
                </a:extLst>
              </p:cNvPr>
              <p:cNvGrpSpPr/>
              <p:nvPr/>
            </p:nvGrpSpPr>
            <p:grpSpPr>
              <a:xfrm rot="7200000">
                <a:off x="6193300" y="4899799"/>
                <a:ext cx="129912" cy="663985"/>
                <a:chOff x="6193299" y="4895914"/>
                <a:chExt cx="129912" cy="663985"/>
              </a:xfrm>
              <a:grpFill/>
            </p:grpSpPr>
            <p:grpSp>
              <p:nvGrpSpPr>
                <p:cNvPr id="189" name="Group 188">
                  <a:extLst>
                    <a:ext uri="{FF2B5EF4-FFF2-40B4-BE49-F238E27FC236}">
                      <a16:creationId xmlns:a16="http://schemas.microsoft.com/office/drawing/2014/main" id="{8C32BB55-EB03-4CE8-B14F-B1F4CE77C63E}"/>
                    </a:ext>
                  </a:extLst>
                </p:cNvPr>
                <p:cNvGrpSpPr/>
                <p:nvPr/>
              </p:nvGrpSpPr>
              <p:grpSpPr>
                <a:xfrm>
                  <a:off x="6196211" y="4895914"/>
                  <a:ext cx="127000" cy="155613"/>
                  <a:chOff x="6186506" y="4895914"/>
                  <a:chExt cx="127000" cy="155613"/>
                </a:xfrm>
                <a:grpFill/>
              </p:grpSpPr>
              <p:sp>
                <p:nvSpPr>
                  <p:cNvPr id="193" name="Oval 192">
                    <a:extLst>
                      <a:ext uri="{FF2B5EF4-FFF2-40B4-BE49-F238E27FC236}">
                        <a16:creationId xmlns:a16="http://schemas.microsoft.com/office/drawing/2014/main" id="{EEE303C1-B10D-429E-B10A-21CF1069C828}"/>
                      </a:ext>
                    </a:extLst>
                  </p:cNvPr>
                  <p:cNvSpPr/>
                  <p:nvPr/>
                </p:nvSpPr>
                <p:spPr bwMode="auto">
                  <a:xfrm>
                    <a:off x="6186506" y="4895914"/>
                    <a:ext cx="127000" cy="45719"/>
                  </a:xfrm>
                  <a:prstGeom prst="ellipse">
                    <a:avLst/>
                  </a:prstGeom>
                  <a:grp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cxnSp>
                <p:nvCxnSpPr>
                  <p:cNvPr id="194" name="Straight Connector 193">
                    <a:extLst>
                      <a:ext uri="{FF2B5EF4-FFF2-40B4-BE49-F238E27FC236}">
                        <a16:creationId xmlns:a16="http://schemas.microsoft.com/office/drawing/2014/main" id="{ECE590CE-5299-4E27-A81D-E9FCFAE5757E}"/>
                      </a:ext>
                    </a:extLst>
                  </p:cNvPr>
                  <p:cNvCxnSpPr/>
                  <p:nvPr/>
                </p:nvCxnSpPr>
                <p:spPr bwMode="auto">
                  <a:xfrm>
                    <a:off x="6247428" y="4923394"/>
                    <a:ext cx="0" cy="128133"/>
                  </a:xfrm>
                  <a:prstGeom prst="line">
                    <a:avLst/>
                  </a:prstGeom>
                  <a:grpFill/>
                  <a:ln w="12700" cap="flat" cmpd="sng" algn="ctr">
                    <a:solidFill>
                      <a:schemeClr val="accent3">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0" name="Group 189">
                  <a:extLst>
                    <a:ext uri="{FF2B5EF4-FFF2-40B4-BE49-F238E27FC236}">
                      <a16:creationId xmlns:a16="http://schemas.microsoft.com/office/drawing/2014/main" id="{42013EDF-9B6A-4BEE-A6C9-F37099EB776C}"/>
                    </a:ext>
                  </a:extLst>
                </p:cNvPr>
                <p:cNvGrpSpPr/>
                <p:nvPr/>
              </p:nvGrpSpPr>
              <p:grpSpPr>
                <a:xfrm rot="10800000">
                  <a:off x="6193299" y="5404286"/>
                  <a:ext cx="127000" cy="155613"/>
                  <a:chOff x="6186506" y="4895914"/>
                  <a:chExt cx="127000" cy="155613"/>
                </a:xfrm>
                <a:grpFill/>
              </p:grpSpPr>
              <p:sp>
                <p:nvSpPr>
                  <p:cNvPr id="191" name="Oval 190">
                    <a:extLst>
                      <a:ext uri="{FF2B5EF4-FFF2-40B4-BE49-F238E27FC236}">
                        <a16:creationId xmlns:a16="http://schemas.microsoft.com/office/drawing/2014/main" id="{C7738C1D-0DBB-4282-9937-4CEDF4ABD6FD}"/>
                      </a:ext>
                    </a:extLst>
                  </p:cNvPr>
                  <p:cNvSpPr/>
                  <p:nvPr/>
                </p:nvSpPr>
                <p:spPr bwMode="auto">
                  <a:xfrm>
                    <a:off x="6186506" y="4895914"/>
                    <a:ext cx="127000" cy="45719"/>
                  </a:xfrm>
                  <a:prstGeom prst="ellipse">
                    <a:avLst/>
                  </a:prstGeom>
                  <a:grp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cxnSp>
                <p:nvCxnSpPr>
                  <p:cNvPr id="192" name="Straight Connector 191">
                    <a:extLst>
                      <a:ext uri="{FF2B5EF4-FFF2-40B4-BE49-F238E27FC236}">
                        <a16:creationId xmlns:a16="http://schemas.microsoft.com/office/drawing/2014/main" id="{718A5E9C-F515-4027-AEDD-01FEE806D2AC}"/>
                      </a:ext>
                    </a:extLst>
                  </p:cNvPr>
                  <p:cNvCxnSpPr/>
                  <p:nvPr/>
                </p:nvCxnSpPr>
                <p:spPr bwMode="auto">
                  <a:xfrm>
                    <a:off x="6247428" y="4923394"/>
                    <a:ext cx="0" cy="128133"/>
                  </a:xfrm>
                  <a:prstGeom prst="line">
                    <a:avLst/>
                  </a:prstGeom>
                  <a:grpFill/>
                  <a:ln w="12700" cap="flat" cmpd="sng" algn="ctr">
                    <a:solidFill>
                      <a:schemeClr val="accent3">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63" name="Group 162">
                <a:extLst>
                  <a:ext uri="{FF2B5EF4-FFF2-40B4-BE49-F238E27FC236}">
                    <a16:creationId xmlns:a16="http://schemas.microsoft.com/office/drawing/2014/main" id="{26AB9E1C-E93F-4931-BD29-9CC3474A9AC2}"/>
                  </a:ext>
                </a:extLst>
              </p:cNvPr>
              <p:cNvGrpSpPr/>
              <p:nvPr/>
            </p:nvGrpSpPr>
            <p:grpSpPr>
              <a:xfrm rot="14400000" flipV="1">
                <a:off x="6188448" y="4902714"/>
                <a:ext cx="129912" cy="663985"/>
                <a:chOff x="6193299" y="4895914"/>
                <a:chExt cx="129912" cy="663985"/>
              </a:xfrm>
              <a:grpFill/>
            </p:grpSpPr>
            <p:grpSp>
              <p:nvGrpSpPr>
                <p:cNvPr id="183" name="Group 182">
                  <a:extLst>
                    <a:ext uri="{FF2B5EF4-FFF2-40B4-BE49-F238E27FC236}">
                      <a16:creationId xmlns:a16="http://schemas.microsoft.com/office/drawing/2014/main" id="{2764B6DF-11C7-4D9C-8374-A39BC6CDA94B}"/>
                    </a:ext>
                  </a:extLst>
                </p:cNvPr>
                <p:cNvGrpSpPr/>
                <p:nvPr/>
              </p:nvGrpSpPr>
              <p:grpSpPr>
                <a:xfrm>
                  <a:off x="6196211" y="4895914"/>
                  <a:ext cx="127000" cy="155613"/>
                  <a:chOff x="6186506" y="4895914"/>
                  <a:chExt cx="127000" cy="155613"/>
                </a:xfrm>
                <a:grpFill/>
              </p:grpSpPr>
              <p:sp>
                <p:nvSpPr>
                  <p:cNvPr id="187" name="Oval 186">
                    <a:extLst>
                      <a:ext uri="{FF2B5EF4-FFF2-40B4-BE49-F238E27FC236}">
                        <a16:creationId xmlns:a16="http://schemas.microsoft.com/office/drawing/2014/main" id="{EF60CF21-7AAB-48DB-A669-FF944D125436}"/>
                      </a:ext>
                    </a:extLst>
                  </p:cNvPr>
                  <p:cNvSpPr/>
                  <p:nvPr/>
                </p:nvSpPr>
                <p:spPr bwMode="auto">
                  <a:xfrm>
                    <a:off x="6186506" y="4895914"/>
                    <a:ext cx="127000" cy="45719"/>
                  </a:xfrm>
                  <a:prstGeom prst="ellipse">
                    <a:avLst/>
                  </a:prstGeom>
                  <a:grp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cxnSp>
                <p:nvCxnSpPr>
                  <p:cNvPr id="188" name="Straight Connector 187">
                    <a:extLst>
                      <a:ext uri="{FF2B5EF4-FFF2-40B4-BE49-F238E27FC236}">
                        <a16:creationId xmlns:a16="http://schemas.microsoft.com/office/drawing/2014/main" id="{737ADBFF-47D4-47FB-AAE9-159BE29DE658}"/>
                      </a:ext>
                    </a:extLst>
                  </p:cNvPr>
                  <p:cNvCxnSpPr/>
                  <p:nvPr/>
                </p:nvCxnSpPr>
                <p:spPr bwMode="auto">
                  <a:xfrm>
                    <a:off x="6247428" y="4923394"/>
                    <a:ext cx="0" cy="128133"/>
                  </a:xfrm>
                  <a:prstGeom prst="line">
                    <a:avLst/>
                  </a:prstGeom>
                  <a:grpFill/>
                  <a:ln w="12700" cap="flat" cmpd="sng" algn="ctr">
                    <a:solidFill>
                      <a:schemeClr val="accent3">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4" name="Group 183">
                  <a:extLst>
                    <a:ext uri="{FF2B5EF4-FFF2-40B4-BE49-F238E27FC236}">
                      <a16:creationId xmlns:a16="http://schemas.microsoft.com/office/drawing/2014/main" id="{41E91A36-50D5-4C92-B621-819126331DFB}"/>
                    </a:ext>
                  </a:extLst>
                </p:cNvPr>
                <p:cNvGrpSpPr/>
                <p:nvPr/>
              </p:nvGrpSpPr>
              <p:grpSpPr>
                <a:xfrm rot="10800000">
                  <a:off x="6193299" y="5404286"/>
                  <a:ext cx="127000" cy="155613"/>
                  <a:chOff x="6186506" y="4895914"/>
                  <a:chExt cx="127000" cy="155613"/>
                </a:xfrm>
                <a:grpFill/>
              </p:grpSpPr>
              <p:sp>
                <p:nvSpPr>
                  <p:cNvPr id="185" name="Oval 184">
                    <a:extLst>
                      <a:ext uri="{FF2B5EF4-FFF2-40B4-BE49-F238E27FC236}">
                        <a16:creationId xmlns:a16="http://schemas.microsoft.com/office/drawing/2014/main" id="{0AAA287F-1548-4118-84F5-E8A86FE92B44}"/>
                      </a:ext>
                    </a:extLst>
                  </p:cNvPr>
                  <p:cNvSpPr/>
                  <p:nvPr/>
                </p:nvSpPr>
                <p:spPr bwMode="auto">
                  <a:xfrm>
                    <a:off x="6186506" y="4895914"/>
                    <a:ext cx="127000" cy="45719"/>
                  </a:xfrm>
                  <a:prstGeom prst="ellipse">
                    <a:avLst/>
                  </a:prstGeom>
                  <a:grp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cxnSp>
                <p:nvCxnSpPr>
                  <p:cNvPr id="186" name="Straight Connector 185">
                    <a:extLst>
                      <a:ext uri="{FF2B5EF4-FFF2-40B4-BE49-F238E27FC236}">
                        <a16:creationId xmlns:a16="http://schemas.microsoft.com/office/drawing/2014/main" id="{2A36AB7E-2AF6-492D-93A7-8CEF24290D88}"/>
                      </a:ext>
                    </a:extLst>
                  </p:cNvPr>
                  <p:cNvCxnSpPr/>
                  <p:nvPr/>
                </p:nvCxnSpPr>
                <p:spPr bwMode="auto">
                  <a:xfrm>
                    <a:off x="6247428" y="4923394"/>
                    <a:ext cx="0" cy="128133"/>
                  </a:xfrm>
                  <a:prstGeom prst="line">
                    <a:avLst/>
                  </a:prstGeom>
                  <a:grpFill/>
                  <a:ln w="12700" cap="flat" cmpd="sng" algn="ctr">
                    <a:solidFill>
                      <a:schemeClr val="accent3">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64" name="Group 163">
                <a:extLst>
                  <a:ext uri="{FF2B5EF4-FFF2-40B4-BE49-F238E27FC236}">
                    <a16:creationId xmlns:a16="http://schemas.microsoft.com/office/drawing/2014/main" id="{AA84AC0D-A315-4E66-B4AC-4324A1CC1AD5}"/>
                  </a:ext>
                </a:extLst>
              </p:cNvPr>
              <p:cNvGrpSpPr/>
              <p:nvPr/>
            </p:nvGrpSpPr>
            <p:grpSpPr>
              <a:xfrm rot="12600000" flipV="1">
                <a:off x="6185537" y="4899806"/>
                <a:ext cx="129912" cy="663985"/>
                <a:chOff x="6193299" y="4895914"/>
                <a:chExt cx="129912" cy="663985"/>
              </a:xfrm>
              <a:grpFill/>
            </p:grpSpPr>
            <p:grpSp>
              <p:nvGrpSpPr>
                <p:cNvPr id="177" name="Group 176">
                  <a:extLst>
                    <a:ext uri="{FF2B5EF4-FFF2-40B4-BE49-F238E27FC236}">
                      <a16:creationId xmlns:a16="http://schemas.microsoft.com/office/drawing/2014/main" id="{DAA86FBD-D491-4FD9-9743-BBA7310F7109}"/>
                    </a:ext>
                  </a:extLst>
                </p:cNvPr>
                <p:cNvGrpSpPr/>
                <p:nvPr/>
              </p:nvGrpSpPr>
              <p:grpSpPr>
                <a:xfrm>
                  <a:off x="6196211" y="4895914"/>
                  <a:ext cx="127000" cy="155613"/>
                  <a:chOff x="6186506" y="4895914"/>
                  <a:chExt cx="127000" cy="155613"/>
                </a:xfrm>
                <a:grpFill/>
              </p:grpSpPr>
              <p:sp>
                <p:nvSpPr>
                  <p:cNvPr id="181" name="Oval 180">
                    <a:extLst>
                      <a:ext uri="{FF2B5EF4-FFF2-40B4-BE49-F238E27FC236}">
                        <a16:creationId xmlns:a16="http://schemas.microsoft.com/office/drawing/2014/main" id="{0CF48739-1022-44AB-84DE-5A4A6CF39C36}"/>
                      </a:ext>
                    </a:extLst>
                  </p:cNvPr>
                  <p:cNvSpPr/>
                  <p:nvPr/>
                </p:nvSpPr>
                <p:spPr bwMode="auto">
                  <a:xfrm>
                    <a:off x="6186506" y="4895914"/>
                    <a:ext cx="127000" cy="45719"/>
                  </a:xfrm>
                  <a:prstGeom prst="ellipse">
                    <a:avLst/>
                  </a:prstGeom>
                  <a:grp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cxnSp>
                <p:nvCxnSpPr>
                  <p:cNvPr id="182" name="Straight Connector 181">
                    <a:extLst>
                      <a:ext uri="{FF2B5EF4-FFF2-40B4-BE49-F238E27FC236}">
                        <a16:creationId xmlns:a16="http://schemas.microsoft.com/office/drawing/2014/main" id="{37DCBC7B-2EEA-475A-80C1-D4BC67E16501}"/>
                      </a:ext>
                    </a:extLst>
                  </p:cNvPr>
                  <p:cNvCxnSpPr/>
                  <p:nvPr/>
                </p:nvCxnSpPr>
                <p:spPr bwMode="auto">
                  <a:xfrm>
                    <a:off x="6247428" y="4923394"/>
                    <a:ext cx="0" cy="128133"/>
                  </a:xfrm>
                  <a:prstGeom prst="line">
                    <a:avLst/>
                  </a:prstGeom>
                  <a:grpFill/>
                  <a:ln w="12700" cap="flat" cmpd="sng" algn="ctr">
                    <a:solidFill>
                      <a:schemeClr val="accent3">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8" name="Group 177">
                  <a:extLst>
                    <a:ext uri="{FF2B5EF4-FFF2-40B4-BE49-F238E27FC236}">
                      <a16:creationId xmlns:a16="http://schemas.microsoft.com/office/drawing/2014/main" id="{DF879A7A-38F8-4DE4-833D-C703CEE08560}"/>
                    </a:ext>
                  </a:extLst>
                </p:cNvPr>
                <p:cNvGrpSpPr/>
                <p:nvPr/>
              </p:nvGrpSpPr>
              <p:grpSpPr>
                <a:xfrm rot="10800000">
                  <a:off x="6193299" y="5404286"/>
                  <a:ext cx="127000" cy="155613"/>
                  <a:chOff x="6186506" y="4895914"/>
                  <a:chExt cx="127000" cy="155613"/>
                </a:xfrm>
                <a:grpFill/>
              </p:grpSpPr>
              <p:sp>
                <p:nvSpPr>
                  <p:cNvPr id="179" name="Oval 178">
                    <a:extLst>
                      <a:ext uri="{FF2B5EF4-FFF2-40B4-BE49-F238E27FC236}">
                        <a16:creationId xmlns:a16="http://schemas.microsoft.com/office/drawing/2014/main" id="{85F15135-C406-454F-B444-D44461C8CE2A}"/>
                      </a:ext>
                    </a:extLst>
                  </p:cNvPr>
                  <p:cNvSpPr/>
                  <p:nvPr/>
                </p:nvSpPr>
                <p:spPr bwMode="auto">
                  <a:xfrm>
                    <a:off x="6186506" y="4895914"/>
                    <a:ext cx="127000" cy="45719"/>
                  </a:xfrm>
                  <a:prstGeom prst="ellipse">
                    <a:avLst/>
                  </a:prstGeom>
                  <a:grp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cxnSp>
                <p:nvCxnSpPr>
                  <p:cNvPr id="180" name="Straight Connector 179">
                    <a:extLst>
                      <a:ext uri="{FF2B5EF4-FFF2-40B4-BE49-F238E27FC236}">
                        <a16:creationId xmlns:a16="http://schemas.microsoft.com/office/drawing/2014/main" id="{36731FCD-BE47-4E6A-A8F1-F8774E90DBC8}"/>
                      </a:ext>
                    </a:extLst>
                  </p:cNvPr>
                  <p:cNvCxnSpPr/>
                  <p:nvPr/>
                </p:nvCxnSpPr>
                <p:spPr bwMode="auto">
                  <a:xfrm>
                    <a:off x="6247428" y="4923394"/>
                    <a:ext cx="0" cy="128133"/>
                  </a:xfrm>
                  <a:prstGeom prst="line">
                    <a:avLst/>
                  </a:prstGeom>
                  <a:grpFill/>
                  <a:ln w="12700" cap="flat" cmpd="sng" algn="ctr">
                    <a:solidFill>
                      <a:schemeClr val="accent3">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65" name="Group 164">
                <a:extLst>
                  <a:ext uri="{FF2B5EF4-FFF2-40B4-BE49-F238E27FC236}">
                    <a16:creationId xmlns:a16="http://schemas.microsoft.com/office/drawing/2014/main" id="{ABAFD700-08DA-4627-9D74-52DDB78D90FA}"/>
                  </a:ext>
                </a:extLst>
              </p:cNvPr>
              <p:cNvGrpSpPr/>
              <p:nvPr/>
            </p:nvGrpSpPr>
            <p:grpSpPr>
              <a:xfrm rot="9000000">
                <a:off x="6190390" y="4898839"/>
                <a:ext cx="129912" cy="663985"/>
                <a:chOff x="6193299" y="4895914"/>
                <a:chExt cx="129912" cy="663985"/>
              </a:xfrm>
              <a:grpFill/>
            </p:grpSpPr>
            <p:grpSp>
              <p:nvGrpSpPr>
                <p:cNvPr id="171" name="Group 170">
                  <a:extLst>
                    <a:ext uri="{FF2B5EF4-FFF2-40B4-BE49-F238E27FC236}">
                      <a16:creationId xmlns:a16="http://schemas.microsoft.com/office/drawing/2014/main" id="{991393A7-4D7C-4A3D-BD8A-103CD06FD5F3}"/>
                    </a:ext>
                  </a:extLst>
                </p:cNvPr>
                <p:cNvGrpSpPr/>
                <p:nvPr/>
              </p:nvGrpSpPr>
              <p:grpSpPr>
                <a:xfrm>
                  <a:off x="6196211" y="4895914"/>
                  <a:ext cx="127000" cy="155613"/>
                  <a:chOff x="6186506" y="4895914"/>
                  <a:chExt cx="127000" cy="155613"/>
                </a:xfrm>
                <a:grpFill/>
              </p:grpSpPr>
              <p:sp>
                <p:nvSpPr>
                  <p:cNvPr id="175" name="Oval 174">
                    <a:extLst>
                      <a:ext uri="{FF2B5EF4-FFF2-40B4-BE49-F238E27FC236}">
                        <a16:creationId xmlns:a16="http://schemas.microsoft.com/office/drawing/2014/main" id="{D98404F7-ABB9-4013-9510-CAC4FD54A77A}"/>
                      </a:ext>
                    </a:extLst>
                  </p:cNvPr>
                  <p:cNvSpPr/>
                  <p:nvPr/>
                </p:nvSpPr>
                <p:spPr bwMode="auto">
                  <a:xfrm>
                    <a:off x="6186506" y="4895914"/>
                    <a:ext cx="127000" cy="45719"/>
                  </a:xfrm>
                  <a:prstGeom prst="ellipse">
                    <a:avLst/>
                  </a:prstGeom>
                  <a:grp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cxnSp>
                <p:nvCxnSpPr>
                  <p:cNvPr id="176" name="Straight Connector 175">
                    <a:extLst>
                      <a:ext uri="{FF2B5EF4-FFF2-40B4-BE49-F238E27FC236}">
                        <a16:creationId xmlns:a16="http://schemas.microsoft.com/office/drawing/2014/main" id="{79385808-F130-4179-B56C-91988326AEFF}"/>
                      </a:ext>
                    </a:extLst>
                  </p:cNvPr>
                  <p:cNvCxnSpPr/>
                  <p:nvPr/>
                </p:nvCxnSpPr>
                <p:spPr bwMode="auto">
                  <a:xfrm>
                    <a:off x="6247428" y="4923394"/>
                    <a:ext cx="0" cy="128133"/>
                  </a:xfrm>
                  <a:prstGeom prst="line">
                    <a:avLst/>
                  </a:prstGeom>
                  <a:grpFill/>
                  <a:ln w="12700" cap="flat" cmpd="sng" algn="ctr">
                    <a:solidFill>
                      <a:schemeClr val="accent3">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oup 171">
                  <a:extLst>
                    <a:ext uri="{FF2B5EF4-FFF2-40B4-BE49-F238E27FC236}">
                      <a16:creationId xmlns:a16="http://schemas.microsoft.com/office/drawing/2014/main" id="{6644E839-4D7E-4210-A327-710A7BD9DDB0}"/>
                    </a:ext>
                  </a:extLst>
                </p:cNvPr>
                <p:cNvGrpSpPr/>
                <p:nvPr/>
              </p:nvGrpSpPr>
              <p:grpSpPr>
                <a:xfrm rot="10800000">
                  <a:off x="6193299" y="5404286"/>
                  <a:ext cx="127000" cy="155613"/>
                  <a:chOff x="6186506" y="4895914"/>
                  <a:chExt cx="127000" cy="155613"/>
                </a:xfrm>
                <a:grpFill/>
              </p:grpSpPr>
              <p:sp>
                <p:nvSpPr>
                  <p:cNvPr id="173" name="Oval 172">
                    <a:extLst>
                      <a:ext uri="{FF2B5EF4-FFF2-40B4-BE49-F238E27FC236}">
                        <a16:creationId xmlns:a16="http://schemas.microsoft.com/office/drawing/2014/main" id="{28851B65-3C57-44E4-A75D-86189AC4C52D}"/>
                      </a:ext>
                    </a:extLst>
                  </p:cNvPr>
                  <p:cNvSpPr/>
                  <p:nvPr/>
                </p:nvSpPr>
                <p:spPr bwMode="auto">
                  <a:xfrm>
                    <a:off x="6186506" y="4895914"/>
                    <a:ext cx="127000" cy="45719"/>
                  </a:xfrm>
                  <a:prstGeom prst="ellipse">
                    <a:avLst/>
                  </a:prstGeom>
                  <a:grp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cxnSp>
                <p:nvCxnSpPr>
                  <p:cNvPr id="174" name="Straight Connector 173">
                    <a:extLst>
                      <a:ext uri="{FF2B5EF4-FFF2-40B4-BE49-F238E27FC236}">
                        <a16:creationId xmlns:a16="http://schemas.microsoft.com/office/drawing/2014/main" id="{F00B2FCC-6E3C-4C37-BD3C-EC860A1962ED}"/>
                      </a:ext>
                    </a:extLst>
                  </p:cNvPr>
                  <p:cNvCxnSpPr/>
                  <p:nvPr/>
                </p:nvCxnSpPr>
                <p:spPr bwMode="auto">
                  <a:xfrm>
                    <a:off x="6247428" y="4923394"/>
                    <a:ext cx="0" cy="128133"/>
                  </a:xfrm>
                  <a:prstGeom prst="line">
                    <a:avLst/>
                  </a:prstGeom>
                  <a:grpFill/>
                  <a:ln w="12700" cap="flat" cmpd="sng" algn="ctr">
                    <a:solidFill>
                      <a:schemeClr val="accent3">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66" name="Oval 165">
                <a:extLst>
                  <a:ext uri="{FF2B5EF4-FFF2-40B4-BE49-F238E27FC236}">
                    <a16:creationId xmlns:a16="http://schemas.microsoft.com/office/drawing/2014/main" id="{F08DC991-D73D-4356-8F8C-8F4E0C5E9138}"/>
                  </a:ext>
                </a:extLst>
              </p:cNvPr>
              <p:cNvSpPr/>
              <p:nvPr/>
            </p:nvSpPr>
            <p:spPr bwMode="auto">
              <a:xfrm>
                <a:off x="6210771" y="5048315"/>
                <a:ext cx="106548" cy="67278"/>
              </a:xfrm>
              <a:prstGeom prst="ellipse">
                <a:avLst/>
              </a:prstGeom>
              <a:solidFill>
                <a:schemeClr val="tx1">
                  <a:lumMod val="10000"/>
                  <a:lumOff val="90000"/>
                </a:schemeClr>
              </a:solid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67" name="Oval 166">
                <a:extLst>
                  <a:ext uri="{FF2B5EF4-FFF2-40B4-BE49-F238E27FC236}">
                    <a16:creationId xmlns:a16="http://schemas.microsoft.com/office/drawing/2014/main" id="{3BE9B4D9-7E2C-40B1-973D-54BEEE115B6A}"/>
                  </a:ext>
                </a:extLst>
              </p:cNvPr>
              <p:cNvSpPr/>
              <p:nvPr/>
            </p:nvSpPr>
            <p:spPr bwMode="auto">
              <a:xfrm>
                <a:off x="6205918" y="5342437"/>
                <a:ext cx="106548" cy="67278"/>
              </a:xfrm>
              <a:prstGeom prst="ellipse">
                <a:avLst/>
              </a:prstGeom>
              <a:solidFill>
                <a:schemeClr val="tx1">
                  <a:lumMod val="10000"/>
                  <a:lumOff val="90000"/>
                </a:schemeClr>
              </a:solid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68" name="Oval 167">
                <a:extLst>
                  <a:ext uri="{FF2B5EF4-FFF2-40B4-BE49-F238E27FC236}">
                    <a16:creationId xmlns:a16="http://schemas.microsoft.com/office/drawing/2014/main" id="{F3D301C2-9E61-446D-B589-EB4A012ECAA6}"/>
                  </a:ext>
                </a:extLst>
              </p:cNvPr>
              <p:cNvSpPr/>
              <p:nvPr/>
            </p:nvSpPr>
            <p:spPr bwMode="auto">
              <a:xfrm rot="5400000">
                <a:off x="6344727" y="5191977"/>
                <a:ext cx="106548" cy="67278"/>
              </a:xfrm>
              <a:prstGeom prst="ellipse">
                <a:avLst/>
              </a:prstGeom>
              <a:solidFill>
                <a:schemeClr val="tx1">
                  <a:lumMod val="10000"/>
                  <a:lumOff val="90000"/>
                </a:schemeClr>
              </a:solid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69" name="Oval 168">
                <a:extLst>
                  <a:ext uri="{FF2B5EF4-FFF2-40B4-BE49-F238E27FC236}">
                    <a16:creationId xmlns:a16="http://schemas.microsoft.com/office/drawing/2014/main" id="{69ED51B5-FF48-496E-857B-71012B804920}"/>
                  </a:ext>
                </a:extLst>
              </p:cNvPr>
              <p:cNvSpPr/>
              <p:nvPr/>
            </p:nvSpPr>
            <p:spPr bwMode="auto">
              <a:xfrm rot="5400000">
                <a:off x="6064193" y="5189065"/>
                <a:ext cx="106548" cy="67278"/>
              </a:xfrm>
              <a:prstGeom prst="ellipse">
                <a:avLst/>
              </a:prstGeom>
              <a:solidFill>
                <a:schemeClr val="tx1">
                  <a:lumMod val="10000"/>
                  <a:lumOff val="90000"/>
                </a:schemeClr>
              </a:solid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70" name="Oval 169">
                <a:extLst>
                  <a:ext uri="{FF2B5EF4-FFF2-40B4-BE49-F238E27FC236}">
                    <a16:creationId xmlns:a16="http://schemas.microsoft.com/office/drawing/2014/main" id="{2D026AF2-CE91-4175-8C00-21745CD5248A}"/>
                  </a:ext>
                </a:extLst>
              </p:cNvPr>
              <p:cNvSpPr/>
              <p:nvPr/>
            </p:nvSpPr>
            <p:spPr bwMode="auto">
              <a:xfrm rot="5400000">
                <a:off x="6208077" y="5179137"/>
                <a:ext cx="98561" cy="96624"/>
              </a:xfrm>
              <a:prstGeom prst="ellipse">
                <a:avLst/>
              </a:prstGeom>
              <a:solidFill>
                <a:schemeClr val="tx1">
                  <a:lumMod val="10000"/>
                  <a:lumOff val="90000"/>
                </a:schemeClr>
              </a:solid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grpSp>
          <p:nvGrpSpPr>
            <p:cNvPr id="207" name="Group 206">
              <a:extLst>
                <a:ext uri="{FF2B5EF4-FFF2-40B4-BE49-F238E27FC236}">
                  <a16:creationId xmlns:a16="http://schemas.microsoft.com/office/drawing/2014/main" id="{495D8681-C608-4585-9FFC-C9C691D621AE}"/>
                </a:ext>
              </a:extLst>
            </p:cNvPr>
            <p:cNvGrpSpPr/>
            <p:nvPr/>
          </p:nvGrpSpPr>
          <p:grpSpPr>
            <a:xfrm rot="20240261">
              <a:off x="7968095" y="4957131"/>
              <a:ext cx="551139" cy="566826"/>
              <a:chOff x="13198235" y="4256859"/>
              <a:chExt cx="839903" cy="863813"/>
            </a:xfrm>
          </p:grpSpPr>
          <p:grpSp>
            <p:nvGrpSpPr>
              <p:cNvPr id="139" name="Group 138">
                <a:extLst>
                  <a:ext uri="{FF2B5EF4-FFF2-40B4-BE49-F238E27FC236}">
                    <a16:creationId xmlns:a16="http://schemas.microsoft.com/office/drawing/2014/main" id="{0BE28144-B66F-4082-B25D-7AAF45A9E43D}"/>
                  </a:ext>
                </a:extLst>
              </p:cNvPr>
              <p:cNvGrpSpPr/>
              <p:nvPr/>
            </p:nvGrpSpPr>
            <p:grpSpPr>
              <a:xfrm rot="20483266">
                <a:off x="13248644" y="4256859"/>
                <a:ext cx="553300" cy="257356"/>
                <a:chOff x="7080290" y="4924818"/>
                <a:chExt cx="553300" cy="257356"/>
              </a:xfrm>
              <a:solidFill>
                <a:schemeClr val="tx1">
                  <a:lumMod val="10000"/>
                  <a:lumOff val="90000"/>
                </a:schemeClr>
              </a:solidFill>
            </p:grpSpPr>
            <p:sp>
              <p:nvSpPr>
                <p:cNvPr id="152" name="Rectangle: Rounded Corners 151">
                  <a:extLst>
                    <a:ext uri="{FF2B5EF4-FFF2-40B4-BE49-F238E27FC236}">
                      <a16:creationId xmlns:a16="http://schemas.microsoft.com/office/drawing/2014/main" id="{8A4C5C80-BA02-4800-A041-A897B0AF0C4C}"/>
                    </a:ext>
                  </a:extLst>
                </p:cNvPr>
                <p:cNvSpPr/>
                <p:nvPr/>
              </p:nvSpPr>
              <p:spPr bwMode="auto">
                <a:xfrm rot="19636691">
                  <a:off x="7080290" y="4991342"/>
                  <a:ext cx="553300" cy="122308"/>
                </a:xfrm>
                <a:prstGeom prst="roundRect">
                  <a:avLst>
                    <a:gd name="adj" fmla="val 50000"/>
                  </a:avLst>
                </a:prstGeom>
                <a:solidFill>
                  <a:schemeClr val="accent3">
                    <a:lumMod val="7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53" name="Oval 152">
                  <a:extLst>
                    <a:ext uri="{FF2B5EF4-FFF2-40B4-BE49-F238E27FC236}">
                      <a16:creationId xmlns:a16="http://schemas.microsoft.com/office/drawing/2014/main" id="{B6D17F5F-FA9B-4403-B9AB-3B9AF8C4A40B}"/>
                    </a:ext>
                  </a:extLst>
                </p:cNvPr>
                <p:cNvSpPr/>
                <p:nvPr/>
              </p:nvSpPr>
              <p:spPr bwMode="auto">
                <a:xfrm rot="5400000">
                  <a:off x="7444080" y="4925485"/>
                  <a:ext cx="67868" cy="66534"/>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54" name="Oval 153">
                  <a:extLst>
                    <a:ext uri="{FF2B5EF4-FFF2-40B4-BE49-F238E27FC236}">
                      <a16:creationId xmlns:a16="http://schemas.microsoft.com/office/drawing/2014/main" id="{67585B35-E78F-48F0-B3EC-A93717701F15}"/>
                    </a:ext>
                  </a:extLst>
                </p:cNvPr>
                <p:cNvSpPr/>
                <p:nvPr/>
              </p:nvSpPr>
              <p:spPr bwMode="auto">
                <a:xfrm rot="5400000">
                  <a:off x="7367599" y="5032464"/>
                  <a:ext cx="47075" cy="46150"/>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55" name="Oval 154">
                  <a:extLst>
                    <a:ext uri="{FF2B5EF4-FFF2-40B4-BE49-F238E27FC236}">
                      <a16:creationId xmlns:a16="http://schemas.microsoft.com/office/drawing/2014/main" id="{881554AF-07C1-4F43-A804-A3047F2135E1}"/>
                    </a:ext>
                  </a:extLst>
                </p:cNvPr>
                <p:cNvSpPr/>
                <p:nvPr/>
              </p:nvSpPr>
              <p:spPr bwMode="auto">
                <a:xfrm rot="5400000">
                  <a:off x="7192113" y="5135997"/>
                  <a:ext cx="46635" cy="45719"/>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56" name="Oval 155">
                  <a:extLst>
                    <a:ext uri="{FF2B5EF4-FFF2-40B4-BE49-F238E27FC236}">
                      <a16:creationId xmlns:a16="http://schemas.microsoft.com/office/drawing/2014/main" id="{564910E1-210C-48FD-8A07-35F8B110925B}"/>
                    </a:ext>
                  </a:extLst>
                </p:cNvPr>
                <p:cNvSpPr/>
                <p:nvPr/>
              </p:nvSpPr>
              <p:spPr bwMode="auto">
                <a:xfrm rot="5400000">
                  <a:off x="7218515" y="5082293"/>
                  <a:ext cx="46636" cy="45718"/>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grpSp>
            <p:nvGrpSpPr>
              <p:cNvPr id="140" name="Group 139">
                <a:extLst>
                  <a:ext uri="{FF2B5EF4-FFF2-40B4-BE49-F238E27FC236}">
                    <a16:creationId xmlns:a16="http://schemas.microsoft.com/office/drawing/2014/main" id="{5F4D8041-EA95-4EE5-B93F-E21BE9259000}"/>
                  </a:ext>
                </a:extLst>
              </p:cNvPr>
              <p:cNvGrpSpPr/>
              <p:nvPr/>
            </p:nvGrpSpPr>
            <p:grpSpPr>
              <a:xfrm rot="16428200">
                <a:off x="13061200" y="4745303"/>
                <a:ext cx="512404" cy="238334"/>
                <a:chOff x="7080252" y="4924818"/>
                <a:chExt cx="553300" cy="257356"/>
              </a:xfrm>
              <a:solidFill>
                <a:schemeClr val="tx1">
                  <a:lumMod val="10000"/>
                  <a:lumOff val="90000"/>
                </a:schemeClr>
              </a:solidFill>
            </p:grpSpPr>
            <p:sp>
              <p:nvSpPr>
                <p:cNvPr id="147" name="Rectangle: Rounded Corners 146">
                  <a:extLst>
                    <a:ext uri="{FF2B5EF4-FFF2-40B4-BE49-F238E27FC236}">
                      <a16:creationId xmlns:a16="http://schemas.microsoft.com/office/drawing/2014/main" id="{93939815-AF1E-4054-A934-A405CCE93C61}"/>
                    </a:ext>
                  </a:extLst>
                </p:cNvPr>
                <p:cNvSpPr/>
                <p:nvPr/>
              </p:nvSpPr>
              <p:spPr bwMode="auto">
                <a:xfrm rot="19636691">
                  <a:off x="7080252" y="4991327"/>
                  <a:ext cx="553300" cy="122310"/>
                </a:xfrm>
                <a:prstGeom prst="roundRect">
                  <a:avLst>
                    <a:gd name="adj" fmla="val 50000"/>
                  </a:avLst>
                </a:prstGeom>
                <a:solidFill>
                  <a:schemeClr val="accent3">
                    <a:lumMod val="7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48" name="Oval 147">
                  <a:extLst>
                    <a:ext uri="{FF2B5EF4-FFF2-40B4-BE49-F238E27FC236}">
                      <a16:creationId xmlns:a16="http://schemas.microsoft.com/office/drawing/2014/main" id="{1036406C-5727-4266-920E-38B5B3C4A13C}"/>
                    </a:ext>
                  </a:extLst>
                </p:cNvPr>
                <p:cNvSpPr/>
                <p:nvPr/>
              </p:nvSpPr>
              <p:spPr bwMode="auto">
                <a:xfrm rot="5400000">
                  <a:off x="7444080" y="4925485"/>
                  <a:ext cx="67868" cy="66534"/>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49" name="Oval 148">
                  <a:extLst>
                    <a:ext uri="{FF2B5EF4-FFF2-40B4-BE49-F238E27FC236}">
                      <a16:creationId xmlns:a16="http://schemas.microsoft.com/office/drawing/2014/main" id="{E91B67F4-C992-4F3F-A464-11D45CCE6C12}"/>
                    </a:ext>
                  </a:extLst>
                </p:cNvPr>
                <p:cNvSpPr/>
                <p:nvPr/>
              </p:nvSpPr>
              <p:spPr bwMode="auto">
                <a:xfrm rot="5400000">
                  <a:off x="7367599" y="5032464"/>
                  <a:ext cx="47075" cy="46150"/>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50" name="Oval 149">
                  <a:extLst>
                    <a:ext uri="{FF2B5EF4-FFF2-40B4-BE49-F238E27FC236}">
                      <a16:creationId xmlns:a16="http://schemas.microsoft.com/office/drawing/2014/main" id="{A960038C-56C7-45BE-B34B-4264F9A8B77C}"/>
                    </a:ext>
                  </a:extLst>
                </p:cNvPr>
                <p:cNvSpPr/>
                <p:nvPr/>
              </p:nvSpPr>
              <p:spPr bwMode="auto">
                <a:xfrm rot="5400000">
                  <a:off x="7192113" y="5135997"/>
                  <a:ext cx="46635" cy="45719"/>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51" name="Oval 150">
                  <a:extLst>
                    <a:ext uri="{FF2B5EF4-FFF2-40B4-BE49-F238E27FC236}">
                      <a16:creationId xmlns:a16="http://schemas.microsoft.com/office/drawing/2014/main" id="{C77DE4A7-88CA-497F-876C-70B444B1ED37}"/>
                    </a:ext>
                  </a:extLst>
                </p:cNvPr>
                <p:cNvSpPr/>
                <p:nvPr/>
              </p:nvSpPr>
              <p:spPr bwMode="auto">
                <a:xfrm rot="5400000">
                  <a:off x="7218531" y="5082276"/>
                  <a:ext cx="46635" cy="45719"/>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grpSp>
            <p:nvGrpSpPr>
              <p:cNvPr id="141" name="Group 140">
                <a:extLst>
                  <a:ext uri="{FF2B5EF4-FFF2-40B4-BE49-F238E27FC236}">
                    <a16:creationId xmlns:a16="http://schemas.microsoft.com/office/drawing/2014/main" id="{C1CBEE7A-4075-4252-99CC-5FD251EC714E}"/>
                  </a:ext>
                </a:extLst>
              </p:cNvPr>
              <p:cNvGrpSpPr/>
              <p:nvPr/>
            </p:nvGrpSpPr>
            <p:grpSpPr>
              <a:xfrm rot="1417934">
                <a:off x="13566665" y="4534029"/>
                <a:ext cx="471473" cy="219296"/>
                <a:chOff x="7080290" y="4924818"/>
                <a:chExt cx="553300" cy="257356"/>
              </a:xfrm>
              <a:solidFill>
                <a:schemeClr val="tx1">
                  <a:lumMod val="10000"/>
                  <a:lumOff val="90000"/>
                </a:schemeClr>
              </a:solidFill>
            </p:grpSpPr>
            <p:sp>
              <p:nvSpPr>
                <p:cNvPr id="142" name="Rectangle: Rounded Corners 141">
                  <a:extLst>
                    <a:ext uri="{FF2B5EF4-FFF2-40B4-BE49-F238E27FC236}">
                      <a16:creationId xmlns:a16="http://schemas.microsoft.com/office/drawing/2014/main" id="{33C9B6A9-A9DE-4684-AFE3-1800D1B999CD}"/>
                    </a:ext>
                  </a:extLst>
                </p:cNvPr>
                <p:cNvSpPr/>
                <p:nvPr/>
              </p:nvSpPr>
              <p:spPr bwMode="auto">
                <a:xfrm rot="19636691">
                  <a:off x="7080290" y="4991342"/>
                  <a:ext cx="553300" cy="122308"/>
                </a:xfrm>
                <a:prstGeom prst="roundRect">
                  <a:avLst>
                    <a:gd name="adj" fmla="val 50000"/>
                  </a:avLst>
                </a:prstGeom>
                <a:solidFill>
                  <a:schemeClr val="accent3">
                    <a:lumMod val="7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43" name="Oval 142">
                  <a:extLst>
                    <a:ext uri="{FF2B5EF4-FFF2-40B4-BE49-F238E27FC236}">
                      <a16:creationId xmlns:a16="http://schemas.microsoft.com/office/drawing/2014/main" id="{16DC233D-6C24-4B7B-92C4-0B0FD96A5441}"/>
                    </a:ext>
                  </a:extLst>
                </p:cNvPr>
                <p:cNvSpPr/>
                <p:nvPr/>
              </p:nvSpPr>
              <p:spPr bwMode="auto">
                <a:xfrm rot="5400000">
                  <a:off x="7444080" y="4925485"/>
                  <a:ext cx="67868" cy="66534"/>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44" name="Oval 143">
                  <a:extLst>
                    <a:ext uri="{FF2B5EF4-FFF2-40B4-BE49-F238E27FC236}">
                      <a16:creationId xmlns:a16="http://schemas.microsoft.com/office/drawing/2014/main" id="{E5A88435-88A5-4D2A-BAA7-BAC78329051F}"/>
                    </a:ext>
                  </a:extLst>
                </p:cNvPr>
                <p:cNvSpPr/>
                <p:nvPr/>
              </p:nvSpPr>
              <p:spPr bwMode="auto">
                <a:xfrm rot="5400000">
                  <a:off x="7367596" y="5032497"/>
                  <a:ext cx="47075" cy="46150"/>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45" name="Oval 144">
                  <a:extLst>
                    <a:ext uri="{FF2B5EF4-FFF2-40B4-BE49-F238E27FC236}">
                      <a16:creationId xmlns:a16="http://schemas.microsoft.com/office/drawing/2014/main" id="{9EA99B51-EC9E-4190-BAE4-3C0B349A7391}"/>
                    </a:ext>
                  </a:extLst>
                </p:cNvPr>
                <p:cNvSpPr/>
                <p:nvPr/>
              </p:nvSpPr>
              <p:spPr bwMode="auto">
                <a:xfrm rot="5400000">
                  <a:off x="7192113" y="5135997"/>
                  <a:ext cx="46635" cy="45719"/>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46" name="Oval 145">
                  <a:extLst>
                    <a:ext uri="{FF2B5EF4-FFF2-40B4-BE49-F238E27FC236}">
                      <a16:creationId xmlns:a16="http://schemas.microsoft.com/office/drawing/2014/main" id="{3C794356-3A41-47F3-8E66-B7C303868EE1}"/>
                    </a:ext>
                  </a:extLst>
                </p:cNvPr>
                <p:cNvSpPr/>
                <p:nvPr/>
              </p:nvSpPr>
              <p:spPr bwMode="auto">
                <a:xfrm rot="5400000">
                  <a:off x="7218531" y="5082276"/>
                  <a:ext cx="46635" cy="45719"/>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grpSp>
        <p:sp>
          <p:nvSpPr>
            <p:cNvPr id="208" name="Rectangle 207">
              <a:extLst>
                <a:ext uri="{FF2B5EF4-FFF2-40B4-BE49-F238E27FC236}">
                  <a16:creationId xmlns:a16="http://schemas.microsoft.com/office/drawing/2014/main" id="{FAF70422-64E6-4752-9DEE-8BBAFBBB7489}"/>
                </a:ext>
              </a:extLst>
            </p:cNvPr>
            <p:cNvSpPr/>
            <p:nvPr/>
          </p:nvSpPr>
          <p:spPr>
            <a:xfrm>
              <a:off x="9226019" y="4788944"/>
              <a:ext cx="692818" cy="1015663"/>
            </a:xfrm>
            <a:prstGeom prst="rect">
              <a:avLst/>
            </a:prstGeom>
          </p:spPr>
          <p:txBody>
            <a:bodyPr wrap="none">
              <a:spAutoFit/>
            </a:bodyPr>
            <a:lstStyle/>
            <a:p>
              <a:r>
                <a:rPr lang="en-GB" sz="5999" i="0" kern="0" dirty="0">
                  <a:solidFill>
                    <a:schemeClr val="tx1"/>
                  </a:solidFill>
                  <a:latin typeface="Arial"/>
                  <a:sym typeface="Wingdings"/>
                </a:rPr>
                <a:t></a:t>
              </a:r>
              <a:endParaRPr lang="en-GB" sz="5999" dirty="0">
                <a:solidFill>
                  <a:schemeClr val="tx1"/>
                </a:solidFill>
              </a:endParaRPr>
            </a:p>
          </p:txBody>
        </p:sp>
        <p:pic>
          <p:nvPicPr>
            <p:cNvPr id="209" name="Graphic 208" descr="Ambulance">
              <a:extLst>
                <a:ext uri="{FF2B5EF4-FFF2-40B4-BE49-F238E27FC236}">
                  <a16:creationId xmlns:a16="http://schemas.microsoft.com/office/drawing/2014/main" id="{ECBCD04C-0E3E-49DF-89F8-B560DDE567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3161" y="5581136"/>
              <a:ext cx="880504" cy="880504"/>
            </a:xfrm>
            <a:prstGeom prst="rect">
              <a:avLst/>
            </a:prstGeom>
          </p:spPr>
        </p:pic>
        <p:pic>
          <p:nvPicPr>
            <p:cNvPr id="210" name="Graphic 209" descr="Earth Globe Europe-Africa">
              <a:extLst>
                <a:ext uri="{FF2B5EF4-FFF2-40B4-BE49-F238E27FC236}">
                  <a16:creationId xmlns:a16="http://schemas.microsoft.com/office/drawing/2014/main" id="{E8B01261-5A1C-4035-B9BC-5F27D624D3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9663" y="4672217"/>
              <a:ext cx="923825" cy="923825"/>
            </a:xfrm>
            <a:prstGeom prst="rect">
              <a:avLst/>
            </a:prstGeom>
          </p:spPr>
        </p:pic>
        <p:sp>
          <p:nvSpPr>
            <p:cNvPr id="84" name="Rectangle 83">
              <a:extLst>
                <a:ext uri="{FF2B5EF4-FFF2-40B4-BE49-F238E27FC236}">
                  <a16:creationId xmlns:a16="http://schemas.microsoft.com/office/drawing/2014/main" id="{B528EA84-9E27-4CEA-90C3-CAA25A50BB3D}"/>
                </a:ext>
              </a:extLst>
            </p:cNvPr>
            <p:cNvSpPr/>
            <p:nvPr/>
          </p:nvSpPr>
          <p:spPr>
            <a:xfrm>
              <a:off x="6089067" y="5569314"/>
              <a:ext cx="3081013" cy="738664"/>
            </a:xfrm>
            <a:prstGeom prst="rect">
              <a:avLst/>
            </a:prstGeom>
          </p:spPr>
          <p:txBody>
            <a:bodyPr wrap="square">
              <a:spAutoFit/>
            </a:bodyPr>
            <a:lstStyle/>
            <a:p>
              <a:pPr algn="ctr">
                <a:spcAft>
                  <a:spcPts val="0"/>
                </a:spcAft>
              </a:pPr>
              <a:r>
                <a:rPr lang="en-GB" sz="1400" b="1" i="0" dirty="0">
                  <a:solidFill>
                    <a:schemeClr val="accent3">
                      <a:lumMod val="50000"/>
                    </a:schemeClr>
                  </a:solidFill>
                  <a:latin typeface="+mn-lt"/>
                  <a:ea typeface="Calibri" panose="020F0502020204030204" pitchFamily="34" charset="0"/>
                  <a:cs typeface="Arial" panose="020B0604020202020204" pitchFamily="34" charset="0"/>
                </a:rPr>
                <a:t>Emergence of infectious disease </a:t>
              </a:r>
            </a:p>
            <a:p>
              <a:pPr algn="ctr">
                <a:spcAft>
                  <a:spcPts val="0"/>
                </a:spcAft>
              </a:pPr>
              <a:r>
                <a:rPr lang="en-GB" sz="1400" b="1" i="0" dirty="0">
                  <a:solidFill>
                    <a:schemeClr val="accent1">
                      <a:lumMod val="10000"/>
                    </a:schemeClr>
                  </a:solidFill>
                  <a:latin typeface="+mn-lt"/>
                  <a:ea typeface="Calibri" panose="020F0502020204030204" pitchFamily="34" charset="0"/>
                  <a:cs typeface="Arial" panose="020B0604020202020204" pitchFamily="34" charset="0"/>
                </a:rPr>
                <a:t>Underprepared health systems</a:t>
              </a:r>
            </a:p>
            <a:p>
              <a:pPr algn="ctr">
                <a:spcAft>
                  <a:spcPts val="0"/>
                </a:spcAft>
              </a:pPr>
              <a:r>
                <a:rPr lang="en-GB" sz="1400" i="0" dirty="0">
                  <a:solidFill>
                    <a:schemeClr val="accent3">
                      <a:lumMod val="75000"/>
                    </a:schemeClr>
                  </a:solidFill>
                  <a:latin typeface="+mn-lt"/>
                  <a:ea typeface="Calibri" panose="020F0502020204030204" pitchFamily="34" charset="0"/>
                  <a:cs typeface="Arial" panose="020B0604020202020204" pitchFamily="34" charset="0"/>
                </a:rPr>
                <a:t>Dislodged viruses</a:t>
              </a:r>
              <a:endParaRPr lang="en-GB" sz="1400" b="1" i="0" dirty="0">
                <a:solidFill>
                  <a:schemeClr val="accent3">
                    <a:lumMod val="75000"/>
                  </a:schemeClr>
                </a:solidFill>
                <a:latin typeface="+mn-lt"/>
                <a:ea typeface="Calibri" panose="020F050202020403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BB4BC09E-9CFE-4F9F-BE70-A7D2D27282E7}"/>
              </a:ext>
            </a:extLst>
          </p:cNvPr>
          <p:cNvGrpSpPr/>
          <p:nvPr/>
        </p:nvGrpSpPr>
        <p:grpSpPr>
          <a:xfrm>
            <a:off x="7912995" y="1137421"/>
            <a:ext cx="3999493" cy="2582454"/>
            <a:chOff x="7914211" y="1137684"/>
            <a:chExt cx="4000419" cy="2583052"/>
          </a:xfrm>
        </p:grpSpPr>
        <p:sp>
          <p:nvSpPr>
            <p:cNvPr id="8" name="Rectangle: Rounded Corners 7">
              <a:extLst>
                <a:ext uri="{FF2B5EF4-FFF2-40B4-BE49-F238E27FC236}">
                  <a16:creationId xmlns:a16="http://schemas.microsoft.com/office/drawing/2014/main" id="{C44B6148-FF43-4003-BBEF-C141CF6E5475}"/>
                </a:ext>
              </a:extLst>
            </p:cNvPr>
            <p:cNvSpPr/>
            <p:nvPr/>
          </p:nvSpPr>
          <p:spPr bwMode="auto">
            <a:xfrm>
              <a:off x="8103073" y="1137684"/>
              <a:ext cx="3634902" cy="2551814"/>
            </a:xfrm>
            <a:prstGeom prst="roundRect">
              <a:avLst>
                <a:gd name="adj" fmla="val 5834"/>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44" name="Rectangle 43">
              <a:extLst>
                <a:ext uri="{FF2B5EF4-FFF2-40B4-BE49-F238E27FC236}">
                  <a16:creationId xmlns:a16="http://schemas.microsoft.com/office/drawing/2014/main" id="{1C30D603-4C47-4759-943C-8542E871CB34}"/>
                </a:ext>
              </a:extLst>
            </p:cNvPr>
            <p:cNvSpPr/>
            <p:nvPr/>
          </p:nvSpPr>
          <p:spPr>
            <a:xfrm>
              <a:off x="8076789" y="1145575"/>
              <a:ext cx="3738720" cy="492443"/>
            </a:xfrm>
            <a:prstGeom prst="rect">
              <a:avLst/>
            </a:prstGeom>
          </p:spPr>
          <p:txBody>
            <a:bodyPr wrap="square">
              <a:spAutoFit/>
            </a:bodyPr>
            <a:lstStyle/>
            <a:p>
              <a:pPr algn="ctr">
                <a:spcAft>
                  <a:spcPts val="0"/>
                </a:spcAft>
              </a:pPr>
              <a:r>
                <a:rPr lang="en-GB" i="0" dirty="0">
                  <a:solidFill>
                    <a:schemeClr val="accent6">
                      <a:lumMod val="75000"/>
                    </a:schemeClr>
                  </a:solidFill>
                  <a:latin typeface="Arial Black" panose="020B0A04020102020204" pitchFamily="34" charset="0"/>
                  <a:cs typeface="Arial" panose="020B0604020202020204" pitchFamily="34" charset="0"/>
                </a:rPr>
                <a:t>Deforestation</a:t>
              </a:r>
              <a:r>
                <a:rPr lang="en-GB" i="0" dirty="0">
                  <a:solidFill>
                    <a:schemeClr val="tx1"/>
                  </a:solidFill>
                  <a:ea typeface="Times New Roman" panose="02020603050405020304" pitchFamily="18" charset="0"/>
                  <a:cs typeface="Arial" panose="020B0604020202020204" pitchFamily="34" charset="0"/>
                </a:rPr>
                <a:t> </a:t>
              </a:r>
            </a:p>
            <a:p>
              <a:pPr algn="ctr">
                <a:spcAft>
                  <a:spcPts val="0"/>
                </a:spcAft>
              </a:pPr>
              <a:r>
                <a:rPr lang="en-GB" sz="1400" i="0"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4</a:t>
              </a:r>
              <a:r>
                <a:rPr lang="en-GB" sz="1400" i="0" dirty="0">
                  <a:solidFill>
                    <a:schemeClr val="tx2">
                      <a:lumMod val="75000"/>
                    </a:schemeClr>
                  </a:solidFill>
                  <a:ea typeface="Times New Roman" panose="02020603050405020304" pitchFamily="18" charset="0"/>
                  <a:cs typeface="Arial" panose="020B0604020202020204" pitchFamily="34" charset="0"/>
                </a:rPr>
                <a:t> commodities: </a:t>
              </a:r>
              <a:r>
                <a:rPr lang="en-GB" sz="1400" i="0" dirty="0">
                  <a:solidFill>
                    <a:schemeClr val="tx2">
                      <a:lumMod val="75000"/>
                    </a:schemeClr>
                  </a:solidFill>
                  <a:cs typeface="Arial" panose="020B0604020202020204" pitchFamily="34" charset="0"/>
                </a:rPr>
                <a:t>soy, palm oil, beef, timber</a:t>
              </a:r>
            </a:p>
          </p:txBody>
        </p:sp>
        <p:grpSp>
          <p:nvGrpSpPr>
            <p:cNvPr id="61" name="Group 60">
              <a:extLst>
                <a:ext uri="{FF2B5EF4-FFF2-40B4-BE49-F238E27FC236}">
                  <a16:creationId xmlns:a16="http://schemas.microsoft.com/office/drawing/2014/main" id="{D5150D8D-F297-40BE-B20E-899C548E7B92}"/>
                </a:ext>
              </a:extLst>
            </p:cNvPr>
            <p:cNvGrpSpPr/>
            <p:nvPr/>
          </p:nvGrpSpPr>
          <p:grpSpPr>
            <a:xfrm rot="20610081">
              <a:off x="11069725" y="1973777"/>
              <a:ext cx="498998" cy="366832"/>
              <a:chOff x="10130873" y="2700356"/>
              <a:chExt cx="777974" cy="571919"/>
            </a:xfrm>
          </p:grpSpPr>
          <p:sp>
            <p:nvSpPr>
              <p:cNvPr id="54" name="Oval 53">
                <a:extLst>
                  <a:ext uri="{FF2B5EF4-FFF2-40B4-BE49-F238E27FC236}">
                    <a16:creationId xmlns:a16="http://schemas.microsoft.com/office/drawing/2014/main" id="{601F8DDF-AA48-4DD6-BD2F-03D255F8156F}"/>
                  </a:ext>
                </a:extLst>
              </p:cNvPr>
              <p:cNvSpPr/>
              <p:nvPr/>
            </p:nvSpPr>
            <p:spPr bwMode="auto">
              <a:xfrm>
                <a:off x="10189029" y="2855478"/>
                <a:ext cx="322942" cy="192726"/>
              </a:xfrm>
              <a:custGeom>
                <a:avLst/>
                <a:gdLst>
                  <a:gd name="connsiteX0" fmla="*/ 0 w 319314"/>
                  <a:gd name="connsiteY0" fmla="*/ 96157 h 192314"/>
                  <a:gd name="connsiteX1" fmla="*/ 159657 w 319314"/>
                  <a:gd name="connsiteY1" fmla="*/ 0 h 192314"/>
                  <a:gd name="connsiteX2" fmla="*/ 319314 w 319314"/>
                  <a:gd name="connsiteY2" fmla="*/ 96157 h 192314"/>
                  <a:gd name="connsiteX3" fmla="*/ 159657 w 319314"/>
                  <a:gd name="connsiteY3" fmla="*/ 192314 h 192314"/>
                  <a:gd name="connsiteX4" fmla="*/ 0 w 319314"/>
                  <a:gd name="connsiteY4" fmla="*/ 96157 h 192314"/>
                  <a:gd name="connsiteX0" fmla="*/ 0 w 322942"/>
                  <a:gd name="connsiteY0" fmla="*/ 85341 h 192436"/>
                  <a:gd name="connsiteX1" fmla="*/ 163285 w 322942"/>
                  <a:gd name="connsiteY1" fmla="*/ 69 h 192436"/>
                  <a:gd name="connsiteX2" fmla="*/ 322942 w 322942"/>
                  <a:gd name="connsiteY2" fmla="*/ 96226 h 192436"/>
                  <a:gd name="connsiteX3" fmla="*/ 163285 w 322942"/>
                  <a:gd name="connsiteY3" fmla="*/ 192383 h 192436"/>
                  <a:gd name="connsiteX4" fmla="*/ 0 w 322942"/>
                  <a:gd name="connsiteY4" fmla="*/ 85341 h 192436"/>
                  <a:gd name="connsiteX0" fmla="*/ 12061 w 335003"/>
                  <a:gd name="connsiteY0" fmla="*/ 85479 h 192574"/>
                  <a:gd name="connsiteX1" fmla="*/ 175346 w 335003"/>
                  <a:gd name="connsiteY1" fmla="*/ 207 h 192574"/>
                  <a:gd name="connsiteX2" fmla="*/ 335003 w 335003"/>
                  <a:gd name="connsiteY2" fmla="*/ 96364 h 192574"/>
                  <a:gd name="connsiteX3" fmla="*/ 175346 w 335003"/>
                  <a:gd name="connsiteY3" fmla="*/ 192521 h 192574"/>
                  <a:gd name="connsiteX4" fmla="*/ 12061 w 335003"/>
                  <a:gd name="connsiteY4" fmla="*/ 85479 h 192574"/>
                  <a:gd name="connsiteX0" fmla="*/ 86 w 323028"/>
                  <a:gd name="connsiteY0" fmla="*/ 85546 h 192641"/>
                  <a:gd name="connsiteX1" fmla="*/ 163371 w 323028"/>
                  <a:gd name="connsiteY1" fmla="*/ 274 h 192641"/>
                  <a:gd name="connsiteX2" fmla="*/ 323028 w 323028"/>
                  <a:gd name="connsiteY2" fmla="*/ 96431 h 192641"/>
                  <a:gd name="connsiteX3" fmla="*/ 163371 w 323028"/>
                  <a:gd name="connsiteY3" fmla="*/ 192588 h 192641"/>
                  <a:gd name="connsiteX4" fmla="*/ 86 w 323028"/>
                  <a:gd name="connsiteY4" fmla="*/ 85546 h 192641"/>
                  <a:gd name="connsiteX0" fmla="*/ 86 w 323028"/>
                  <a:gd name="connsiteY0" fmla="*/ 85546 h 192641"/>
                  <a:gd name="connsiteX1" fmla="*/ 163371 w 323028"/>
                  <a:gd name="connsiteY1" fmla="*/ 274 h 192641"/>
                  <a:gd name="connsiteX2" fmla="*/ 323028 w 323028"/>
                  <a:gd name="connsiteY2" fmla="*/ 96431 h 192641"/>
                  <a:gd name="connsiteX3" fmla="*/ 163371 w 323028"/>
                  <a:gd name="connsiteY3" fmla="*/ 192588 h 192641"/>
                  <a:gd name="connsiteX4" fmla="*/ 86 w 323028"/>
                  <a:gd name="connsiteY4" fmla="*/ 85546 h 192641"/>
                  <a:gd name="connsiteX0" fmla="*/ 86 w 323028"/>
                  <a:gd name="connsiteY0" fmla="*/ 85480 h 192575"/>
                  <a:gd name="connsiteX1" fmla="*/ 163371 w 323028"/>
                  <a:gd name="connsiteY1" fmla="*/ 208 h 192575"/>
                  <a:gd name="connsiteX2" fmla="*/ 323028 w 323028"/>
                  <a:gd name="connsiteY2" fmla="*/ 96365 h 192575"/>
                  <a:gd name="connsiteX3" fmla="*/ 163371 w 323028"/>
                  <a:gd name="connsiteY3" fmla="*/ 192522 h 192575"/>
                  <a:gd name="connsiteX4" fmla="*/ 86 w 323028"/>
                  <a:gd name="connsiteY4" fmla="*/ 85480 h 192575"/>
                  <a:gd name="connsiteX0" fmla="*/ 0 w 322942"/>
                  <a:gd name="connsiteY0" fmla="*/ 85480 h 192575"/>
                  <a:gd name="connsiteX1" fmla="*/ 163285 w 322942"/>
                  <a:gd name="connsiteY1" fmla="*/ 208 h 192575"/>
                  <a:gd name="connsiteX2" fmla="*/ 322942 w 322942"/>
                  <a:gd name="connsiteY2" fmla="*/ 96365 h 192575"/>
                  <a:gd name="connsiteX3" fmla="*/ 163285 w 322942"/>
                  <a:gd name="connsiteY3" fmla="*/ 192522 h 192575"/>
                  <a:gd name="connsiteX4" fmla="*/ 0 w 322942"/>
                  <a:gd name="connsiteY4" fmla="*/ 85480 h 192575"/>
                  <a:gd name="connsiteX0" fmla="*/ 0 w 322942"/>
                  <a:gd name="connsiteY0" fmla="*/ 85480 h 192575"/>
                  <a:gd name="connsiteX1" fmla="*/ 163285 w 322942"/>
                  <a:gd name="connsiteY1" fmla="*/ 208 h 192575"/>
                  <a:gd name="connsiteX2" fmla="*/ 322942 w 322942"/>
                  <a:gd name="connsiteY2" fmla="*/ 96365 h 192575"/>
                  <a:gd name="connsiteX3" fmla="*/ 163285 w 322942"/>
                  <a:gd name="connsiteY3" fmla="*/ 192522 h 192575"/>
                  <a:gd name="connsiteX4" fmla="*/ 0 w 322942"/>
                  <a:gd name="connsiteY4" fmla="*/ 85480 h 192575"/>
                  <a:gd name="connsiteX0" fmla="*/ 0 w 322942"/>
                  <a:gd name="connsiteY0" fmla="*/ 85480 h 192726"/>
                  <a:gd name="connsiteX1" fmla="*/ 163285 w 322942"/>
                  <a:gd name="connsiteY1" fmla="*/ 208 h 192726"/>
                  <a:gd name="connsiteX2" fmla="*/ 322942 w 322942"/>
                  <a:gd name="connsiteY2" fmla="*/ 96365 h 192726"/>
                  <a:gd name="connsiteX3" fmla="*/ 163285 w 322942"/>
                  <a:gd name="connsiteY3" fmla="*/ 192522 h 192726"/>
                  <a:gd name="connsiteX4" fmla="*/ 0 w 322942"/>
                  <a:gd name="connsiteY4" fmla="*/ 85480 h 192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42" h="192726">
                    <a:moveTo>
                      <a:pt x="0" y="85480"/>
                    </a:moveTo>
                    <a:cubicBezTo>
                      <a:pt x="79829" y="6974"/>
                      <a:pt x="109461" y="-1606"/>
                      <a:pt x="163285" y="208"/>
                    </a:cubicBezTo>
                    <a:cubicBezTo>
                      <a:pt x="217109" y="2022"/>
                      <a:pt x="283028" y="10602"/>
                      <a:pt x="322942" y="96365"/>
                    </a:cubicBezTo>
                    <a:cubicBezTo>
                      <a:pt x="264885" y="185757"/>
                      <a:pt x="217109" y="194336"/>
                      <a:pt x="163285" y="192522"/>
                    </a:cubicBezTo>
                    <a:cubicBezTo>
                      <a:pt x="109461" y="190708"/>
                      <a:pt x="76199" y="182128"/>
                      <a:pt x="0" y="85480"/>
                    </a:cubicBezTo>
                    <a:close/>
                  </a:path>
                </a:pathLst>
              </a:custGeom>
              <a:solidFill>
                <a:srgbClr val="99C51D"/>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55" name="Oval 53">
                <a:extLst>
                  <a:ext uri="{FF2B5EF4-FFF2-40B4-BE49-F238E27FC236}">
                    <a16:creationId xmlns:a16="http://schemas.microsoft.com/office/drawing/2014/main" id="{2BD3041A-820D-4CE8-9F83-189336569D5F}"/>
                  </a:ext>
                </a:extLst>
              </p:cNvPr>
              <p:cNvSpPr/>
              <p:nvPr/>
            </p:nvSpPr>
            <p:spPr bwMode="auto">
              <a:xfrm>
                <a:off x="10387467" y="2855478"/>
                <a:ext cx="322942" cy="192726"/>
              </a:xfrm>
              <a:custGeom>
                <a:avLst/>
                <a:gdLst>
                  <a:gd name="connsiteX0" fmla="*/ 0 w 319314"/>
                  <a:gd name="connsiteY0" fmla="*/ 96157 h 192314"/>
                  <a:gd name="connsiteX1" fmla="*/ 159657 w 319314"/>
                  <a:gd name="connsiteY1" fmla="*/ 0 h 192314"/>
                  <a:gd name="connsiteX2" fmla="*/ 319314 w 319314"/>
                  <a:gd name="connsiteY2" fmla="*/ 96157 h 192314"/>
                  <a:gd name="connsiteX3" fmla="*/ 159657 w 319314"/>
                  <a:gd name="connsiteY3" fmla="*/ 192314 h 192314"/>
                  <a:gd name="connsiteX4" fmla="*/ 0 w 319314"/>
                  <a:gd name="connsiteY4" fmla="*/ 96157 h 192314"/>
                  <a:gd name="connsiteX0" fmla="*/ 0 w 322942"/>
                  <a:gd name="connsiteY0" fmla="*/ 85341 h 192436"/>
                  <a:gd name="connsiteX1" fmla="*/ 163285 w 322942"/>
                  <a:gd name="connsiteY1" fmla="*/ 69 h 192436"/>
                  <a:gd name="connsiteX2" fmla="*/ 322942 w 322942"/>
                  <a:gd name="connsiteY2" fmla="*/ 96226 h 192436"/>
                  <a:gd name="connsiteX3" fmla="*/ 163285 w 322942"/>
                  <a:gd name="connsiteY3" fmla="*/ 192383 h 192436"/>
                  <a:gd name="connsiteX4" fmla="*/ 0 w 322942"/>
                  <a:gd name="connsiteY4" fmla="*/ 85341 h 192436"/>
                  <a:gd name="connsiteX0" fmla="*/ 12061 w 335003"/>
                  <a:gd name="connsiteY0" fmla="*/ 85479 h 192574"/>
                  <a:gd name="connsiteX1" fmla="*/ 175346 w 335003"/>
                  <a:gd name="connsiteY1" fmla="*/ 207 h 192574"/>
                  <a:gd name="connsiteX2" fmla="*/ 335003 w 335003"/>
                  <a:gd name="connsiteY2" fmla="*/ 96364 h 192574"/>
                  <a:gd name="connsiteX3" fmla="*/ 175346 w 335003"/>
                  <a:gd name="connsiteY3" fmla="*/ 192521 h 192574"/>
                  <a:gd name="connsiteX4" fmla="*/ 12061 w 335003"/>
                  <a:gd name="connsiteY4" fmla="*/ 85479 h 192574"/>
                  <a:gd name="connsiteX0" fmla="*/ 86 w 323028"/>
                  <a:gd name="connsiteY0" fmla="*/ 85546 h 192641"/>
                  <a:gd name="connsiteX1" fmla="*/ 163371 w 323028"/>
                  <a:gd name="connsiteY1" fmla="*/ 274 h 192641"/>
                  <a:gd name="connsiteX2" fmla="*/ 323028 w 323028"/>
                  <a:gd name="connsiteY2" fmla="*/ 96431 h 192641"/>
                  <a:gd name="connsiteX3" fmla="*/ 163371 w 323028"/>
                  <a:gd name="connsiteY3" fmla="*/ 192588 h 192641"/>
                  <a:gd name="connsiteX4" fmla="*/ 86 w 323028"/>
                  <a:gd name="connsiteY4" fmla="*/ 85546 h 192641"/>
                  <a:gd name="connsiteX0" fmla="*/ 86 w 323028"/>
                  <a:gd name="connsiteY0" fmla="*/ 85546 h 192641"/>
                  <a:gd name="connsiteX1" fmla="*/ 163371 w 323028"/>
                  <a:gd name="connsiteY1" fmla="*/ 274 h 192641"/>
                  <a:gd name="connsiteX2" fmla="*/ 323028 w 323028"/>
                  <a:gd name="connsiteY2" fmla="*/ 96431 h 192641"/>
                  <a:gd name="connsiteX3" fmla="*/ 163371 w 323028"/>
                  <a:gd name="connsiteY3" fmla="*/ 192588 h 192641"/>
                  <a:gd name="connsiteX4" fmla="*/ 86 w 323028"/>
                  <a:gd name="connsiteY4" fmla="*/ 85546 h 192641"/>
                  <a:gd name="connsiteX0" fmla="*/ 86 w 323028"/>
                  <a:gd name="connsiteY0" fmla="*/ 85480 h 192575"/>
                  <a:gd name="connsiteX1" fmla="*/ 163371 w 323028"/>
                  <a:gd name="connsiteY1" fmla="*/ 208 h 192575"/>
                  <a:gd name="connsiteX2" fmla="*/ 323028 w 323028"/>
                  <a:gd name="connsiteY2" fmla="*/ 96365 h 192575"/>
                  <a:gd name="connsiteX3" fmla="*/ 163371 w 323028"/>
                  <a:gd name="connsiteY3" fmla="*/ 192522 h 192575"/>
                  <a:gd name="connsiteX4" fmla="*/ 86 w 323028"/>
                  <a:gd name="connsiteY4" fmla="*/ 85480 h 192575"/>
                  <a:gd name="connsiteX0" fmla="*/ 0 w 322942"/>
                  <a:gd name="connsiteY0" fmla="*/ 85480 h 192575"/>
                  <a:gd name="connsiteX1" fmla="*/ 163285 w 322942"/>
                  <a:gd name="connsiteY1" fmla="*/ 208 h 192575"/>
                  <a:gd name="connsiteX2" fmla="*/ 322942 w 322942"/>
                  <a:gd name="connsiteY2" fmla="*/ 96365 h 192575"/>
                  <a:gd name="connsiteX3" fmla="*/ 163285 w 322942"/>
                  <a:gd name="connsiteY3" fmla="*/ 192522 h 192575"/>
                  <a:gd name="connsiteX4" fmla="*/ 0 w 322942"/>
                  <a:gd name="connsiteY4" fmla="*/ 85480 h 192575"/>
                  <a:gd name="connsiteX0" fmla="*/ 0 w 322942"/>
                  <a:gd name="connsiteY0" fmla="*/ 85480 h 192575"/>
                  <a:gd name="connsiteX1" fmla="*/ 163285 w 322942"/>
                  <a:gd name="connsiteY1" fmla="*/ 208 h 192575"/>
                  <a:gd name="connsiteX2" fmla="*/ 322942 w 322942"/>
                  <a:gd name="connsiteY2" fmla="*/ 96365 h 192575"/>
                  <a:gd name="connsiteX3" fmla="*/ 163285 w 322942"/>
                  <a:gd name="connsiteY3" fmla="*/ 192522 h 192575"/>
                  <a:gd name="connsiteX4" fmla="*/ 0 w 322942"/>
                  <a:gd name="connsiteY4" fmla="*/ 85480 h 192575"/>
                  <a:gd name="connsiteX0" fmla="*/ 0 w 322942"/>
                  <a:gd name="connsiteY0" fmla="*/ 85480 h 192726"/>
                  <a:gd name="connsiteX1" fmla="*/ 163285 w 322942"/>
                  <a:gd name="connsiteY1" fmla="*/ 208 h 192726"/>
                  <a:gd name="connsiteX2" fmla="*/ 322942 w 322942"/>
                  <a:gd name="connsiteY2" fmla="*/ 96365 h 192726"/>
                  <a:gd name="connsiteX3" fmla="*/ 163285 w 322942"/>
                  <a:gd name="connsiteY3" fmla="*/ 192522 h 192726"/>
                  <a:gd name="connsiteX4" fmla="*/ 0 w 322942"/>
                  <a:gd name="connsiteY4" fmla="*/ 85480 h 192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42" h="192726">
                    <a:moveTo>
                      <a:pt x="0" y="85480"/>
                    </a:moveTo>
                    <a:cubicBezTo>
                      <a:pt x="79829" y="6974"/>
                      <a:pt x="109461" y="-1606"/>
                      <a:pt x="163285" y="208"/>
                    </a:cubicBezTo>
                    <a:cubicBezTo>
                      <a:pt x="217109" y="2022"/>
                      <a:pt x="283028" y="10602"/>
                      <a:pt x="322942" y="96365"/>
                    </a:cubicBezTo>
                    <a:cubicBezTo>
                      <a:pt x="264885" y="185757"/>
                      <a:pt x="217109" y="194336"/>
                      <a:pt x="163285" y="192522"/>
                    </a:cubicBezTo>
                    <a:cubicBezTo>
                      <a:pt x="109461" y="190708"/>
                      <a:pt x="76199" y="182128"/>
                      <a:pt x="0" y="85480"/>
                    </a:cubicBezTo>
                    <a:close/>
                  </a:path>
                </a:pathLst>
              </a:custGeom>
              <a:solidFill>
                <a:srgbClr val="99C51D"/>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56" name="Oval 53">
                <a:extLst>
                  <a:ext uri="{FF2B5EF4-FFF2-40B4-BE49-F238E27FC236}">
                    <a16:creationId xmlns:a16="http://schemas.microsoft.com/office/drawing/2014/main" id="{5CF12CC7-0698-4084-B586-64B5D097BA9E}"/>
                  </a:ext>
                </a:extLst>
              </p:cNvPr>
              <p:cNvSpPr/>
              <p:nvPr/>
            </p:nvSpPr>
            <p:spPr bwMode="auto">
              <a:xfrm flipH="1">
                <a:off x="10585905" y="2855478"/>
                <a:ext cx="322942" cy="192726"/>
              </a:xfrm>
              <a:custGeom>
                <a:avLst/>
                <a:gdLst>
                  <a:gd name="connsiteX0" fmla="*/ 0 w 319314"/>
                  <a:gd name="connsiteY0" fmla="*/ 96157 h 192314"/>
                  <a:gd name="connsiteX1" fmla="*/ 159657 w 319314"/>
                  <a:gd name="connsiteY1" fmla="*/ 0 h 192314"/>
                  <a:gd name="connsiteX2" fmla="*/ 319314 w 319314"/>
                  <a:gd name="connsiteY2" fmla="*/ 96157 h 192314"/>
                  <a:gd name="connsiteX3" fmla="*/ 159657 w 319314"/>
                  <a:gd name="connsiteY3" fmla="*/ 192314 h 192314"/>
                  <a:gd name="connsiteX4" fmla="*/ 0 w 319314"/>
                  <a:gd name="connsiteY4" fmla="*/ 96157 h 192314"/>
                  <a:gd name="connsiteX0" fmla="*/ 0 w 322942"/>
                  <a:gd name="connsiteY0" fmla="*/ 85341 h 192436"/>
                  <a:gd name="connsiteX1" fmla="*/ 163285 w 322942"/>
                  <a:gd name="connsiteY1" fmla="*/ 69 h 192436"/>
                  <a:gd name="connsiteX2" fmla="*/ 322942 w 322942"/>
                  <a:gd name="connsiteY2" fmla="*/ 96226 h 192436"/>
                  <a:gd name="connsiteX3" fmla="*/ 163285 w 322942"/>
                  <a:gd name="connsiteY3" fmla="*/ 192383 h 192436"/>
                  <a:gd name="connsiteX4" fmla="*/ 0 w 322942"/>
                  <a:gd name="connsiteY4" fmla="*/ 85341 h 192436"/>
                  <a:gd name="connsiteX0" fmla="*/ 12061 w 335003"/>
                  <a:gd name="connsiteY0" fmla="*/ 85479 h 192574"/>
                  <a:gd name="connsiteX1" fmla="*/ 175346 w 335003"/>
                  <a:gd name="connsiteY1" fmla="*/ 207 h 192574"/>
                  <a:gd name="connsiteX2" fmla="*/ 335003 w 335003"/>
                  <a:gd name="connsiteY2" fmla="*/ 96364 h 192574"/>
                  <a:gd name="connsiteX3" fmla="*/ 175346 w 335003"/>
                  <a:gd name="connsiteY3" fmla="*/ 192521 h 192574"/>
                  <a:gd name="connsiteX4" fmla="*/ 12061 w 335003"/>
                  <a:gd name="connsiteY4" fmla="*/ 85479 h 192574"/>
                  <a:gd name="connsiteX0" fmla="*/ 86 w 323028"/>
                  <a:gd name="connsiteY0" fmla="*/ 85546 h 192641"/>
                  <a:gd name="connsiteX1" fmla="*/ 163371 w 323028"/>
                  <a:gd name="connsiteY1" fmla="*/ 274 h 192641"/>
                  <a:gd name="connsiteX2" fmla="*/ 323028 w 323028"/>
                  <a:gd name="connsiteY2" fmla="*/ 96431 h 192641"/>
                  <a:gd name="connsiteX3" fmla="*/ 163371 w 323028"/>
                  <a:gd name="connsiteY3" fmla="*/ 192588 h 192641"/>
                  <a:gd name="connsiteX4" fmla="*/ 86 w 323028"/>
                  <a:gd name="connsiteY4" fmla="*/ 85546 h 192641"/>
                  <a:gd name="connsiteX0" fmla="*/ 86 w 323028"/>
                  <a:gd name="connsiteY0" fmla="*/ 85546 h 192641"/>
                  <a:gd name="connsiteX1" fmla="*/ 163371 w 323028"/>
                  <a:gd name="connsiteY1" fmla="*/ 274 h 192641"/>
                  <a:gd name="connsiteX2" fmla="*/ 323028 w 323028"/>
                  <a:gd name="connsiteY2" fmla="*/ 96431 h 192641"/>
                  <a:gd name="connsiteX3" fmla="*/ 163371 w 323028"/>
                  <a:gd name="connsiteY3" fmla="*/ 192588 h 192641"/>
                  <a:gd name="connsiteX4" fmla="*/ 86 w 323028"/>
                  <a:gd name="connsiteY4" fmla="*/ 85546 h 192641"/>
                  <a:gd name="connsiteX0" fmla="*/ 86 w 323028"/>
                  <a:gd name="connsiteY0" fmla="*/ 85480 h 192575"/>
                  <a:gd name="connsiteX1" fmla="*/ 163371 w 323028"/>
                  <a:gd name="connsiteY1" fmla="*/ 208 h 192575"/>
                  <a:gd name="connsiteX2" fmla="*/ 323028 w 323028"/>
                  <a:gd name="connsiteY2" fmla="*/ 96365 h 192575"/>
                  <a:gd name="connsiteX3" fmla="*/ 163371 w 323028"/>
                  <a:gd name="connsiteY3" fmla="*/ 192522 h 192575"/>
                  <a:gd name="connsiteX4" fmla="*/ 86 w 323028"/>
                  <a:gd name="connsiteY4" fmla="*/ 85480 h 192575"/>
                  <a:gd name="connsiteX0" fmla="*/ 0 w 322942"/>
                  <a:gd name="connsiteY0" fmla="*/ 85480 h 192575"/>
                  <a:gd name="connsiteX1" fmla="*/ 163285 w 322942"/>
                  <a:gd name="connsiteY1" fmla="*/ 208 h 192575"/>
                  <a:gd name="connsiteX2" fmla="*/ 322942 w 322942"/>
                  <a:gd name="connsiteY2" fmla="*/ 96365 h 192575"/>
                  <a:gd name="connsiteX3" fmla="*/ 163285 w 322942"/>
                  <a:gd name="connsiteY3" fmla="*/ 192522 h 192575"/>
                  <a:gd name="connsiteX4" fmla="*/ 0 w 322942"/>
                  <a:gd name="connsiteY4" fmla="*/ 85480 h 192575"/>
                  <a:gd name="connsiteX0" fmla="*/ 0 w 322942"/>
                  <a:gd name="connsiteY0" fmla="*/ 85480 h 192575"/>
                  <a:gd name="connsiteX1" fmla="*/ 163285 w 322942"/>
                  <a:gd name="connsiteY1" fmla="*/ 208 h 192575"/>
                  <a:gd name="connsiteX2" fmla="*/ 322942 w 322942"/>
                  <a:gd name="connsiteY2" fmla="*/ 96365 h 192575"/>
                  <a:gd name="connsiteX3" fmla="*/ 163285 w 322942"/>
                  <a:gd name="connsiteY3" fmla="*/ 192522 h 192575"/>
                  <a:gd name="connsiteX4" fmla="*/ 0 w 322942"/>
                  <a:gd name="connsiteY4" fmla="*/ 85480 h 192575"/>
                  <a:gd name="connsiteX0" fmla="*/ 0 w 322942"/>
                  <a:gd name="connsiteY0" fmla="*/ 85480 h 192726"/>
                  <a:gd name="connsiteX1" fmla="*/ 163285 w 322942"/>
                  <a:gd name="connsiteY1" fmla="*/ 208 h 192726"/>
                  <a:gd name="connsiteX2" fmla="*/ 322942 w 322942"/>
                  <a:gd name="connsiteY2" fmla="*/ 96365 h 192726"/>
                  <a:gd name="connsiteX3" fmla="*/ 163285 w 322942"/>
                  <a:gd name="connsiteY3" fmla="*/ 192522 h 192726"/>
                  <a:gd name="connsiteX4" fmla="*/ 0 w 322942"/>
                  <a:gd name="connsiteY4" fmla="*/ 85480 h 192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42" h="192726">
                    <a:moveTo>
                      <a:pt x="0" y="85480"/>
                    </a:moveTo>
                    <a:cubicBezTo>
                      <a:pt x="79829" y="6974"/>
                      <a:pt x="109461" y="-1606"/>
                      <a:pt x="163285" y="208"/>
                    </a:cubicBezTo>
                    <a:cubicBezTo>
                      <a:pt x="217109" y="2022"/>
                      <a:pt x="283028" y="10602"/>
                      <a:pt x="322942" y="96365"/>
                    </a:cubicBezTo>
                    <a:cubicBezTo>
                      <a:pt x="264885" y="185757"/>
                      <a:pt x="217109" y="194336"/>
                      <a:pt x="163285" y="192522"/>
                    </a:cubicBezTo>
                    <a:cubicBezTo>
                      <a:pt x="109461" y="190708"/>
                      <a:pt x="76199" y="182128"/>
                      <a:pt x="0" y="85480"/>
                    </a:cubicBezTo>
                    <a:close/>
                  </a:path>
                </a:pathLst>
              </a:custGeom>
              <a:solidFill>
                <a:srgbClr val="99C51D"/>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57" name="Oval 56">
                <a:extLst>
                  <a:ext uri="{FF2B5EF4-FFF2-40B4-BE49-F238E27FC236}">
                    <a16:creationId xmlns:a16="http://schemas.microsoft.com/office/drawing/2014/main" id="{0549CFCA-9401-4973-B566-CE6FEF9FE667}"/>
                  </a:ext>
                </a:extLst>
              </p:cNvPr>
              <p:cNvSpPr/>
              <p:nvPr/>
            </p:nvSpPr>
            <p:spPr bwMode="auto">
              <a:xfrm rot="1016821">
                <a:off x="10394438" y="3011714"/>
                <a:ext cx="181429" cy="116114"/>
              </a:xfrm>
              <a:prstGeom prst="ellipse">
                <a:avLst/>
              </a:prstGeom>
              <a:solidFill>
                <a:srgbClr val="99C51D"/>
              </a:solidFill>
              <a:ln w="1270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58" name="Oval 57">
                <a:extLst>
                  <a:ext uri="{FF2B5EF4-FFF2-40B4-BE49-F238E27FC236}">
                    <a16:creationId xmlns:a16="http://schemas.microsoft.com/office/drawing/2014/main" id="{3DCD4DB4-7867-4C76-8B1E-702F19257127}"/>
                  </a:ext>
                </a:extLst>
              </p:cNvPr>
              <p:cNvSpPr/>
              <p:nvPr/>
            </p:nvSpPr>
            <p:spPr bwMode="auto">
              <a:xfrm rot="20162225">
                <a:off x="10516280" y="3051628"/>
                <a:ext cx="181429" cy="116114"/>
              </a:xfrm>
              <a:prstGeom prst="ellipse">
                <a:avLst/>
              </a:prstGeom>
              <a:solidFill>
                <a:srgbClr val="99C51D"/>
              </a:solidFill>
              <a:ln w="1270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59" name="Oval 58">
                <a:extLst>
                  <a:ext uri="{FF2B5EF4-FFF2-40B4-BE49-F238E27FC236}">
                    <a16:creationId xmlns:a16="http://schemas.microsoft.com/office/drawing/2014/main" id="{B110981D-3AFB-40E2-B487-BE3EE68BC2A6}"/>
                  </a:ext>
                </a:extLst>
              </p:cNvPr>
              <p:cNvSpPr/>
              <p:nvPr/>
            </p:nvSpPr>
            <p:spPr bwMode="auto">
              <a:xfrm rot="21260836">
                <a:off x="10707066" y="3051628"/>
                <a:ext cx="181429" cy="116114"/>
              </a:xfrm>
              <a:prstGeom prst="ellipse">
                <a:avLst/>
              </a:prstGeom>
              <a:solidFill>
                <a:srgbClr val="99C51D"/>
              </a:solidFill>
              <a:ln w="1270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60" name="Arc 59">
                <a:extLst>
                  <a:ext uri="{FF2B5EF4-FFF2-40B4-BE49-F238E27FC236}">
                    <a16:creationId xmlns:a16="http://schemas.microsoft.com/office/drawing/2014/main" id="{786FA661-3733-487F-9E48-5E9005D2E9F5}"/>
                  </a:ext>
                </a:extLst>
              </p:cNvPr>
              <p:cNvSpPr/>
              <p:nvPr/>
            </p:nvSpPr>
            <p:spPr bwMode="auto">
              <a:xfrm rot="20083805">
                <a:off x="10130873" y="2700356"/>
                <a:ext cx="198" cy="571919"/>
              </a:xfrm>
              <a:prstGeom prst="arc">
                <a:avLst/>
              </a:prstGeom>
              <a:noFill/>
              <a:ln w="12700" cap="flat" cmpd="sng" algn="ctr">
                <a:solidFill>
                  <a:srgbClr val="99C51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p>
                <a:pPr defTabSz="914217"/>
                <a:endParaRPr lang="en-GB" dirty="0"/>
              </a:p>
            </p:txBody>
          </p:sp>
        </p:grpSp>
        <p:sp>
          <p:nvSpPr>
            <p:cNvPr id="66" name="Rectangle 65">
              <a:extLst>
                <a:ext uri="{FF2B5EF4-FFF2-40B4-BE49-F238E27FC236}">
                  <a16:creationId xmlns:a16="http://schemas.microsoft.com/office/drawing/2014/main" id="{7D86A313-D029-4AA0-839E-46730D85CE47}"/>
                </a:ext>
              </a:extLst>
            </p:cNvPr>
            <p:cNvSpPr/>
            <p:nvPr/>
          </p:nvSpPr>
          <p:spPr>
            <a:xfrm>
              <a:off x="7914211" y="2775576"/>
              <a:ext cx="4000419" cy="733534"/>
            </a:xfrm>
            <a:prstGeom prst="rect">
              <a:avLst/>
            </a:prstGeom>
          </p:spPr>
          <p:txBody>
            <a:bodyPr wrap="square">
              <a:spAutoFit/>
            </a:bodyPr>
            <a:lstStyle/>
            <a:p>
              <a:pPr algn="ctr">
                <a:lnSpc>
                  <a:spcPts val="1600"/>
                </a:lnSpc>
                <a:spcBef>
                  <a:spcPts val="100"/>
                </a:spcBef>
                <a:spcAft>
                  <a:spcPts val="200"/>
                </a:spcAft>
              </a:pPr>
              <a:r>
                <a:rPr lang="en-GB" sz="1400" b="1" i="0" dirty="0">
                  <a:solidFill>
                    <a:schemeClr val="accent6">
                      <a:lumMod val="50000"/>
                    </a:schemeClr>
                  </a:solidFill>
                  <a:latin typeface="+mn-lt"/>
                  <a:ea typeface="Calibri" panose="020F0502020204030204" pitchFamily="34" charset="0"/>
                  <a:cs typeface="Arial" panose="020B0604020202020204" pitchFamily="34" charset="0"/>
                </a:rPr>
                <a:t>Human intrusion biodiversity hotspots</a:t>
              </a:r>
            </a:p>
            <a:p>
              <a:pPr algn="ctr">
                <a:lnSpc>
                  <a:spcPts val="1600"/>
                </a:lnSpc>
                <a:spcAft>
                  <a:spcPts val="0"/>
                </a:spcAft>
              </a:pPr>
              <a:r>
                <a:rPr lang="en-GB" sz="1400" b="1" i="0" dirty="0">
                  <a:solidFill>
                    <a:srgbClr val="5A7411"/>
                  </a:solidFill>
                  <a:ea typeface="Times New Roman" panose="02020603050405020304" pitchFamily="18" charset="0"/>
                  <a:cs typeface="Arial" panose="020B0604020202020204" pitchFamily="34" charset="0"/>
                </a:rPr>
                <a:t>Disruption and disturbance</a:t>
              </a:r>
              <a:endParaRPr lang="en-GB" sz="1400" b="1" i="0" dirty="0">
                <a:solidFill>
                  <a:srgbClr val="5A7411"/>
                </a:solidFill>
                <a:ea typeface="Calibri" panose="020F0502020204030204" pitchFamily="34" charset="0"/>
                <a:cs typeface="Arial" panose="020B0604020202020204" pitchFamily="34" charset="0"/>
              </a:endParaRPr>
            </a:p>
            <a:p>
              <a:pPr algn="ctr">
                <a:lnSpc>
                  <a:spcPts val="1600"/>
                </a:lnSpc>
                <a:spcAft>
                  <a:spcPts val="0"/>
                </a:spcAft>
              </a:pPr>
              <a:r>
                <a:rPr lang="en-GB" sz="1400" b="1" i="0" dirty="0">
                  <a:solidFill>
                    <a:srgbClr val="9EA900"/>
                  </a:solidFill>
                  <a:ea typeface="Calibri" panose="020F0502020204030204" pitchFamily="34" charset="0"/>
                  <a:cs typeface="Arial" panose="020B0604020202020204" pitchFamily="34" charset="0"/>
                </a:rPr>
                <a:t>Ecosystem degradation</a:t>
              </a:r>
            </a:p>
          </p:txBody>
        </p:sp>
        <p:pic>
          <p:nvPicPr>
            <p:cNvPr id="67" name="Graphic 66" descr="Cow">
              <a:extLst>
                <a:ext uri="{FF2B5EF4-FFF2-40B4-BE49-F238E27FC236}">
                  <a16:creationId xmlns:a16="http://schemas.microsoft.com/office/drawing/2014/main" id="{653412F5-8830-4A2F-8B92-3A735ABF38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1055926" y="2241374"/>
              <a:ext cx="530577" cy="530577"/>
            </a:xfrm>
            <a:prstGeom prst="rect">
              <a:avLst/>
            </a:prstGeom>
          </p:spPr>
        </p:pic>
        <p:grpSp>
          <p:nvGrpSpPr>
            <p:cNvPr id="34" name="Group 33">
              <a:extLst>
                <a:ext uri="{FF2B5EF4-FFF2-40B4-BE49-F238E27FC236}">
                  <a16:creationId xmlns:a16="http://schemas.microsoft.com/office/drawing/2014/main" id="{D60308E8-3166-446B-B0AD-2FC6A64A9647}"/>
                </a:ext>
              </a:extLst>
            </p:cNvPr>
            <p:cNvGrpSpPr/>
            <p:nvPr/>
          </p:nvGrpSpPr>
          <p:grpSpPr>
            <a:xfrm>
              <a:off x="8105824" y="2118516"/>
              <a:ext cx="2217710" cy="634622"/>
              <a:chOff x="8105824" y="2066561"/>
              <a:chExt cx="2217710" cy="634622"/>
            </a:xfrm>
          </p:grpSpPr>
          <p:sp>
            <p:nvSpPr>
              <p:cNvPr id="50" name="Rectangle 49">
                <a:extLst>
                  <a:ext uri="{FF2B5EF4-FFF2-40B4-BE49-F238E27FC236}">
                    <a16:creationId xmlns:a16="http://schemas.microsoft.com/office/drawing/2014/main" id="{32FB982A-4036-4FE7-8D1B-5106A0F03F57}"/>
                  </a:ext>
                </a:extLst>
              </p:cNvPr>
              <p:cNvSpPr/>
              <p:nvPr/>
            </p:nvSpPr>
            <p:spPr bwMode="auto">
              <a:xfrm>
                <a:off x="8191301" y="2553444"/>
                <a:ext cx="2092009" cy="128657"/>
              </a:xfrm>
              <a:prstGeom prst="rect">
                <a:avLst/>
              </a:prstGeom>
              <a:solidFill>
                <a:schemeClr val="accent6">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nvGrpSpPr>
              <p:cNvPr id="234" name="Group 233">
                <a:extLst>
                  <a:ext uri="{FF2B5EF4-FFF2-40B4-BE49-F238E27FC236}">
                    <a16:creationId xmlns:a16="http://schemas.microsoft.com/office/drawing/2014/main" id="{48575AB4-2835-4DD9-AC12-FFF84E4CDCDF}"/>
                  </a:ext>
                </a:extLst>
              </p:cNvPr>
              <p:cNvGrpSpPr/>
              <p:nvPr/>
            </p:nvGrpSpPr>
            <p:grpSpPr>
              <a:xfrm>
                <a:off x="8105824" y="2066561"/>
                <a:ext cx="366158" cy="530920"/>
                <a:chOff x="9004058" y="2035446"/>
                <a:chExt cx="407352" cy="590651"/>
              </a:xfrm>
            </p:grpSpPr>
            <p:sp>
              <p:nvSpPr>
                <p:cNvPr id="225" name="Freeform: Shape 224">
                  <a:extLst>
                    <a:ext uri="{FF2B5EF4-FFF2-40B4-BE49-F238E27FC236}">
                      <a16:creationId xmlns:a16="http://schemas.microsoft.com/office/drawing/2014/main" id="{306FDC80-B932-4C22-8354-BD402EB83F68}"/>
                    </a:ext>
                  </a:extLst>
                </p:cNvPr>
                <p:cNvSpPr/>
                <p:nvPr/>
              </p:nvSpPr>
              <p:spPr bwMode="auto">
                <a:xfrm>
                  <a:off x="9166704" y="2221142"/>
                  <a:ext cx="90727" cy="404955"/>
                </a:xfrm>
                <a:custGeom>
                  <a:avLst/>
                  <a:gdLst>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18598 w 229374"/>
                    <a:gd name="connsiteY5" fmla="*/ 0 h 1131376"/>
                    <a:gd name="connsiteX6" fmla="*/ 34096 w 229374"/>
                    <a:gd name="connsiteY6" fmla="*/ 1029087 h 1131376"/>
                    <a:gd name="connsiteX7" fmla="*/ 0 w 229374"/>
                    <a:gd name="connsiteY7" fmla="*/ 1097280 h 1131376"/>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52694 w 229374"/>
                    <a:gd name="connsiteY5" fmla="*/ 0 h 1131376"/>
                    <a:gd name="connsiteX6" fmla="*/ 34096 w 229374"/>
                    <a:gd name="connsiteY6" fmla="*/ 1029087 h 1131376"/>
                    <a:gd name="connsiteX7" fmla="*/ 0 w 229374"/>
                    <a:gd name="connsiteY7" fmla="*/ 1097280 h 1131376"/>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52694 w 229374"/>
                    <a:gd name="connsiteY5" fmla="*/ 0 h 1131376"/>
                    <a:gd name="connsiteX6" fmla="*/ 21697 w 229374"/>
                    <a:gd name="connsiteY6" fmla="*/ 1029087 h 1131376"/>
                    <a:gd name="connsiteX7" fmla="*/ 0 w 229374"/>
                    <a:gd name="connsiteY7" fmla="*/ 1097280 h 1131376"/>
                    <a:gd name="connsiteX0" fmla="*/ 0 w 254172"/>
                    <a:gd name="connsiteY0" fmla="*/ 1094181 h 1131376"/>
                    <a:gd name="connsiteX1" fmla="*/ 136385 w 254172"/>
                    <a:gd name="connsiteY1" fmla="*/ 1131376 h 1131376"/>
                    <a:gd name="connsiteX2" fmla="*/ 254172 w 254172"/>
                    <a:gd name="connsiteY2" fmla="*/ 1094180 h 1131376"/>
                    <a:gd name="connsiteX3" fmla="*/ 232475 w 254172"/>
                    <a:gd name="connsiteY3" fmla="*/ 1032187 h 1131376"/>
                    <a:gd name="connsiteX4" fmla="*/ 195279 w 254172"/>
                    <a:gd name="connsiteY4" fmla="*/ 0 h 1131376"/>
                    <a:gd name="connsiteX5" fmla="*/ 77492 w 254172"/>
                    <a:gd name="connsiteY5" fmla="*/ 0 h 1131376"/>
                    <a:gd name="connsiteX6" fmla="*/ 46495 w 254172"/>
                    <a:gd name="connsiteY6" fmla="*/ 1029087 h 1131376"/>
                    <a:gd name="connsiteX7" fmla="*/ 0 w 254172"/>
                    <a:gd name="connsiteY7" fmla="*/ 1094181 h 1131376"/>
                    <a:gd name="connsiteX0" fmla="*/ 0 w 254172"/>
                    <a:gd name="connsiteY0" fmla="*/ 1094181 h 1134476"/>
                    <a:gd name="connsiteX1" fmla="*/ 130186 w 254172"/>
                    <a:gd name="connsiteY1" fmla="*/ 1134476 h 1134476"/>
                    <a:gd name="connsiteX2" fmla="*/ 254172 w 254172"/>
                    <a:gd name="connsiteY2" fmla="*/ 1094180 h 1134476"/>
                    <a:gd name="connsiteX3" fmla="*/ 232475 w 254172"/>
                    <a:gd name="connsiteY3" fmla="*/ 1032187 h 1134476"/>
                    <a:gd name="connsiteX4" fmla="*/ 195279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95279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72" h="1134476">
                      <a:moveTo>
                        <a:pt x="0" y="1094181"/>
                      </a:moveTo>
                      <a:cubicBezTo>
                        <a:pt x="43395" y="1107613"/>
                        <a:pt x="-3100" y="1124144"/>
                        <a:pt x="130186" y="1134476"/>
                      </a:cubicBezTo>
                      <a:cubicBezTo>
                        <a:pt x="236608" y="1127243"/>
                        <a:pt x="212843" y="1107612"/>
                        <a:pt x="254172" y="1094180"/>
                      </a:cubicBezTo>
                      <a:lnTo>
                        <a:pt x="216977" y="1035287"/>
                      </a:lnTo>
                      <a:lnTo>
                        <a:pt x="179781" y="0"/>
                      </a:lnTo>
                      <a:lnTo>
                        <a:pt x="77492" y="0"/>
                      </a:lnTo>
                      <a:lnTo>
                        <a:pt x="46495" y="1029087"/>
                      </a:lnTo>
                      <a:lnTo>
                        <a:pt x="0" y="1094181"/>
                      </a:lnTo>
                      <a:close/>
                    </a:path>
                  </a:pathLst>
                </a:custGeom>
                <a:solidFill>
                  <a:schemeClr val="accent6"/>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26" name="Oval 225">
                  <a:extLst>
                    <a:ext uri="{FF2B5EF4-FFF2-40B4-BE49-F238E27FC236}">
                      <a16:creationId xmlns:a16="http://schemas.microsoft.com/office/drawing/2014/main" id="{4FCAD741-C74C-4064-ABB3-0B0BC767B87A}"/>
                    </a:ext>
                  </a:extLst>
                </p:cNvPr>
                <p:cNvSpPr/>
                <p:nvPr/>
              </p:nvSpPr>
              <p:spPr bwMode="auto">
                <a:xfrm rot="19772748">
                  <a:off x="9004058" y="2079519"/>
                  <a:ext cx="217967"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27" name="Oval 225">
                  <a:extLst>
                    <a:ext uri="{FF2B5EF4-FFF2-40B4-BE49-F238E27FC236}">
                      <a16:creationId xmlns:a16="http://schemas.microsoft.com/office/drawing/2014/main" id="{9C13A880-418B-4F30-8822-62D20EA4D043}"/>
                    </a:ext>
                  </a:extLst>
                </p:cNvPr>
                <p:cNvSpPr/>
                <p:nvPr/>
              </p:nvSpPr>
              <p:spPr bwMode="auto">
                <a:xfrm rot="1827252" flipH="1">
                  <a:off x="9193443" y="2080810"/>
                  <a:ext cx="217967"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28" name="Oval 225">
                  <a:extLst>
                    <a:ext uri="{FF2B5EF4-FFF2-40B4-BE49-F238E27FC236}">
                      <a16:creationId xmlns:a16="http://schemas.microsoft.com/office/drawing/2014/main" id="{E13FBCCC-9ED0-48DB-BA17-32A6CBD4B40C}"/>
                    </a:ext>
                  </a:extLst>
                </p:cNvPr>
                <p:cNvSpPr/>
                <p:nvPr/>
              </p:nvSpPr>
              <p:spPr bwMode="auto">
                <a:xfrm rot="18708700">
                  <a:off x="9019732" y="2114003"/>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29" name="Oval 225">
                  <a:extLst>
                    <a:ext uri="{FF2B5EF4-FFF2-40B4-BE49-F238E27FC236}">
                      <a16:creationId xmlns:a16="http://schemas.microsoft.com/office/drawing/2014/main" id="{D61AA524-24CD-442D-9EC0-83802D99074B}"/>
                    </a:ext>
                  </a:extLst>
                </p:cNvPr>
                <p:cNvSpPr/>
                <p:nvPr/>
              </p:nvSpPr>
              <p:spPr bwMode="auto">
                <a:xfrm rot="2930579" flipH="1">
                  <a:off x="9172604" y="2115294"/>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30" name="Oval 225">
                  <a:extLst>
                    <a:ext uri="{FF2B5EF4-FFF2-40B4-BE49-F238E27FC236}">
                      <a16:creationId xmlns:a16="http://schemas.microsoft.com/office/drawing/2014/main" id="{93AF6E6F-4075-4095-A54F-66405F2A55D2}"/>
                    </a:ext>
                  </a:extLst>
                </p:cNvPr>
                <p:cNvSpPr/>
                <p:nvPr/>
              </p:nvSpPr>
              <p:spPr bwMode="auto">
                <a:xfrm rot="17676385">
                  <a:off x="9052003" y="2140742"/>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31" name="Oval 225">
                  <a:extLst>
                    <a:ext uri="{FF2B5EF4-FFF2-40B4-BE49-F238E27FC236}">
                      <a16:creationId xmlns:a16="http://schemas.microsoft.com/office/drawing/2014/main" id="{076E3A1D-5CC4-4D5A-9364-B8CBD430214D}"/>
                    </a:ext>
                  </a:extLst>
                </p:cNvPr>
                <p:cNvSpPr/>
                <p:nvPr/>
              </p:nvSpPr>
              <p:spPr bwMode="auto">
                <a:xfrm rot="3952890" flipH="1">
                  <a:off x="9145129" y="2143140"/>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32" name="Oval 225">
                  <a:extLst>
                    <a:ext uri="{FF2B5EF4-FFF2-40B4-BE49-F238E27FC236}">
                      <a16:creationId xmlns:a16="http://schemas.microsoft.com/office/drawing/2014/main" id="{ED809080-6DEF-41D8-89CC-E522DFF92B29}"/>
                    </a:ext>
                  </a:extLst>
                </p:cNvPr>
                <p:cNvSpPr/>
                <p:nvPr/>
              </p:nvSpPr>
              <p:spPr bwMode="auto">
                <a:xfrm rot="5400000" flipH="1">
                  <a:off x="9098843" y="2135580"/>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grpSp>
            <p:nvGrpSpPr>
              <p:cNvPr id="235" name="Group 234">
                <a:extLst>
                  <a:ext uri="{FF2B5EF4-FFF2-40B4-BE49-F238E27FC236}">
                    <a16:creationId xmlns:a16="http://schemas.microsoft.com/office/drawing/2014/main" id="{2CBB3EDD-0A4D-474C-93E0-0B5705192580}"/>
                  </a:ext>
                </a:extLst>
              </p:cNvPr>
              <p:cNvGrpSpPr/>
              <p:nvPr/>
            </p:nvGrpSpPr>
            <p:grpSpPr>
              <a:xfrm>
                <a:off x="8336494" y="2072363"/>
                <a:ext cx="366158" cy="530920"/>
                <a:chOff x="9004058" y="2035446"/>
                <a:chExt cx="407352" cy="590651"/>
              </a:xfrm>
            </p:grpSpPr>
            <p:sp>
              <p:nvSpPr>
                <p:cNvPr id="236" name="Freeform: Shape 235">
                  <a:extLst>
                    <a:ext uri="{FF2B5EF4-FFF2-40B4-BE49-F238E27FC236}">
                      <a16:creationId xmlns:a16="http://schemas.microsoft.com/office/drawing/2014/main" id="{9E71F348-AE96-4D61-B7C3-07E7D89E2A0F}"/>
                    </a:ext>
                  </a:extLst>
                </p:cNvPr>
                <p:cNvSpPr/>
                <p:nvPr/>
              </p:nvSpPr>
              <p:spPr bwMode="auto">
                <a:xfrm>
                  <a:off x="9166704" y="2221142"/>
                  <a:ext cx="90727" cy="404955"/>
                </a:xfrm>
                <a:custGeom>
                  <a:avLst/>
                  <a:gdLst>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18598 w 229374"/>
                    <a:gd name="connsiteY5" fmla="*/ 0 h 1131376"/>
                    <a:gd name="connsiteX6" fmla="*/ 34096 w 229374"/>
                    <a:gd name="connsiteY6" fmla="*/ 1029087 h 1131376"/>
                    <a:gd name="connsiteX7" fmla="*/ 0 w 229374"/>
                    <a:gd name="connsiteY7" fmla="*/ 1097280 h 1131376"/>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52694 w 229374"/>
                    <a:gd name="connsiteY5" fmla="*/ 0 h 1131376"/>
                    <a:gd name="connsiteX6" fmla="*/ 34096 w 229374"/>
                    <a:gd name="connsiteY6" fmla="*/ 1029087 h 1131376"/>
                    <a:gd name="connsiteX7" fmla="*/ 0 w 229374"/>
                    <a:gd name="connsiteY7" fmla="*/ 1097280 h 1131376"/>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52694 w 229374"/>
                    <a:gd name="connsiteY5" fmla="*/ 0 h 1131376"/>
                    <a:gd name="connsiteX6" fmla="*/ 21697 w 229374"/>
                    <a:gd name="connsiteY6" fmla="*/ 1029087 h 1131376"/>
                    <a:gd name="connsiteX7" fmla="*/ 0 w 229374"/>
                    <a:gd name="connsiteY7" fmla="*/ 1097280 h 1131376"/>
                    <a:gd name="connsiteX0" fmla="*/ 0 w 254172"/>
                    <a:gd name="connsiteY0" fmla="*/ 1094181 h 1131376"/>
                    <a:gd name="connsiteX1" fmla="*/ 136385 w 254172"/>
                    <a:gd name="connsiteY1" fmla="*/ 1131376 h 1131376"/>
                    <a:gd name="connsiteX2" fmla="*/ 254172 w 254172"/>
                    <a:gd name="connsiteY2" fmla="*/ 1094180 h 1131376"/>
                    <a:gd name="connsiteX3" fmla="*/ 232475 w 254172"/>
                    <a:gd name="connsiteY3" fmla="*/ 1032187 h 1131376"/>
                    <a:gd name="connsiteX4" fmla="*/ 195279 w 254172"/>
                    <a:gd name="connsiteY4" fmla="*/ 0 h 1131376"/>
                    <a:gd name="connsiteX5" fmla="*/ 77492 w 254172"/>
                    <a:gd name="connsiteY5" fmla="*/ 0 h 1131376"/>
                    <a:gd name="connsiteX6" fmla="*/ 46495 w 254172"/>
                    <a:gd name="connsiteY6" fmla="*/ 1029087 h 1131376"/>
                    <a:gd name="connsiteX7" fmla="*/ 0 w 254172"/>
                    <a:gd name="connsiteY7" fmla="*/ 1094181 h 1131376"/>
                    <a:gd name="connsiteX0" fmla="*/ 0 w 254172"/>
                    <a:gd name="connsiteY0" fmla="*/ 1094181 h 1134476"/>
                    <a:gd name="connsiteX1" fmla="*/ 130186 w 254172"/>
                    <a:gd name="connsiteY1" fmla="*/ 1134476 h 1134476"/>
                    <a:gd name="connsiteX2" fmla="*/ 254172 w 254172"/>
                    <a:gd name="connsiteY2" fmla="*/ 1094180 h 1134476"/>
                    <a:gd name="connsiteX3" fmla="*/ 232475 w 254172"/>
                    <a:gd name="connsiteY3" fmla="*/ 1032187 h 1134476"/>
                    <a:gd name="connsiteX4" fmla="*/ 195279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95279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72" h="1134476">
                      <a:moveTo>
                        <a:pt x="0" y="1094181"/>
                      </a:moveTo>
                      <a:cubicBezTo>
                        <a:pt x="43395" y="1107613"/>
                        <a:pt x="-3100" y="1124144"/>
                        <a:pt x="130186" y="1134476"/>
                      </a:cubicBezTo>
                      <a:cubicBezTo>
                        <a:pt x="236608" y="1127243"/>
                        <a:pt x="212843" y="1107612"/>
                        <a:pt x="254172" y="1094180"/>
                      </a:cubicBezTo>
                      <a:lnTo>
                        <a:pt x="216977" y="1035287"/>
                      </a:lnTo>
                      <a:lnTo>
                        <a:pt x="179781" y="0"/>
                      </a:lnTo>
                      <a:lnTo>
                        <a:pt x="77492" y="0"/>
                      </a:lnTo>
                      <a:lnTo>
                        <a:pt x="46495" y="1029087"/>
                      </a:lnTo>
                      <a:lnTo>
                        <a:pt x="0" y="1094181"/>
                      </a:lnTo>
                      <a:close/>
                    </a:path>
                  </a:pathLst>
                </a:custGeom>
                <a:solidFill>
                  <a:schemeClr val="accent6"/>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37" name="Oval 225">
                  <a:extLst>
                    <a:ext uri="{FF2B5EF4-FFF2-40B4-BE49-F238E27FC236}">
                      <a16:creationId xmlns:a16="http://schemas.microsoft.com/office/drawing/2014/main" id="{725777C6-70CA-4152-8D01-3497292A0B32}"/>
                    </a:ext>
                  </a:extLst>
                </p:cNvPr>
                <p:cNvSpPr/>
                <p:nvPr/>
              </p:nvSpPr>
              <p:spPr bwMode="auto">
                <a:xfrm rot="19772748">
                  <a:off x="9004058" y="2079519"/>
                  <a:ext cx="217967"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38" name="Oval 225">
                  <a:extLst>
                    <a:ext uri="{FF2B5EF4-FFF2-40B4-BE49-F238E27FC236}">
                      <a16:creationId xmlns:a16="http://schemas.microsoft.com/office/drawing/2014/main" id="{140544DA-A029-40D0-9650-1F4021B18ABC}"/>
                    </a:ext>
                  </a:extLst>
                </p:cNvPr>
                <p:cNvSpPr/>
                <p:nvPr/>
              </p:nvSpPr>
              <p:spPr bwMode="auto">
                <a:xfrm rot="1827252" flipH="1">
                  <a:off x="9193443" y="2080810"/>
                  <a:ext cx="217967"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39" name="Oval 225">
                  <a:extLst>
                    <a:ext uri="{FF2B5EF4-FFF2-40B4-BE49-F238E27FC236}">
                      <a16:creationId xmlns:a16="http://schemas.microsoft.com/office/drawing/2014/main" id="{41F44757-9336-4C50-87EE-3CC657249CDE}"/>
                    </a:ext>
                  </a:extLst>
                </p:cNvPr>
                <p:cNvSpPr/>
                <p:nvPr/>
              </p:nvSpPr>
              <p:spPr bwMode="auto">
                <a:xfrm rot="18708700">
                  <a:off x="9019732" y="2114003"/>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40" name="Oval 225">
                  <a:extLst>
                    <a:ext uri="{FF2B5EF4-FFF2-40B4-BE49-F238E27FC236}">
                      <a16:creationId xmlns:a16="http://schemas.microsoft.com/office/drawing/2014/main" id="{9C116635-102F-4A72-A7A4-9CE37EA5DCF4}"/>
                    </a:ext>
                  </a:extLst>
                </p:cNvPr>
                <p:cNvSpPr/>
                <p:nvPr/>
              </p:nvSpPr>
              <p:spPr bwMode="auto">
                <a:xfrm rot="2930579" flipH="1">
                  <a:off x="9172604" y="2115294"/>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41" name="Oval 225">
                  <a:extLst>
                    <a:ext uri="{FF2B5EF4-FFF2-40B4-BE49-F238E27FC236}">
                      <a16:creationId xmlns:a16="http://schemas.microsoft.com/office/drawing/2014/main" id="{CB4D8499-4965-47F1-A449-18832411593A}"/>
                    </a:ext>
                  </a:extLst>
                </p:cNvPr>
                <p:cNvSpPr/>
                <p:nvPr/>
              </p:nvSpPr>
              <p:spPr bwMode="auto">
                <a:xfrm rot="17676385">
                  <a:off x="9052003" y="2140742"/>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42" name="Oval 225">
                  <a:extLst>
                    <a:ext uri="{FF2B5EF4-FFF2-40B4-BE49-F238E27FC236}">
                      <a16:creationId xmlns:a16="http://schemas.microsoft.com/office/drawing/2014/main" id="{AF4BC910-FC8E-426D-80C5-02592D753F9D}"/>
                    </a:ext>
                  </a:extLst>
                </p:cNvPr>
                <p:cNvSpPr/>
                <p:nvPr/>
              </p:nvSpPr>
              <p:spPr bwMode="auto">
                <a:xfrm rot="3952890" flipH="1">
                  <a:off x="9145129" y="2143140"/>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43" name="Oval 225">
                  <a:extLst>
                    <a:ext uri="{FF2B5EF4-FFF2-40B4-BE49-F238E27FC236}">
                      <a16:creationId xmlns:a16="http://schemas.microsoft.com/office/drawing/2014/main" id="{73AA8712-FB79-41D2-B42A-C8F7A5C0ABE0}"/>
                    </a:ext>
                  </a:extLst>
                </p:cNvPr>
                <p:cNvSpPr/>
                <p:nvPr/>
              </p:nvSpPr>
              <p:spPr bwMode="auto">
                <a:xfrm rot="5400000" flipH="1">
                  <a:off x="9098843" y="2135580"/>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grpSp>
            <p:nvGrpSpPr>
              <p:cNvPr id="244" name="Group 243">
                <a:extLst>
                  <a:ext uri="{FF2B5EF4-FFF2-40B4-BE49-F238E27FC236}">
                    <a16:creationId xmlns:a16="http://schemas.microsoft.com/office/drawing/2014/main" id="{5F83BB5A-31BA-4372-8DBA-04CCA3D66AF1}"/>
                  </a:ext>
                </a:extLst>
              </p:cNvPr>
              <p:cNvGrpSpPr/>
              <p:nvPr/>
            </p:nvGrpSpPr>
            <p:grpSpPr>
              <a:xfrm>
                <a:off x="8229859" y="2120994"/>
                <a:ext cx="366158" cy="530920"/>
                <a:chOff x="9004058" y="2035446"/>
                <a:chExt cx="407352" cy="590651"/>
              </a:xfrm>
            </p:grpSpPr>
            <p:sp>
              <p:nvSpPr>
                <p:cNvPr id="245" name="Freeform: Shape 244">
                  <a:extLst>
                    <a:ext uri="{FF2B5EF4-FFF2-40B4-BE49-F238E27FC236}">
                      <a16:creationId xmlns:a16="http://schemas.microsoft.com/office/drawing/2014/main" id="{6F665132-7D0A-4842-BED0-DDC37DC53364}"/>
                    </a:ext>
                  </a:extLst>
                </p:cNvPr>
                <p:cNvSpPr/>
                <p:nvPr/>
              </p:nvSpPr>
              <p:spPr bwMode="auto">
                <a:xfrm>
                  <a:off x="9166704" y="2221142"/>
                  <a:ext cx="90727" cy="404955"/>
                </a:xfrm>
                <a:custGeom>
                  <a:avLst/>
                  <a:gdLst>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18598 w 229374"/>
                    <a:gd name="connsiteY5" fmla="*/ 0 h 1131376"/>
                    <a:gd name="connsiteX6" fmla="*/ 34096 w 229374"/>
                    <a:gd name="connsiteY6" fmla="*/ 1029087 h 1131376"/>
                    <a:gd name="connsiteX7" fmla="*/ 0 w 229374"/>
                    <a:gd name="connsiteY7" fmla="*/ 1097280 h 1131376"/>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52694 w 229374"/>
                    <a:gd name="connsiteY5" fmla="*/ 0 h 1131376"/>
                    <a:gd name="connsiteX6" fmla="*/ 34096 w 229374"/>
                    <a:gd name="connsiteY6" fmla="*/ 1029087 h 1131376"/>
                    <a:gd name="connsiteX7" fmla="*/ 0 w 229374"/>
                    <a:gd name="connsiteY7" fmla="*/ 1097280 h 1131376"/>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52694 w 229374"/>
                    <a:gd name="connsiteY5" fmla="*/ 0 h 1131376"/>
                    <a:gd name="connsiteX6" fmla="*/ 21697 w 229374"/>
                    <a:gd name="connsiteY6" fmla="*/ 1029087 h 1131376"/>
                    <a:gd name="connsiteX7" fmla="*/ 0 w 229374"/>
                    <a:gd name="connsiteY7" fmla="*/ 1097280 h 1131376"/>
                    <a:gd name="connsiteX0" fmla="*/ 0 w 254172"/>
                    <a:gd name="connsiteY0" fmla="*/ 1094181 h 1131376"/>
                    <a:gd name="connsiteX1" fmla="*/ 136385 w 254172"/>
                    <a:gd name="connsiteY1" fmla="*/ 1131376 h 1131376"/>
                    <a:gd name="connsiteX2" fmla="*/ 254172 w 254172"/>
                    <a:gd name="connsiteY2" fmla="*/ 1094180 h 1131376"/>
                    <a:gd name="connsiteX3" fmla="*/ 232475 w 254172"/>
                    <a:gd name="connsiteY3" fmla="*/ 1032187 h 1131376"/>
                    <a:gd name="connsiteX4" fmla="*/ 195279 w 254172"/>
                    <a:gd name="connsiteY4" fmla="*/ 0 h 1131376"/>
                    <a:gd name="connsiteX5" fmla="*/ 77492 w 254172"/>
                    <a:gd name="connsiteY5" fmla="*/ 0 h 1131376"/>
                    <a:gd name="connsiteX6" fmla="*/ 46495 w 254172"/>
                    <a:gd name="connsiteY6" fmla="*/ 1029087 h 1131376"/>
                    <a:gd name="connsiteX7" fmla="*/ 0 w 254172"/>
                    <a:gd name="connsiteY7" fmla="*/ 1094181 h 1131376"/>
                    <a:gd name="connsiteX0" fmla="*/ 0 w 254172"/>
                    <a:gd name="connsiteY0" fmla="*/ 1094181 h 1134476"/>
                    <a:gd name="connsiteX1" fmla="*/ 130186 w 254172"/>
                    <a:gd name="connsiteY1" fmla="*/ 1134476 h 1134476"/>
                    <a:gd name="connsiteX2" fmla="*/ 254172 w 254172"/>
                    <a:gd name="connsiteY2" fmla="*/ 1094180 h 1134476"/>
                    <a:gd name="connsiteX3" fmla="*/ 232475 w 254172"/>
                    <a:gd name="connsiteY3" fmla="*/ 1032187 h 1134476"/>
                    <a:gd name="connsiteX4" fmla="*/ 195279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95279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72" h="1134476">
                      <a:moveTo>
                        <a:pt x="0" y="1094181"/>
                      </a:moveTo>
                      <a:cubicBezTo>
                        <a:pt x="43395" y="1107613"/>
                        <a:pt x="-3100" y="1124144"/>
                        <a:pt x="130186" y="1134476"/>
                      </a:cubicBezTo>
                      <a:cubicBezTo>
                        <a:pt x="236608" y="1127243"/>
                        <a:pt x="212843" y="1107612"/>
                        <a:pt x="254172" y="1094180"/>
                      </a:cubicBezTo>
                      <a:lnTo>
                        <a:pt x="216977" y="1035287"/>
                      </a:lnTo>
                      <a:lnTo>
                        <a:pt x="179781" y="0"/>
                      </a:lnTo>
                      <a:lnTo>
                        <a:pt x="77492" y="0"/>
                      </a:lnTo>
                      <a:lnTo>
                        <a:pt x="46495" y="1029087"/>
                      </a:lnTo>
                      <a:lnTo>
                        <a:pt x="0" y="1094181"/>
                      </a:lnTo>
                      <a:close/>
                    </a:path>
                  </a:pathLst>
                </a:custGeom>
                <a:solidFill>
                  <a:schemeClr val="accent6"/>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46" name="Oval 225">
                  <a:extLst>
                    <a:ext uri="{FF2B5EF4-FFF2-40B4-BE49-F238E27FC236}">
                      <a16:creationId xmlns:a16="http://schemas.microsoft.com/office/drawing/2014/main" id="{4D9D3A35-8830-4B3C-BF80-2D9F9868722C}"/>
                    </a:ext>
                  </a:extLst>
                </p:cNvPr>
                <p:cNvSpPr/>
                <p:nvPr/>
              </p:nvSpPr>
              <p:spPr bwMode="auto">
                <a:xfrm rot="19772748">
                  <a:off x="9004058" y="2079519"/>
                  <a:ext cx="217967"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47" name="Oval 225">
                  <a:extLst>
                    <a:ext uri="{FF2B5EF4-FFF2-40B4-BE49-F238E27FC236}">
                      <a16:creationId xmlns:a16="http://schemas.microsoft.com/office/drawing/2014/main" id="{7AA83CDE-C289-49BE-AA5D-AF565FEFB988}"/>
                    </a:ext>
                  </a:extLst>
                </p:cNvPr>
                <p:cNvSpPr/>
                <p:nvPr/>
              </p:nvSpPr>
              <p:spPr bwMode="auto">
                <a:xfrm rot="1827252" flipH="1">
                  <a:off x="9193443" y="2080810"/>
                  <a:ext cx="217967"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48" name="Oval 225">
                  <a:extLst>
                    <a:ext uri="{FF2B5EF4-FFF2-40B4-BE49-F238E27FC236}">
                      <a16:creationId xmlns:a16="http://schemas.microsoft.com/office/drawing/2014/main" id="{96914F5E-0E35-49B7-A792-720AD833A547}"/>
                    </a:ext>
                  </a:extLst>
                </p:cNvPr>
                <p:cNvSpPr/>
                <p:nvPr/>
              </p:nvSpPr>
              <p:spPr bwMode="auto">
                <a:xfrm rot="18708700">
                  <a:off x="9019732" y="2114003"/>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49" name="Oval 225">
                  <a:extLst>
                    <a:ext uri="{FF2B5EF4-FFF2-40B4-BE49-F238E27FC236}">
                      <a16:creationId xmlns:a16="http://schemas.microsoft.com/office/drawing/2014/main" id="{00684DAE-3B30-4011-922E-2958E6706C38}"/>
                    </a:ext>
                  </a:extLst>
                </p:cNvPr>
                <p:cNvSpPr/>
                <p:nvPr/>
              </p:nvSpPr>
              <p:spPr bwMode="auto">
                <a:xfrm rot="2930579" flipH="1">
                  <a:off x="9172604" y="2115294"/>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50" name="Oval 225">
                  <a:extLst>
                    <a:ext uri="{FF2B5EF4-FFF2-40B4-BE49-F238E27FC236}">
                      <a16:creationId xmlns:a16="http://schemas.microsoft.com/office/drawing/2014/main" id="{A887E325-FA71-436C-BCED-0AFE99D4FC21}"/>
                    </a:ext>
                  </a:extLst>
                </p:cNvPr>
                <p:cNvSpPr/>
                <p:nvPr/>
              </p:nvSpPr>
              <p:spPr bwMode="auto">
                <a:xfrm rot="17676385">
                  <a:off x="9052003" y="2140742"/>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51" name="Oval 225">
                  <a:extLst>
                    <a:ext uri="{FF2B5EF4-FFF2-40B4-BE49-F238E27FC236}">
                      <a16:creationId xmlns:a16="http://schemas.microsoft.com/office/drawing/2014/main" id="{C572CE53-1983-4B6A-8EB5-E27E3C544036}"/>
                    </a:ext>
                  </a:extLst>
                </p:cNvPr>
                <p:cNvSpPr/>
                <p:nvPr/>
              </p:nvSpPr>
              <p:spPr bwMode="auto">
                <a:xfrm rot="3952890" flipH="1">
                  <a:off x="9145129" y="2143140"/>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52" name="Oval 225">
                  <a:extLst>
                    <a:ext uri="{FF2B5EF4-FFF2-40B4-BE49-F238E27FC236}">
                      <a16:creationId xmlns:a16="http://schemas.microsoft.com/office/drawing/2014/main" id="{2D621849-B28B-41DC-90B3-1F7316658552}"/>
                    </a:ext>
                  </a:extLst>
                </p:cNvPr>
                <p:cNvSpPr/>
                <p:nvPr/>
              </p:nvSpPr>
              <p:spPr bwMode="auto">
                <a:xfrm rot="5400000" flipH="1">
                  <a:off x="9098843" y="2135580"/>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grpSp>
            <p:nvGrpSpPr>
              <p:cNvPr id="253" name="Group 252">
                <a:extLst>
                  <a:ext uri="{FF2B5EF4-FFF2-40B4-BE49-F238E27FC236}">
                    <a16:creationId xmlns:a16="http://schemas.microsoft.com/office/drawing/2014/main" id="{9D6AF4AC-0BAE-4F16-861A-7AA73C8B0792}"/>
                  </a:ext>
                </a:extLst>
              </p:cNvPr>
              <p:cNvGrpSpPr/>
              <p:nvPr/>
            </p:nvGrpSpPr>
            <p:grpSpPr>
              <a:xfrm rot="5400000">
                <a:off x="8532782" y="2252643"/>
                <a:ext cx="366159" cy="530922"/>
                <a:chOff x="9004058" y="2035446"/>
                <a:chExt cx="407352" cy="590651"/>
              </a:xfrm>
            </p:grpSpPr>
            <p:sp>
              <p:nvSpPr>
                <p:cNvPr id="254" name="Freeform: Shape 253">
                  <a:extLst>
                    <a:ext uri="{FF2B5EF4-FFF2-40B4-BE49-F238E27FC236}">
                      <a16:creationId xmlns:a16="http://schemas.microsoft.com/office/drawing/2014/main" id="{38EA7DA7-57BD-41A7-9A4A-A54A92B2145E}"/>
                    </a:ext>
                  </a:extLst>
                </p:cNvPr>
                <p:cNvSpPr/>
                <p:nvPr/>
              </p:nvSpPr>
              <p:spPr bwMode="auto">
                <a:xfrm>
                  <a:off x="9166704" y="2221142"/>
                  <a:ext cx="90727" cy="404955"/>
                </a:xfrm>
                <a:custGeom>
                  <a:avLst/>
                  <a:gdLst>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18598 w 229374"/>
                    <a:gd name="connsiteY5" fmla="*/ 0 h 1131376"/>
                    <a:gd name="connsiteX6" fmla="*/ 34096 w 229374"/>
                    <a:gd name="connsiteY6" fmla="*/ 1029087 h 1131376"/>
                    <a:gd name="connsiteX7" fmla="*/ 0 w 229374"/>
                    <a:gd name="connsiteY7" fmla="*/ 1097280 h 1131376"/>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52694 w 229374"/>
                    <a:gd name="connsiteY5" fmla="*/ 0 h 1131376"/>
                    <a:gd name="connsiteX6" fmla="*/ 34096 w 229374"/>
                    <a:gd name="connsiteY6" fmla="*/ 1029087 h 1131376"/>
                    <a:gd name="connsiteX7" fmla="*/ 0 w 229374"/>
                    <a:gd name="connsiteY7" fmla="*/ 1097280 h 1131376"/>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52694 w 229374"/>
                    <a:gd name="connsiteY5" fmla="*/ 0 h 1131376"/>
                    <a:gd name="connsiteX6" fmla="*/ 21697 w 229374"/>
                    <a:gd name="connsiteY6" fmla="*/ 1029087 h 1131376"/>
                    <a:gd name="connsiteX7" fmla="*/ 0 w 229374"/>
                    <a:gd name="connsiteY7" fmla="*/ 1097280 h 1131376"/>
                    <a:gd name="connsiteX0" fmla="*/ 0 w 254172"/>
                    <a:gd name="connsiteY0" fmla="*/ 1094181 h 1131376"/>
                    <a:gd name="connsiteX1" fmla="*/ 136385 w 254172"/>
                    <a:gd name="connsiteY1" fmla="*/ 1131376 h 1131376"/>
                    <a:gd name="connsiteX2" fmla="*/ 254172 w 254172"/>
                    <a:gd name="connsiteY2" fmla="*/ 1094180 h 1131376"/>
                    <a:gd name="connsiteX3" fmla="*/ 232475 w 254172"/>
                    <a:gd name="connsiteY3" fmla="*/ 1032187 h 1131376"/>
                    <a:gd name="connsiteX4" fmla="*/ 195279 w 254172"/>
                    <a:gd name="connsiteY4" fmla="*/ 0 h 1131376"/>
                    <a:gd name="connsiteX5" fmla="*/ 77492 w 254172"/>
                    <a:gd name="connsiteY5" fmla="*/ 0 h 1131376"/>
                    <a:gd name="connsiteX6" fmla="*/ 46495 w 254172"/>
                    <a:gd name="connsiteY6" fmla="*/ 1029087 h 1131376"/>
                    <a:gd name="connsiteX7" fmla="*/ 0 w 254172"/>
                    <a:gd name="connsiteY7" fmla="*/ 1094181 h 1131376"/>
                    <a:gd name="connsiteX0" fmla="*/ 0 w 254172"/>
                    <a:gd name="connsiteY0" fmla="*/ 1094181 h 1134476"/>
                    <a:gd name="connsiteX1" fmla="*/ 130186 w 254172"/>
                    <a:gd name="connsiteY1" fmla="*/ 1134476 h 1134476"/>
                    <a:gd name="connsiteX2" fmla="*/ 254172 w 254172"/>
                    <a:gd name="connsiteY2" fmla="*/ 1094180 h 1134476"/>
                    <a:gd name="connsiteX3" fmla="*/ 232475 w 254172"/>
                    <a:gd name="connsiteY3" fmla="*/ 1032187 h 1134476"/>
                    <a:gd name="connsiteX4" fmla="*/ 195279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95279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72" h="1134476">
                      <a:moveTo>
                        <a:pt x="0" y="1094181"/>
                      </a:moveTo>
                      <a:cubicBezTo>
                        <a:pt x="43395" y="1107613"/>
                        <a:pt x="-3100" y="1124144"/>
                        <a:pt x="130186" y="1134476"/>
                      </a:cubicBezTo>
                      <a:cubicBezTo>
                        <a:pt x="236608" y="1127243"/>
                        <a:pt x="212843" y="1107612"/>
                        <a:pt x="254172" y="1094180"/>
                      </a:cubicBezTo>
                      <a:lnTo>
                        <a:pt x="216977" y="1035287"/>
                      </a:lnTo>
                      <a:lnTo>
                        <a:pt x="179781" y="0"/>
                      </a:lnTo>
                      <a:lnTo>
                        <a:pt x="77492" y="0"/>
                      </a:lnTo>
                      <a:lnTo>
                        <a:pt x="46495" y="1029087"/>
                      </a:lnTo>
                      <a:lnTo>
                        <a:pt x="0" y="1094181"/>
                      </a:lnTo>
                      <a:close/>
                    </a:path>
                  </a:pathLst>
                </a:custGeom>
                <a:solidFill>
                  <a:schemeClr val="accent6"/>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55" name="Oval 225">
                  <a:extLst>
                    <a:ext uri="{FF2B5EF4-FFF2-40B4-BE49-F238E27FC236}">
                      <a16:creationId xmlns:a16="http://schemas.microsoft.com/office/drawing/2014/main" id="{F324998D-91BC-484A-891C-A30BDE149A06}"/>
                    </a:ext>
                  </a:extLst>
                </p:cNvPr>
                <p:cNvSpPr/>
                <p:nvPr/>
              </p:nvSpPr>
              <p:spPr bwMode="auto">
                <a:xfrm rot="19772748">
                  <a:off x="9004058" y="2079519"/>
                  <a:ext cx="217967"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56" name="Oval 225">
                  <a:extLst>
                    <a:ext uri="{FF2B5EF4-FFF2-40B4-BE49-F238E27FC236}">
                      <a16:creationId xmlns:a16="http://schemas.microsoft.com/office/drawing/2014/main" id="{85B0725C-D812-4A00-9064-BE801F4FCC19}"/>
                    </a:ext>
                  </a:extLst>
                </p:cNvPr>
                <p:cNvSpPr/>
                <p:nvPr/>
              </p:nvSpPr>
              <p:spPr bwMode="auto">
                <a:xfrm rot="1827252" flipH="1">
                  <a:off x="9193443" y="2080810"/>
                  <a:ext cx="217967"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57" name="Oval 225">
                  <a:extLst>
                    <a:ext uri="{FF2B5EF4-FFF2-40B4-BE49-F238E27FC236}">
                      <a16:creationId xmlns:a16="http://schemas.microsoft.com/office/drawing/2014/main" id="{04786E28-5F28-451E-9B24-D4858BB46FBB}"/>
                    </a:ext>
                  </a:extLst>
                </p:cNvPr>
                <p:cNvSpPr/>
                <p:nvPr/>
              </p:nvSpPr>
              <p:spPr bwMode="auto">
                <a:xfrm rot="18708700">
                  <a:off x="9019732" y="2114003"/>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58" name="Oval 225">
                  <a:extLst>
                    <a:ext uri="{FF2B5EF4-FFF2-40B4-BE49-F238E27FC236}">
                      <a16:creationId xmlns:a16="http://schemas.microsoft.com/office/drawing/2014/main" id="{55B1F802-A13B-43B4-B804-0B15454E355B}"/>
                    </a:ext>
                  </a:extLst>
                </p:cNvPr>
                <p:cNvSpPr/>
                <p:nvPr/>
              </p:nvSpPr>
              <p:spPr bwMode="auto">
                <a:xfrm rot="2930579" flipH="1">
                  <a:off x="9172604" y="2115294"/>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59" name="Oval 225">
                  <a:extLst>
                    <a:ext uri="{FF2B5EF4-FFF2-40B4-BE49-F238E27FC236}">
                      <a16:creationId xmlns:a16="http://schemas.microsoft.com/office/drawing/2014/main" id="{D97B913B-1FF9-45B1-AF78-70A6B311A975}"/>
                    </a:ext>
                  </a:extLst>
                </p:cNvPr>
                <p:cNvSpPr/>
                <p:nvPr/>
              </p:nvSpPr>
              <p:spPr bwMode="auto">
                <a:xfrm rot="17676385">
                  <a:off x="9052003" y="2140742"/>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60" name="Oval 225">
                  <a:extLst>
                    <a:ext uri="{FF2B5EF4-FFF2-40B4-BE49-F238E27FC236}">
                      <a16:creationId xmlns:a16="http://schemas.microsoft.com/office/drawing/2014/main" id="{A5400E3A-8B61-4228-AE0F-BF80F1C10BD2}"/>
                    </a:ext>
                  </a:extLst>
                </p:cNvPr>
                <p:cNvSpPr/>
                <p:nvPr/>
              </p:nvSpPr>
              <p:spPr bwMode="auto">
                <a:xfrm rot="3952890" flipH="1">
                  <a:off x="9145129" y="2143140"/>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61" name="Oval 225">
                  <a:extLst>
                    <a:ext uri="{FF2B5EF4-FFF2-40B4-BE49-F238E27FC236}">
                      <a16:creationId xmlns:a16="http://schemas.microsoft.com/office/drawing/2014/main" id="{8B314491-4EF8-40BE-9B9B-D442CDFFAD13}"/>
                    </a:ext>
                  </a:extLst>
                </p:cNvPr>
                <p:cNvSpPr/>
                <p:nvPr/>
              </p:nvSpPr>
              <p:spPr bwMode="auto">
                <a:xfrm rot="5400000" flipH="1">
                  <a:off x="9098843" y="2135580"/>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grpSp>
            <p:nvGrpSpPr>
              <p:cNvPr id="262" name="Group 261">
                <a:extLst>
                  <a:ext uri="{FF2B5EF4-FFF2-40B4-BE49-F238E27FC236}">
                    <a16:creationId xmlns:a16="http://schemas.microsoft.com/office/drawing/2014/main" id="{83FC34E8-7864-4B76-8246-C77EBD802CFD}"/>
                  </a:ext>
                </a:extLst>
              </p:cNvPr>
              <p:cNvGrpSpPr/>
              <p:nvPr/>
            </p:nvGrpSpPr>
            <p:grpSpPr>
              <a:xfrm>
                <a:off x="9957376" y="2067900"/>
                <a:ext cx="366158" cy="530920"/>
                <a:chOff x="9004058" y="2035446"/>
                <a:chExt cx="407352" cy="590651"/>
              </a:xfrm>
            </p:grpSpPr>
            <p:sp>
              <p:nvSpPr>
                <p:cNvPr id="263" name="Freeform: Shape 262">
                  <a:extLst>
                    <a:ext uri="{FF2B5EF4-FFF2-40B4-BE49-F238E27FC236}">
                      <a16:creationId xmlns:a16="http://schemas.microsoft.com/office/drawing/2014/main" id="{C44BEBA6-4D13-488B-B681-DC3D81B857CE}"/>
                    </a:ext>
                  </a:extLst>
                </p:cNvPr>
                <p:cNvSpPr/>
                <p:nvPr/>
              </p:nvSpPr>
              <p:spPr bwMode="auto">
                <a:xfrm>
                  <a:off x="9166704" y="2221142"/>
                  <a:ext cx="90727" cy="404955"/>
                </a:xfrm>
                <a:custGeom>
                  <a:avLst/>
                  <a:gdLst>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18598 w 229374"/>
                    <a:gd name="connsiteY5" fmla="*/ 0 h 1131376"/>
                    <a:gd name="connsiteX6" fmla="*/ 34096 w 229374"/>
                    <a:gd name="connsiteY6" fmla="*/ 1029087 h 1131376"/>
                    <a:gd name="connsiteX7" fmla="*/ 0 w 229374"/>
                    <a:gd name="connsiteY7" fmla="*/ 1097280 h 1131376"/>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52694 w 229374"/>
                    <a:gd name="connsiteY5" fmla="*/ 0 h 1131376"/>
                    <a:gd name="connsiteX6" fmla="*/ 34096 w 229374"/>
                    <a:gd name="connsiteY6" fmla="*/ 1029087 h 1131376"/>
                    <a:gd name="connsiteX7" fmla="*/ 0 w 229374"/>
                    <a:gd name="connsiteY7" fmla="*/ 1097280 h 1131376"/>
                    <a:gd name="connsiteX0" fmla="*/ 0 w 229374"/>
                    <a:gd name="connsiteY0" fmla="*/ 1097280 h 1131376"/>
                    <a:gd name="connsiteX1" fmla="*/ 111587 w 229374"/>
                    <a:gd name="connsiteY1" fmla="*/ 1131376 h 1131376"/>
                    <a:gd name="connsiteX2" fmla="*/ 229374 w 229374"/>
                    <a:gd name="connsiteY2" fmla="*/ 1094180 h 1131376"/>
                    <a:gd name="connsiteX3" fmla="*/ 207677 w 229374"/>
                    <a:gd name="connsiteY3" fmla="*/ 1032187 h 1131376"/>
                    <a:gd name="connsiteX4" fmla="*/ 170481 w 229374"/>
                    <a:gd name="connsiteY4" fmla="*/ 0 h 1131376"/>
                    <a:gd name="connsiteX5" fmla="*/ 52694 w 229374"/>
                    <a:gd name="connsiteY5" fmla="*/ 0 h 1131376"/>
                    <a:gd name="connsiteX6" fmla="*/ 21697 w 229374"/>
                    <a:gd name="connsiteY6" fmla="*/ 1029087 h 1131376"/>
                    <a:gd name="connsiteX7" fmla="*/ 0 w 229374"/>
                    <a:gd name="connsiteY7" fmla="*/ 1097280 h 1131376"/>
                    <a:gd name="connsiteX0" fmla="*/ 0 w 254172"/>
                    <a:gd name="connsiteY0" fmla="*/ 1094181 h 1131376"/>
                    <a:gd name="connsiteX1" fmla="*/ 136385 w 254172"/>
                    <a:gd name="connsiteY1" fmla="*/ 1131376 h 1131376"/>
                    <a:gd name="connsiteX2" fmla="*/ 254172 w 254172"/>
                    <a:gd name="connsiteY2" fmla="*/ 1094180 h 1131376"/>
                    <a:gd name="connsiteX3" fmla="*/ 232475 w 254172"/>
                    <a:gd name="connsiteY3" fmla="*/ 1032187 h 1131376"/>
                    <a:gd name="connsiteX4" fmla="*/ 195279 w 254172"/>
                    <a:gd name="connsiteY4" fmla="*/ 0 h 1131376"/>
                    <a:gd name="connsiteX5" fmla="*/ 77492 w 254172"/>
                    <a:gd name="connsiteY5" fmla="*/ 0 h 1131376"/>
                    <a:gd name="connsiteX6" fmla="*/ 46495 w 254172"/>
                    <a:gd name="connsiteY6" fmla="*/ 1029087 h 1131376"/>
                    <a:gd name="connsiteX7" fmla="*/ 0 w 254172"/>
                    <a:gd name="connsiteY7" fmla="*/ 1094181 h 1131376"/>
                    <a:gd name="connsiteX0" fmla="*/ 0 w 254172"/>
                    <a:gd name="connsiteY0" fmla="*/ 1094181 h 1134476"/>
                    <a:gd name="connsiteX1" fmla="*/ 130186 w 254172"/>
                    <a:gd name="connsiteY1" fmla="*/ 1134476 h 1134476"/>
                    <a:gd name="connsiteX2" fmla="*/ 254172 w 254172"/>
                    <a:gd name="connsiteY2" fmla="*/ 1094180 h 1134476"/>
                    <a:gd name="connsiteX3" fmla="*/ 232475 w 254172"/>
                    <a:gd name="connsiteY3" fmla="*/ 1032187 h 1134476"/>
                    <a:gd name="connsiteX4" fmla="*/ 195279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95279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 name="connsiteX0" fmla="*/ 0 w 254172"/>
                    <a:gd name="connsiteY0" fmla="*/ 1094181 h 1134476"/>
                    <a:gd name="connsiteX1" fmla="*/ 130186 w 254172"/>
                    <a:gd name="connsiteY1" fmla="*/ 1134476 h 1134476"/>
                    <a:gd name="connsiteX2" fmla="*/ 254172 w 254172"/>
                    <a:gd name="connsiteY2" fmla="*/ 1094180 h 1134476"/>
                    <a:gd name="connsiteX3" fmla="*/ 216977 w 254172"/>
                    <a:gd name="connsiteY3" fmla="*/ 1035287 h 1134476"/>
                    <a:gd name="connsiteX4" fmla="*/ 179781 w 254172"/>
                    <a:gd name="connsiteY4" fmla="*/ 0 h 1134476"/>
                    <a:gd name="connsiteX5" fmla="*/ 77492 w 254172"/>
                    <a:gd name="connsiteY5" fmla="*/ 0 h 1134476"/>
                    <a:gd name="connsiteX6" fmla="*/ 46495 w 254172"/>
                    <a:gd name="connsiteY6" fmla="*/ 1029087 h 1134476"/>
                    <a:gd name="connsiteX7" fmla="*/ 0 w 254172"/>
                    <a:gd name="connsiteY7" fmla="*/ 1094181 h 113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72" h="1134476">
                      <a:moveTo>
                        <a:pt x="0" y="1094181"/>
                      </a:moveTo>
                      <a:cubicBezTo>
                        <a:pt x="43395" y="1107613"/>
                        <a:pt x="-3100" y="1124144"/>
                        <a:pt x="130186" y="1134476"/>
                      </a:cubicBezTo>
                      <a:cubicBezTo>
                        <a:pt x="236608" y="1127243"/>
                        <a:pt x="212843" y="1107612"/>
                        <a:pt x="254172" y="1094180"/>
                      </a:cubicBezTo>
                      <a:lnTo>
                        <a:pt x="216977" y="1035287"/>
                      </a:lnTo>
                      <a:lnTo>
                        <a:pt x="179781" y="0"/>
                      </a:lnTo>
                      <a:lnTo>
                        <a:pt x="77492" y="0"/>
                      </a:lnTo>
                      <a:lnTo>
                        <a:pt x="46495" y="1029087"/>
                      </a:lnTo>
                      <a:lnTo>
                        <a:pt x="0" y="1094181"/>
                      </a:lnTo>
                      <a:close/>
                    </a:path>
                  </a:pathLst>
                </a:custGeom>
                <a:solidFill>
                  <a:schemeClr val="accent6"/>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64" name="Oval 225">
                  <a:extLst>
                    <a:ext uri="{FF2B5EF4-FFF2-40B4-BE49-F238E27FC236}">
                      <a16:creationId xmlns:a16="http://schemas.microsoft.com/office/drawing/2014/main" id="{342E8040-DA0A-4101-8EE6-444576D4BB64}"/>
                    </a:ext>
                  </a:extLst>
                </p:cNvPr>
                <p:cNvSpPr/>
                <p:nvPr/>
              </p:nvSpPr>
              <p:spPr bwMode="auto">
                <a:xfrm rot="19772748">
                  <a:off x="9004058" y="2079519"/>
                  <a:ext cx="217967"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65" name="Oval 225">
                  <a:extLst>
                    <a:ext uri="{FF2B5EF4-FFF2-40B4-BE49-F238E27FC236}">
                      <a16:creationId xmlns:a16="http://schemas.microsoft.com/office/drawing/2014/main" id="{DDBE9FDE-EC7F-4079-A0EE-6F7C7F5DA5B3}"/>
                    </a:ext>
                  </a:extLst>
                </p:cNvPr>
                <p:cNvSpPr/>
                <p:nvPr/>
              </p:nvSpPr>
              <p:spPr bwMode="auto">
                <a:xfrm rot="1827252" flipH="1">
                  <a:off x="9193443" y="2080810"/>
                  <a:ext cx="217967"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66" name="Oval 225">
                  <a:extLst>
                    <a:ext uri="{FF2B5EF4-FFF2-40B4-BE49-F238E27FC236}">
                      <a16:creationId xmlns:a16="http://schemas.microsoft.com/office/drawing/2014/main" id="{E2C2990C-5C96-4BFE-911F-2B8F783F30ED}"/>
                    </a:ext>
                  </a:extLst>
                </p:cNvPr>
                <p:cNvSpPr/>
                <p:nvPr/>
              </p:nvSpPr>
              <p:spPr bwMode="auto">
                <a:xfrm rot="18708700">
                  <a:off x="9019732" y="2114003"/>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67" name="Oval 225">
                  <a:extLst>
                    <a:ext uri="{FF2B5EF4-FFF2-40B4-BE49-F238E27FC236}">
                      <a16:creationId xmlns:a16="http://schemas.microsoft.com/office/drawing/2014/main" id="{B718150A-FC1B-403A-8CCA-39C223DC6C4D}"/>
                    </a:ext>
                  </a:extLst>
                </p:cNvPr>
                <p:cNvSpPr/>
                <p:nvPr/>
              </p:nvSpPr>
              <p:spPr bwMode="auto">
                <a:xfrm rot="2930579" flipH="1">
                  <a:off x="9172604" y="2115294"/>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68" name="Oval 225">
                  <a:extLst>
                    <a:ext uri="{FF2B5EF4-FFF2-40B4-BE49-F238E27FC236}">
                      <a16:creationId xmlns:a16="http://schemas.microsoft.com/office/drawing/2014/main" id="{356CDFAA-BEF1-4885-A564-35BA595DBB50}"/>
                    </a:ext>
                  </a:extLst>
                </p:cNvPr>
                <p:cNvSpPr/>
                <p:nvPr/>
              </p:nvSpPr>
              <p:spPr bwMode="auto">
                <a:xfrm rot="17676385">
                  <a:off x="9052003" y="2140742"/>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69" name="Oval 225">
                  <a:extLst>
                    <a:ext uri="{FF2B5EF4-FFF2-40B4-BE49-F238E27FC236}">
                      <a16:creationId xmlns:a16="http://schemas.microsoft.com/office/drawing/2014/main" id="{0B62905F-EFA3-4A9C-A705-239948E8FF03}"/>
                    </a:ext>
                  </a:extLst>
                </p:cNvPr>
                <p:cNvSpPr/>
                <p:nvPr/>
              </p:nvSpPr>
              <p:spPr bwMode="auto">
                <a:xfrm rot="3952890" flipH="1">
                  <a:off x="9145129" y="2143140"/>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70" name="Oval 225">
                  <a:extLst>
                    <a:ext uri="{FF2B5EF4-FFF2-40B4-BE49-F238E27FC236}">
                      <a16:creationId xmlns:a16="http://schemas.microsoft.com/office/drawing/2014/main" id="{8762A3CB-CDAF-45C2-998A-516464C9093F}"/>
                    </a:ext>
                  </a:extLst>
                </p:cNvPr>
                <p:cNvSpPr/>
                <p:nvPr/>
              </p:nvSpPr>
              <p:spPr bwMode="auto">
                <a:xfrm rot="5400000" flipH="1">
                  <a:off x="9098843" y="2135580"/>
                  <a:ext cx="217968" cy="60854"/>
                </a:xfrm>
                <a:custGeom>
                  <a:avLst/>
                  <a:gdLst>
                    <a:gd name="connsiteX0" fmla="*/ 0 w 610633"/>
                    <a:gd name="connsiteY0" fmla="*/ 85241 h 170481"/>
                    <a:gd name="connsiteX1" fmla="*/ 305317 w 610633"/>
                    <a:gd name="connsiteY1" fmla="*/ 0 h 170481"/>
                    <a:gd name="connsiteX2" fmla="*/ 610634 w 610633"/>
                    <a:gd name="connsiteY2" fmla="*/ 85241 h 170481"/>
                    <a:gd name="connsiteX3" fmla="*/ 305317 w 610633"/>
                    <a:gd name="connsiteY3" fmla="*/ 170482 h 170481"/>
                    <a:gd name="connsiteX4" fmla="*/ 0 w 610633"/>
                    <a:gd name="connsiteY4" fmla="*/ 85241 h 170481"/>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 name="connsiteX0" fmla="*/ 0 w 610634"/>
                    <a:gd name="connsiteY0" fmla="*/ 85241 h 170482"/>
                    <a:gd name="connsiteX1" fmla="*/ 305317 w 610634"/>
                    <a:gd name="connsiteY1" fmla="*/ 0 h 170482"/>
                    <a:gd name="connsiteX2" fmla="*/ 610634 w 610634"/>
                    <a:gd name="connsiteY2" fmla="*/ 85241 h 170482"/>
                    <a:gd name="connsiteX3" fmla="*/ 305317 w 610634"/>
                    <a:gd name="connsiteY3" fmla="*/ 170482 h 170482"/>
                    <a:gd name="connsiteX4" fmla="*/ 0 w 610634"/>
                    <a:gd name="connsiteY4" fmla="*/ 85241 h 17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34" h="170482">
                      <a:moveTo>
                        <a:pt x="0" y="85241"/>
                      </a:moveTo>
                      <a:cubicBezTo>
                        <a:pt x="83691" y="31964"/>
                        <a:pt x="136695" y="0"/>
                        <a:pt x="305317" y="0"/>
                      </a:cubicBezTo>
                      <a:cubicBezTo>
                        <a:pt x="473939" y="0"/>
                        <a:pt x="514545" y="35064"/>
                        <a:pt x="610634" y="85241"/>
                      </a:cubicBezTo>
                      <a:cubicBezTo>
                        <a:pt x="480448" y="169514"/>
                        <a:pt x="473939" y="170482"/>
                        <a:pt x="305317" y="170482"/>
                      </a:cubicBezTo>
                      <a:cubicBezTo>
                        <a:pt x="136695" y="170482"/>
                        <a:pt x="105389" y="160215"/>
                        <a:pt x="0" y="85241"/>
                      </a:cubicBezTo>
                      <a:close/>
                    </a:path>
                  </a:pathLst>
                </a:custGeom>
                <a:solidFill>
                  <a:schemeClr val="accent6"/>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grpSp>
        <p:grpSp>
          <p:nvGrpSpPr>
            <p:cNvPr id="272" name="Group 271">
              <a:extLst>
                <a:ext uri="{FF2B5EF4-FFF2-40B4-BE49-F238E27FC236}">
                  <a16:creationId xmlns:a16="http://schemas.microsoft.com/office/drawing/2014/main" id="{5E67F7AA-C472-48D8-B75E-230F42778721}"/>
                </a:ext>
              </a:extLst>
            </p:cNvPr>
            <p:cNvGrpSpPr/>
            <p:nvPr/>
          </p:nvGrpSpPr>
          <p:grpSpPr>
            <a:xfrm rot="20994386">
              <a:off x="10214372" y="1862842"/>
              <a:ext cx="863342" cy="940006"/>
              <a:chOff x="5271971" y="2538846"/>
              <a:chExt cx="863342" cy="940006"/>
            </a:xfrm>
            <a:solidFill>
              <a:schemeClr val="accent6"/>
            </a:solidFill>
          </p:grpSpPr>
          <p:pic>
            <p:nvPicPr>
              <p:cNvPr id="273" name="Graphic 272" descr="Palm tree">
                <a:extLst>
                  <a:ext uri="{FF2B5EF4-FFF2-40B4-BE49-F238E27FC236}">
                    <a16:creationId xmlns:a16="http://schemas.microsoft.com/office/drawing/2014/main" id="{615A4967-9FBB-46D3-9144-AFFD37523A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118455" flipH="1">
                <a:off x="5271971" y="2538846"/>
                <a:ext cx="863342" cy="863342"/>
              </a:xfrm>
              <a:prstGeom prst="rect">
                <a:avLst/>
              </a:prstGeom>
            </p:spPr>
          </p:pic>
          <p:grpSp>
            <p:nvGrpSpPr>
              <p:cNvPr id="274" name="Group 273">
                <a:extLst>
                  <a:ext uri="{FF2B5EF4-FFF2-40B4-BE49-F238E27FC236}">
                    <a16:creationId xmlns:a16="http://schemas.microsoft.com/office/drawing/2014/main" id="{2D25CC4B-C832-4C3A-8C48-1F7A3B3BF353}"/>
                  </a:ext>
                </a:extLst>
              </p:cNvPr>
              <p:cNvGrpSpPr/>
              <p:nvPr/>
            </p:nvGrpSpPr>
            <p:grpSpPr>
              <a:xfrm>
                <a:off x="5774805" y="2925999"/>
                <a:ext cx="70468" cy="366832"/>
                <a:chOff x="6061132" y="2755410"/>
                <a:chExt cx="122614" cy="638285"/>
              </a:xfrm>
              <a:grpFill/>
            </p:grpSpPr>
            <p:sp>
              <p:nvSpPr>
                <p:cNvPr id="278" name="Freeform: Shape 277">
                  <a:extLst>
                    <a:ext uri="{FF2B5EF4-FFF2-40B4-BE49-F238E27FC236}">
                      <a16:creationId xmlns:a16="http://schemas.microsoft.com/office/drawing/2014/main" id="{82CD298E-3229-4FB8-A2B7-F13DAD06CB4E}"/>
                    </a:ext>
                  </a:extLst>
                </p:cNvPr>
                <p:cNvSpPr/>
                <p:nvPr/>
              </p:nvSpPr>
              <p:spPr bwMode="auto">
                <a:xfrm>
                  <a:off x="6061132" y="2955638"/>
                  <a:ext cx="122614" cy="200889"/>
                </a:xfrm>
                <a:custGeom>
                  <a:avLst/>
                  <a:gdLst>
                    <a:gd name="connsiteX0" fmla="*/ 139511 w 244163"/>
                    <a:gd name="connsiteY0" fmla="*/ 449 h 379853"/>
                    <a:gd name="connsiteX1" fmla="*/ 243420 w 244163"/>
                    <a:gd name="connsiteY1" fmla="*/ 242904 h 379853"/>
                    <a:gd name="connsiteX2" fmla="*/ 86402 w 244163"/>
                    <a:gd name="connsiteY2" fmla="*/ 379140 h 379853"/>
                    <a:gd name="connsiteX3" fmla="*/ 965 w 244163"/>
                    <a:gd name="connsiteY3" fmla="*/ 187485 h 379853"/>
                    <a:gd name="connsiteX4" fmla="*/ 139511 w 244163"/>
                    <a:gd name="connsiteY4" fmla="*/ 449 h 379853"/>
                    <a:gd name="connsiteX0" fmla="*/ 139311 w 243850"/>
                    <a:gd name="connsiteY0" fmla="*/ 464 h 393641"/>
                    <a:gd name="connsiteX1" fmla="*/ 243220 w 243850"/>
                    <a:gd name="connsiteY1" fmla="*/ 242919 h 393641"/>
                    <a:gd name="connsiteX2" fmla="*/ 90820 w 243850"/>
                    <a:gd name="connsiteY2" fmla="*/ 393009 h 393641"/>
                    <a:gd name="connsiteX3" fmla="*/ 765 w 243850"/>
                    <a:gd name="connsiteY3" fmla="*/ 187500 h 393641"/>
                    <a:gd name="connsiteX4" fmla="*/ 139311 w 243850"/>
                    <a:gd name="connsiteY4" fmla="*/ 464 h 393641"/>
                    <a:gd name="connsiteX0" fmla="*/ 141748 w 246287"/>
                    <a:gd name="connsiteY0" fmla="*/ 464 h 393641"/>
                    <a:gd name="connsiteX1" fmla="*/ 245657 w 246287"/>
                    <a:gd name="connsiteY1" fmla="*/ 242919 h 393641"/>
                    <a:gd name="connsiteX2" fmla="*/ 93257 w 246287"/>
                    <a:gd name="connsiteY2" fmla="*/ 393009 h 393641"/>
                    <a:gd name="connsiteX3" fmla="*/ 3202 w 246287"/>
                    <a:gd name="connsiteY3" fmla="*/ 187500 h 393641"/>
                    <a:gd name="connsiteX4" fmla="*/ 141748 w 246287"/>
                    <a:gd name="connsiteY4" fmla="*/ 464 h 393641"/>
                    <a:gd name="connsiteX0" fmla="*/ 141748 w 246287"/>
                    <a:gd name="connsiteY0" fmla="*/ 464 h 393959"/>
                    <a:gd name="connsiteX1" fmla="*/ 245657 w 246287"/>
                    <a:gd name="connsiteY1" fmla="*/ 242919 h 393959"/>
                    <a:gd name="connsiteX2" fmla="*/ 93257 w 246287"/>
                    <a:gd name="connsiteY2" fmla="*/ 393009 h 393959"/>
                    <a:gd name="connsiteX3" fmla="*/ 3202 w 246287"/>
                    <a:gd name="connsiteY3" fmla="*/ 187500 h 393959"/>
                    <a:gd name="connsiteX4" fmla="*/ 141748 w 246287"/>
                    <a:gd name="connsiteY4" fmla="*/ 464 h 393959"/>
                    <a:gd name="connsiteX0" fmla="*/ 143780 w 248322"/>
                    <a:gd name="connsiteY0" fmla="*/ 11 h 393506"/>
                    <a:gd name="connsiteX1" fmla="*/ 247689 w 248322"/>
                    <a:gd name="connsiteY1" fmla="*/ 242466 h 393506"/>
                    <a:gd name="connsiteX2" fmla="*/ 95289 w 248322"/>
                    <a:gd name="connsiteY2" fmla="*/ 392556 h 393506"/>
                    <a:gd name="connsiteX3" fmla="*/ 2925 w 248322"/>
                    <a:gd name="connsiteY3" fmla="*/ 233229 h 393506"/>
                    <a:gd name="connsiteX4" fmla="*/ 143780 w 248322"/>
                    <a:gd name="connsiteY4" fmla="*/ 11 h 393506"/>
                    <a:gd name="connsiteX0" fmla="*/ 161424 w 265966"/>
                    <a:gd name="connsiteY0" fmla="*/ 12 h 393507"/>
                    <a:gd name="connsiteX1" fmla="*/ 265333 w 265966"/>
                    <a:gd name="connsiteY1" fmla="*/ 242467 h 393507"/>
                    <a:gd name="connsiteX2" fmla="*/ 112933 w 265966"/>
                    <a:gd name="connsiteY2" fmla="*/ 392557 h 393507"/>
                    <a:gd name="connsiteX3" fmla="*/ 20569 w 265966"/>
                    <a:gd name="connsiteY3" fmla="*/ 233230 h 393507"/>
                    <a:gd name="connsiteX4" fmla="*/ 161424 w 265966"/>
                    <a:gd name="connsiteY4" fmla="*/ 12 h 393507"/>
                    <a:gd name="connsiteX0" fmla="*/ 148822 w 253343"/>
                    <a:gd name="connsiteY0" fmla="*/ 590 h 394085"/>
                    <a:gd name="connsiteX1" fmla="*/ 252731 w 253343"/>
                    <a:gd name="connsiteY1" fmla="*/ 243045 h 394085"/>
                    <a:gd name="connsiteX2" fmla="*/ 100331 w 253343"/>
                    <a:gd name="connsiteY2" fmla="*/ 393135 h 394085"/>
                    <a:gd name="connsiteX3" fmla="*/ 24131 w 253343"/>
                    <a:gd name="connsiteY3" fmla="*/ 187627 h 394085"/>
                    <a:gd name="connsiteX4" fmla="*/ 148822 w 253343"/>
                    <a:gd name="connsiteY4" fmla="*/ 590 h 394085"/>
                    <a:gd name="connsiteX0" fmla="*/ 161132 w 265653"/>
                    <a:gd name="connsiteY0" fmla="*/ 724 h 394219"/>
                    <a:gd name="connsiteX1" fmla="*/ 265041 w 265653"/>
                    <a:gd name="connsiteY1" fmla="*/ 243179 h 394219"/>
                    <a:gd name="connsiteX2" fmla="*/ 112641 w 265653"/>
                    <a:gd name="connsiteY2" fmla="*/ 393269 h 394219"/>
                    <a:gd name="connsiteX3" fmla="*/ 36441 w 265653"/>
                    <a:gd name="connsiteY3" fmla="*/ 187761 h 394219"/>
                    <a:gd name="connsiteX4" fmla="*/ 161132 w 265653"/>
                    <a:gd name="connsiteY4" fmla="*/ 724 h 394219"/>
                    <a:gd name="connsiteX0" fmla="*/ 161132 w 265653"/>
                    <a:gd name="connsiteY0" fmla="*/ 724 h 394219"/>
                    <a:gd name="connsiteX1" fmla="*/ 265041 w 265653"/>
                    <a:gd name="connsiteY1" fmla="*/ 243179 h 394219"/>
                    <a:gd name="connsiteX2" fmla="*/ 112641 w 265653"/>
                    <a:gd name="connsiteY2" fmla="*/ 393269 h 394219"/>
                    <a:gd name="connsiteX3" fmla="*/ 36441 w 265653"/>
                    <a:gd name="connsiteY3" fmla="*/ 187761 h 394219"/>
                    <a:gd name="connsiteX4" fmla="*/ 161132 w 265653"/>
                    <a:gd name="connsiteY4" fmla="*/ 724 h 394219"/>
                    <a:gd name="connsiteX0" fmla="*/ 161132 w 265653"/>
                    <a:gd name="connsiteY0" fmla="*/ 0 h 393495"/>
                    <a:gd name="connsiteX1" fmla="*/ 265041 w 265653"/>
                    <a:gd name="connsiteY1" fmla="*/ 242455 h 393495"/>
                    <a:gd name="connsiteX2" fmla="*/ 112641 w 265653"/>
                    <a:gd name="connsiteY2" fmla="*/ 392545 h 393495"/>
                    <a:gd name="connsiteX3" fmla="*/ 36441 w 265653"/>
                    <a:gd name="connsiteY3" fmla="*/ 187037 h 393495"/>
                    <a:gd name="connsiteX4" fmla="*/ 161132 w 265653"/>
                    <a:gd name="connsiteY4" fmla="*/ 0 h 393495"/>
                    <a:gd name="connsiteX0" fmla="*/ 161132 w 256496"/>
                    <a:gd name="connsiteY0" fmla="*/ 0 h 393636"/>
                    <a:gd name="connsiteX1" fmla="*/ 255805 w 256496"/>
                    <a:gd name="connsiteY1" fmla="*/ 256309 h 393636"/>
                    <a:gd name="connsiteX2" fmla="*/ 112641 w 256496"/>
                    <a:gd name="connsiteY2" fmla="*/ 392545 h 393636"/>
                    <a:gd name="connsiteX3" fmla="*/ 36441 w 256496"/>
                    <a:gd name="connsiteY3" fmla="*/ 187037 h 393636"/>
                    <a:gd name="connsiteX4" fmla="*/ 161132 w 256496"/>
                    <a:gd name="connsiteY4" fmla="*/ 0 h 393636"/>
                    <a:gd name="connsiteX0" fmla="*/ 161132 w 256455"/>
                    <a:gd name="connsiteY0" fmla="*/ 0 h 393636"/>
                    <a:gd name="connsiteX1" fmla="*/ 255805 w 256455"/>
                    <a:gd name="connsiteY1" fmla="*/ 256309 h 393636"/>
                    <a:gd name="connsiteX2" fmla="*/ 112641 w 256455"/>
                    <a:gd name="connsiteY2" fmla="*/ 392545 h 393636"/>
                    <a:gd name="connsiteX3" fmla="*/ 36441 w 256455"/>
                    <a:gd name="connsiteY3" fmla="*/ 187037 h 393636"/>
                    <a:gd name="connsiteX4" fmla="*/ 161132 w 256455"/>
                    <a:gd name="connsiteY4" fmla="*/ 0 h 393636"/>
                    <a:gd name="connsiteX0" fmla="*/ 161132 w 249592"/>
                    <a:gd name="connsiteY0" fmla="*/ 0 h 394414"/>
                    <a:gd name="connsiteX1" fmla="*/ 248877 w 249592"/>
                    <a:gd name="connsiteY1" fmla="*/ 295564 h 394414"/>
                    <a:gd name="connsiteX2" fmla="*/ 112641 w 249592"/>
                    <a:gd name="connsiteY2" fmla="*/ 392545 h 394414"/>
                    <a:gd name="connsiteX3" fmla="*/ 36441 w 249592"/>
                    <a:gd name="connsiteY3" fmla="*/ 187037 h 394414"/>
                    <a:gd name="connsiteX4" fmla="*/ 161132 w 249592"/>
                    <a:gd name="connsiteY4" fmla="*/ 0 h 394414"/>
                    <a:gd name="connsiteX0" fmla="*/ 173570 w 262030"/>
                    <a:gd name="connsiteY0" fmla="*/ 0 h 394414"/>
                    <a:gd name="connsiteX1" fmla="*/ 261315 w 262030"/>
                    <a:gd name="connsiteY1" fmla="*/ 295564 h 394414"/>
                    <a:gd name="connsiteX2" fmla="*/ 125079 w 262030"/>
                    <a:gd name="connsiteY2" fmla="*/ 392545 h 394414"/>
                    <a:gd name="connsiteX3" fmla="*/ 32716 w 262030"/>
                    <a:gd name="connsiteY3" fmla="*/ 228601 h 394414"/>
                    <a:gd name="connsiteX4" fmla="*/ 173570 w 262030"/>
                    <a:gd name="connsiteY4" fmla="*/ 0 h 394414"/>
                    <a:gd name="connsiteX0" fmla="*/ 161424 w 249884"/>
                    <a:gd name="connsiteY0" fmla="*/ 0 h 394414"/>
                    <a:gd name="connsiteX1" fmla="*/ 249169 w 249884"/>
                    <a:gd name="connsiteY1" fmla="*/ 295564 h 394414"/>
                    <a:gd name="connsiteX2" fmla="*/ 112933 w 249884"/>
                    <a:gd name="connsiteY2" fmla="*/ 392545 h 394414"/>
                    <a:gd name="connsiteX3" fmla="*/ 20570 w 249884"/>
                    <a:gd name="connsiteY3" fmla="*/ 228601 h 394414"/>
                    <a:gd name="connsiteX4" fmla="*/ 161424 w 249884"/>
                    <a:gd name="connsiteY4" fmla="*/ 0 h 394414"/>
                    <a:gd name="connsiteX0" fmla="*/ 147027 w 235889"/>
                    <a:gd name="connsiteY0" fmla="*/ 0 h 392171"/>
                    <a:gd name="connsiteX1" fmla="*/ 234772 w 235889"/>
                    <a:gd name="connsiteY1" fmla="*/ 295564 h 392171"/>
                    <a:gd name="connsiteX2" fmla="*/ 84681 w 235889"/>
                    <a:gd name="connsiteY2" fmla="*/ 390236 h 392171"/>
                    <a:gd name="connsiteX3" fmla="*/ 6173 w 235889"/>
                    <a:gd name="connsiteY3" fmla="*/ 228601 h 392171"/>
                    <a:gd name="connsiteX4" fmla="*/ 147027 w 235889"/>
                    <a:gd name="connsiteY4" fmla="*/ 0 h 392171"/>
                    <a:gd name="connsiteX0" fmla="*/ 150121 w 238983"/>
                    <a:gd name="connsiteY0" fmla="*/ 0 h 392171"/>
                    <a:gd name="connsiteX1" fmla="*/ 237866 w 238983"/>
                    <a:gd name="connsiteY1" fmla="*/ 295564 h 392171"/>
                    <a:gd name="connsiteX2" fmla="*/ 87775 w 238983"/>
                    <a:gd name="connsiteY2" fmla="*/ 390236 h 392171"/>
                    <a:gd name="connsiteX3" fmla="*/ 9267 w 238983"/>
                    <a:gd name="connsiteY3" fmla="*/ 228601 h 392171"/>
                    <a:gd name="connsiteX4" fmla="*/ 150121 w 238983"/>
                    <a:gd name="connsiteY4" fmla="*/ 0 h 392171"/>
                    <a:gd name="connsiteX0" fmla="*/ 150121 w 238983"/>
                    <a:gd name="connsiteY0" fmla="*/ 0 h 395759"/>
                    <a:gd name="connsiteX1" fmla="*/ 237866 w 238983"/>
                    <a:gd name="connsiteY1" fmla="*/ 295564 h 395759"/>
                    <a:gd name="connsiteX2" fmla="*/ 87775 w 238983"/>
                    <a:gd name="connsiteY2" fmla="*/ 390236 h 395759"/>
                    <a:gd name="connsiteX3" fmla="*/ 9267 w 238983"/>
                    <a:gd name="connsiteY3" fmla="*/ 228601 h 395759"/>
                    <a:gd name="connsiteX4" fmla="*/ 150121 w 238983"/>
                    <a:gd name="connsiteY4" fmla="*/ 0 h 395759"/>
                    <a:gd name="connsiteX0" fmla="*/ 150121 w 241861"/>
                    <a:gd name="connsiteY0" fmla="*/ 0 h 397760"/>
                    <a:gd name="connsiteX1" fmla="*/ 237866 w 241861"/>
                    <a:gd name="connsiteY1" fmla="*/ 295564 h 397760"/>
                    <a:gd name="connsiteX2" fmla="*/ 87775 w 241861"/>
                    <a:gd name="connsiteY2" fmla="*/ 390236 h 397760"/>
                    <a:gd name="connsiteX3" fmla="*/ 9267 w 241861"/>
                    <a:gd name="connsiteY3" fmla="*/ 228601 h 397760"/>
                    <a:gd name="connsiteX4" fmla="*/ 150121 w 241861"/>
                    <a:gd name="connsiteY4" fmla="*/ 0 h 397760"/>
                    <a:gd name="connsiteX0" fmla="*/ 150121 w 248464"/>
                    <a:gd name="connsiteY0" fmla="*/ 0 h 395509"/>
                    <a:gd name="connsiteX1" fmla="*/ 244793 w 248464"/>
                    <a:gd name="connsiteY1" fmla="*/ 270164 h 395509"/>
                    <a:gd name="connsiteX2" fmla="*/ 87775 w 248464"/>
                    <a:gd name="connsiteY2" fmla="*/ 390236 h 395509"/>
                    <a:gd name="connsiteX3" fmla="*/ 9267 w 248464"/>
                    <a:gd name="connsiteY3" fmla="*/ 228601 h 395509"/>
                    <a:gd name="connsiteX4" fmla="*/ 150121 w 248464"/>
                    <a:gd name="connsiteY4" fmla="*/ 0 h 395509"/>
                    <a:gd name="connsiteX0" fmla="*/ 151754 w 250097"/>
                    <a:gd name="connsiteY0" fmla="*/ 0 h 395509"/>
                    <a:gd name="connsiteX1" fmla="*/ 246426 w 250097"/>
                    <a:gd name="connsiteY1" fmla="*/ 270164 h 395509"/>
                    <a:gd name="connsiteX2" fmla="*/ 89408 w 250097"/>
                    <a:gd name="connsiteY2" fmla="*/ 390236 h 395509"/>
                    <a:gd name="connsiteX3" fmla="*/ 8591 w 250097"/>
                    <a:gd name="connsiteY3" fmla="*/ 249383 h 395509"/>
                    <a:gd name="connsiteX4" fmla="*/ 151754 w 250097"/>
                    <a:gd name="connsiteY4" fmla="*/ 0 h 395509"/>
                    <a:gd name="connsiteX0" fmla="*/ 155851 w 254194"/>
                    <a:gd name="connsiteY0" fmla="*/ 0 h 395509"/>
                    <a:gd name="connsiteX1" fmla="*/ 250523 w 254194"/>
                    <a:gd name="connsiteY1" fmla="*/ 270164 h 395509"/>
                    <a:gd name="connsiteX2" fmla="*/ 93505 w 254194"/>
                    <a:gd name="connsiteY2" fmla="*/ 390236 h 395509"/>
                    <a:gd name="connsiteX3" fmla="*/ 12688 w 254194"/>
                    <a:gd name="connsiteY3" fmla="*/ 249383 h 395509"/>
                    <a:gd name="connsiteX4" fmla="*/ 155851 w 254194"/>
                    <a:gd name="connsiteY4" fmla="*/ 0 h 395509"/>
                    <a:gd name="connsiteX0" fmla="*/ 156876 w 255219"/>
                    <a:gd name="connsiteY0" fmla="*/ 0 h 395509"/>
                    <a:gd name="connsiteX1" fmla="*/ 251548 w 255219"/>
                    <a:gd name="connsiteY1" fmla="*/ 270164 h 395509"/>
                    <a:gd name="connsiteX2" fmla="*/ 94530 w 255219"/>
                    <a:gd name="connsiteY2" fmla="*/ 390236 h 395509"/>
                    <a:gd name="connsiteX3" fmla="*/ 13713 w 255219"/>
                    <a:gd name="connsiteY3" fmla="*/ 249383 h 395509"/>
                    <a:gd name="connsiteX4" fmla="*/ 156876 w 255219"/>
                    <a:gd name="connsiteY4" fmla="*/ 0 h 395509"/>
                    <a:gd name="connsiteX0" fmla="*/ 153611 w 251954"/>
                    <a:gd name="connsiteY0" fmla="*/ 0 h 395509"/>
                    <a:gd name="connsiteX1" fmla="*/ 248283 w 251954"/>
                    <a:gd name="connsiteY1" fmla="*/ 270164 h 395509"/>
                    <a:gd name="connsiteX2" fmla="*/ 91265 w 251954"/>
                    <a:gd name="connsiteY2" fmla="*/ 390236 h 395509"/>
                    <a:gd name="connsiteX3" fmla="*/ 15066 w 251954"/>
                    <a:gd name="connsiteY3" fmla="*/ 237837 h 395509"/>
                    <a:gd name="connsiteX4" fmla="*/ 153611 w 251954"/>
                    <a:gd name="connsiteY4" fmla="*/ 0 h 395509"/>
                    <a:gd name="connsiteX0" fmla="*/ 153611 w 251954"/>
                    <a:gd name="connsiteY0" fmla="*/ 0 h 395509"/>
                    <a:gd name="connsiteX1" fmla="*/ 248283 w 251954"/>
                    <a:gd name="connsiteY1" fmla="*/ 270164 h 395509"/>
                    <a:gd name="connsiteX2" fmla="*/ 91265 w 251954"/>
                    <a:gd name="connsiteY2" fmla="*/ 390236 h 395509"/>
                    <a:gd name="connsiteX3" fmla="*/ 15066 w 251954"/>
                    <a:gd name="connsiteY3" fmla="*/ 237837 h 395509"/>
                    <a:gd name="connsiteX4" fmla="*/ 153611 w 251954"/>
                    <a:gd name="connsiteY4" fmla="*/ 0 h 395509"/>
                    <a:gd name="connsiteX0" fmla="*/ 153611 w 251954"/>
                    <a:gd name="connsiteY0" fmla="*/ 0 h 395509"/>
                    <a:gd name="connsiteX1" fmla="*/ 248283 w 251954"/>
                    <a:gd name="connsiteY1" fmla="*/ 270164 h 395509"/>
                    <a:gd name="connsiteX2" fmla="*/ 91265 w 251954"/>
                    <a:gd name="connsiteY2" fmla="*/ 390236 h 395509"/>
                    <a:gd name="connsiteX3" fmla="*/ 15066 w 251954"/>
                    <a:gd name="connsiteY3" fmla="*/ 237837 h 395509"/>
                    <a:gd name="connsiteX4" fmla="*/ 153611 w 251954"/>
                    <a:gd name="connsiteY4" fmla="*/ 0 h 395509"/>
                    <a:gd name="connsiteX0" fmla="*/ 138620 w 243162"/>
                    <a:gd name="connsiteY0" fmla="*/ 0 h 354875"/>
                    <a:gd name="connsiteX1" fmla="*/ 242528 w 243162"/>
                    <a:gd name="connsiteY1" fmla="*/ 230909 h 354875"/>
                    <a:gd name="connsiteX2" fmla="*/ 85510 w 243162"/>
                    <a:gd name="connsiteY2" fmla="*/ 350981 h 354875"/>
                    <a:gd name="connsiteX3" fmla="*/ 9311 w 243162"/>
                    <a:gd name="connsiteY3" fmla="*/ 198582 h 354875"/>
                    <a:gd name="connsiteX4" fmla="*/ 138620 w 243162"/>
                    <a:gd name="connsiteY4" fmla="*/ 0 h 354875"/>
                    <a:gd name="connsiteX0" fmla="*/ 138620 w 243162"/>
                    <a:gd name="connsiteY0" fmla="*/ 0 h 354875"/>
                    <a:gd name="connsiteX1" fmla="*/ 242528 w 243162"/>
                    <a:gd name="connsiteY1" fmla="*/ 230909 h 354875"/>
                    <a:gd name="connsiteX2" fmla="*/ 85510 w 243162"/>
                    <a:gd name="connsiteY2" fmla="*/ 350981 h 354875"/>
                    <a:gd name="connsiteX3" fmla="*/ 9311 w 243162"/>
                    <a:gd name="connsiteY3" fmla="*/ 198582 h 354875"/>
                    <a:gd name="connsiteX4" fmla="*/ 138620 w 243162"/>
                    <a:gd name="connsiteY4" fmla="*/ 0 h 354875"/>
                    <a:gd name="connsiteX0" fmla="*/ 138620 w 243315"/>
                    <a:gd name="connsiteY0" fmla="*/ 0 h 354875"/>
                    <a:gd name="connsiteX1" fmla="*/ 242528 w 243315"/>
                    <a:gd name="connsiteY1" fmla="*/ 230909 h 354875"/>
                    <a:gd name="connsiteX2" fmla="*/ 85510 w 243315"/>
                    <a:gd name="connsiteY2" fmla="*/ 350981 h 354875"/>
                    <a:gd name="connsiteX3" fmla="*/ 9311 w 243315"/>
                    <a:gd name="connsiteY3" fmla="*/ 198582 h 354875"/>
                    <a:gd name="connsiteX4" fmla="*/ 138620 w 243315"/>
                    <a:gd name="connsiteY4" fmla="*/ 0 h 354875"/>
                    <a:gd name="connsiteX0" fmla="*/ 138620 w 234188"/>
                    <a:gd name="connsiteY0" fmla="*/ 0 h 356561"/>
                    <a:gd name="connsiteX1" fmla="*/ 233291 w 234188"/>
                    <a:gd name="connsiteY1" fmla="*/ 263236 h 356561"/>
                    <a:gd name="connsiteX2" fmla="*/ 85510 w 234188"/>
                    <a:gd name="connsiteY2" fmla="*/ 350981 h 356561"/>
                    <a:gd name="connsiteX3" fmla="*/ 9311 w 234188"/>
                    <a:gd name="connsiteY3" fmla="*/ 198582 h 356561"/>
                    <a:gd name="connsiteX4" fmla="*/ 138620 w 234188"/>
                    <a:gd name="connsiteY4" fmla="*/ 0 h 356561"/>
                    <a:gd name="connsiteX0" fmla="*/ 141836 w 237404"/>
                    <a:gd name="connsiteY0" fmla="*/ 0 h 356561"/>
                    <a:gd name="connsiteX1" fmla="*/ 236507 w 237404"/>
                    <a:gd name="connsiteY1" fmla="*/ 263236 h 356561"/>
                    <a:gd name="connsiteX2" fmla="*/ 88726 w 237404"/>
                    <a:gd name="connsiteY2" fmla="*/ 350981 h 356561"/>
                    <a:gd name="connsiteX3" fmla="*/ 7909 w 237404"/>
                    <a:gd name="connsiteY3" fmla="*/ 237837 h 356561"/>
                    <a:gd name="connsiteX4" fmla="*/ 141836 w 237404"/>
                    <a:gd name="connsiteY4" fmla="*/ 0 h 356561"/>
                    <a:gd name="connsiteX0" fmla="*/ 147982 w 243550"/>
                    <a:gd name="connsiteY0" fmla="*/ 0 h 356561"/>
                    <a:gd name="connsiteX1" fmla="*/ 242653 w 243550"/>
                    <a:gd name="connsiteY1" fmla="*/ 263236 h 356561"/>
                    <a:gd name="connsiteX2" fmla="*/ 94872 w 243550"/>
                    <a:gd name="connsiteY2" fmla="*/ 350981 h 356561"/>
                    <a:gd name="connsiteX3" fmla="*/ 14055 w 243550"/>
                    <a:gd name="connsiteY3" fmla="*/ 237837 h 356561"/>
                    <a:gd name="connsiteX4" fmla="*/ 147982 w 243550"/>
                    <a:gd name="connsiteY4" fmla="*/ 0 h 356561"/>
                    <a:gd name="connsiteX0" fmla="*/ 146959 w 242527"/>
                    <a:gd name="connsiteY0" fmla="*/ 0 h 356561"/>
                    <a:gd name="connsiteX1" fmla="*/ 241630 w 242527"/>
                    <a:gd name="connsiteY1" fmla="*/ 263236 h 356561"/>
                    <a:gd name="connsiteX2" fmla="*/ 93849 w 242527"/>
                    <a:gd name="connsiteY2" fmla="*/ 350981 h 356561"/>
                    <a:gd name="connsiteX3" fmla="*/ 13032 w 242527"/>
                    <a:gd name="connsiteY3" fmla="*/ 237837 h 356561"/>
                    <a:gd name="connsiteX4" fmla="*/ 146959 w 242527"/>
                    <a:gd name="connsiteY4" fmla="*/ 0 h 356561"/>
                    <a:gd name="connsiteX0" fmla="*/ 139790 w 235358"/>
                    <a:gd name="connsiteY0" fmla="*/ 0 h 356561"/>
                    <a:gd name="connsiteX1" fmla="*/ 234461 w 235358"/>
                    <a:gd name="connsiteY1" fmla="*/ 263236 h 356561"/>
                    <a:gd name="connsiteX2" fmla="*/ 86680 w 235358"/>
                    <a:gd name="connsiteY2" fmla="*/ 350981 h 356561"/>
                    <a:gd name="connsiteX3" fmla="*/ 5863 w 235358"/>
                    <a:gd name="connsiteY3" fmla="*/ 237837 h 356561"/>
                    <a:gd name="connsiteX4" fmla="*/ 139790 w 235358"/>
                    <a:gd name="connsiteY4" fmla="*/ 0 h 356561"/>
                    <a:gd name="connsiteX0" fmla="*/ 137658 w 232851"/>
                    <a:gd name="connsiteY0" fmla="*/ 0 h 363090"/>
                    <a:gd name="connsiteX1" fmla="*/ 232329 w 232851"/>
                    <a:gd name="connsiteY1" fmla="*/ 263236 h 363090"/>
                    <a:gd name="connsiteX2" fmla="*/ 98403 w 232851"/>
                    <a:gd name="connsiteY2" fmla="*/ 357909 h 363090"/>
                    <a:gd name="connsiteX3" fmla="*/ 3731 w 232851"/>
                    <a:gd name="connsiteY3" fmla="*/ 237837 h 363090"/>
                    <a:gd name="connsiteX4" fmla="*/ 137658 w 232851"/>
                    <a:gd name="connsiteY4" fmla="*/ 0 h 363090"/>
                    <a:gd name="connsiteX0" fmla="*/ 136468 w 231661"/>
                    <a:gd name="connsiteY0" fmla="*/ 0 h 363090"/>
                    <a:gd name="connsiteX1" fmla="*/ 231139 w 231661"/>
                    <a:gd name="connsiteY1" fmla="*/ 263236 h 363090"/>
                    <a:gd name="connsiteX2" fmla="*/ 97213 w 231661"/>
                    <a:gd name="connsiteY2" fmla="*/ 357909 h 363090"/>
                    <a:gd name="connsiteX3" fmla="*/ 2541 w 231661"/>
                    <a:gd name="connsiteY3" fmla="*/ 237837 h 363090"/>
                    <a:gd name="connsiteX4" fmla="*/ 136468 w 231661"/>
                    <a:gd name="connsiteY4" fmla="*/ 0 h 363090"/>
                    <a:gd name="connsiteX0" fmla="*/ 136468 w 231661"/>
                    <a:gd name="connsiteY0" fmla="*/ 0 h 360278"/>
                    <a:gd name="connsiteX1" fmla="*/ 231139 w 231661"/>
                    <a:gd name="connsiteY1" fmla="*/ 263236 h 360278"/>
                    <a:gd name="connsiteX2" fmla="*/ 97213 w 231661"/>
                    <a:gd name="connsiteY2" fmla="*/ 357909 h 360278"/>
                    <a:gd name="connsiteX3" fmla="*/ 2541 w 231661"/>
                    <a:gd name="connsiteY3" fmla="*/ 237837 h 360278"/>
                    <a:gd name="connsiteX4" fmla="*/ 136468 w 231661"/>
                    <a:gd name="connsiteY4" fmla="*/ 0 h 360278"/>
                    <a:gd name="connsiteX0" fmla="*/ 136468 w 231661"/>
                    <a:gd name="connsiteY0" fmla="*/ 0 h 360278"/>
                    <a:gd name="connsiteX1" fmla="*/ 231139 w 231661"/>
                    <a:gd name="connsiteY1" fmla="*/ 263236 h 360278"/>
                    <a:gd name="connsiteX2" fmla="*/ 97213 w 231661"/>
                    <a:gd name="connsiteY2" fmla="*/ 357909 h 360278"/>
                    <a:gd name="connsiteX3" fmla="*/ 2541 w 231661"/>
                    <a:gd name="connsiteY3" fmla="*/ 237837 h 360278"/>
                    <a:gd name="connsiteX4" fmla="*/ 136468 w 231661"/>
                    <a:gd name="connsiteY4" fmla="*/ 0 h 360278"/>
                    <a:gd name="connsiteX0" fmla="*/ 136468 w 231581"/>
                    <a:gd name="connsiteY0" fmla="*/ 0 h 360278"/>
                    <a:gd name="connsiteX1" fmla="*/ 231139 w 231581"/>
                    <a:gd name="connsiteY1" fmla="*/ 263236 h 360278"/>
                    <a:gd name="connsiteX2" fmla="*/ 97213 w 231581"/>
                    <a:gd name="connsiteY2" fmla="*/ 357909 h 360278"/>
                    <a:gd name="connsiteX3" fmla="*/ 2541 w 231581"/>
                    <a:gd name="connsiteY3" fmla="*/ 237837 h 360278"/>
                    <a:gd name="connsiteX4" fmla="*/ 136468 w 231581"/>
                    <a:gd name="connsiteY4" fmla="*/ 0 h 36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81" h="360278">
                      <a:moveTo>
                        <a:pt x="136468" y="0"/>
                      </a:moveTo>
                      <a:cubicBezTo>
                        <a:pt x="169950" y="110835"/>
                        <a:pt x="237682" y="203584"/>
                        <a:pt x="231139" y="263236"/>
                      </a:cubicBezTo>
                      <a:cubicBezTo>
                        <a:pt x="224596" y="322888"/>
                        <a:pt x="204585" y="371762"/>
                        <a:pt x="97213" y="357909"/>
                      </a:cubicBezTo>
                      <a:cubicBezTo>
                        <a:pt x="-5540" y="348673"/>
                        <a:pt x="-4002" y="297489"/>
                        <a:pt x="2541" y="237837"/>
                      </a:cubicBezTo>
                      <a:cubicBezTo>
                        <a:pt x="9084" y="178185"/>
                        <a:pt x="93751" y="99290"/>
                        <a:pt x="136468" y="0"/>
                      </a:cubicBezTo>
                      <a:close/>
                    </a:path>
                  </a:pathLst>
                </a:cu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79" name="Arc 278">
                  <a:extLst>
                    <a:ext uri="{FF2B5EF4-FFF2-40B4-BE49-F238E27FC236}">
                      <a16:creationId xmlns:a16="http://schemas.microsoft.com/office/drawing/2014/main" id="{53B35A8C-30AC-4375-A989-507B49FB4A35}"/>
                    </a:ext>
                  </a:extLst>
                </p:cNvPr>
                <p:cNvSpPr/>
                <p:nvPr/>
              </p:nvSpPr>
              <p:spPr bwMode="auto">
                <a:xfrm>
                  <a:off x="6123652" y="2755410"/>
                  <a:ext cx="113" cy="638285"/>
                </a:xfrm>
                <a:prstGeom prst="arc">
                  <a:avLst>
                    <a:gd name="adj1" fmla="val 2304515"/>
                    <a:gd name="adj2" fmla="val 5939773"/>
                  </a:avLst>
                </a:prstGeom>
                <a:grpFill/>
                <a:ln w="6350" cap="rnd"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p>
                  <a:pPr defTabSz="914217"/>
                  <a:endParaRPr lang="en-GB" dirty="0"/>
                </a:p>
              </p:txBody>
            </p:sp>
          </p:grpSp>
          <p:grpSp>
            <p:nvGrpSpPr>
              <p:cNvPr id="275" name="Group 274">
                <a:extLst>
                  <a:ext uri="{FF2B5EF4-FFF2-40B4-BE49-F238E27FC236}">
                    <a16:creationId xmlns:a16="http://schemas.microsoft.com/office/drawing/2014/main" id="{5FB7D1D5-C372-4211-9BAC-3A63B76A7507}"/>
                  </a:ext>
                </a:extLst>
              </p:cNvPr>
              <p:cNvGrpSpPr/>
              <p:nvPr/>
            </p:nvGrpSpPr>
            <p:grpSpPr>
              <a:xfrm>
                <a:off x="5777114" y="3112020"/>
                <a:ext cx="134158" cy="366832"/>
                <a:chOff x="6061132" y="2906920"/>
                <a:chExt cx="122614" cy="335268"/>
              </a:xfrm>
              <a:grpFill/>
            </p:grpSpPr>
            <p:sp>
              <p:nvSpPr>
                <p:cNvPr id="276" name="Freeform: Shape 275">
                  <a:extLst>
                    <a:ext uri="{FF2B5EF4-FFF2-40B4-BE49-F238E27FC236}">
                      <a16:creationId xmlns:a16="http://schemas.microsoft.com/office/drawing/2014/main" id="{D36F4ADD-DAD2-4F28-B99D-9C4C704C27C3}"/>
                    </a:ext>
                  </a:extLst>
                </p:cNvPr>
                <p:cNvSpPr/>
                <p:nvPr/>
              </p:nvSpPr>
              <p:spPr bwMode="auto">
                <a:xfrm>
                  <a:off x="6061132" y="2955638"/>
                  <a:ext cx="122614" cy="200889"/>
                </a:xfrm>
                <a:custGeom>
                  <a:avLst/>
                  <a:gdLst>
                    <a:gd name="connsiteX0" fmla="*/ 139511 w 244163"/>
                    <a:gd name="connsiteY0" fmla="*/ 449 h 379853"/>
                    <a:gd name="connsiteX1" fmla="*/ 243420 w 244163"/>
                    <a:gd name="connsiteY1" fmla="*/ 242904 h 379853"/>
                    <a:gd name="connsiteX2" fmla="*/ 86402 w 244163"/>
                    <a:gd name="connsiteY2" fmla="*/ 379140 h 379853"/>
                    <a:gd name="connsiteX3" fmla="*/ 965 w 244163"/>
                    <a:gd name="connsiteY3" fmla="*/ 187485 h 379853"/>
                    <a:gd name="connsiteX4" fmla="*/ 139511 w 244163"/>
                    <a:gd name="connsiteY4" fmla="*/ 449 h 379853"/>
                    <a:gd name="connsiteX0" fmla="*/ 139311 w 243850"/>
                    <a:gd name="connsiteY0" fmla="*/ 464 h 393641"/>
                    <a:gd name="connsiteX1" fmla="*/ 243220 w 243850"/>
                    <a:gd name="connsiteY1" fmla="*/ 242919 h 393641"/>
                    <a:gd name="connsiteX2" fmla="*/ 90820 w 243850"/>
                    <a:gd name="connsiteY2" fmla="*/ 393009 h 393641"/>
                    <a:gd name="connsiteX3" fmla="*/ 765 w 243850"/>
                    <a:gd name="connsiteY3" fmla="*/ 187500 h 393641"/>
                    <a:gd name="connsiteX4" fmla="*/ 139311 w 243850"/>
                    <a:gd name="connsiteY4" fmla="*/ 464 h 393641"/>
                    <a:gd name="connsiteX0" fmla="*/ 141748 w 246287"/>
                    <a:gd name="connsiteY0" fmla="*/ 464 h 393641"/>
                    <a:gd name="connsiteX1" fmla="*/ 245657 w 246287"/>
                    <a:gd name="connsiteY1" fmla="*/ 242919 h 393641"/>
                    <a:gd name="connsiteX2" fmla="*/ 93257 w 246287"/>
                    <a:gd name="connsiteY2" fmla="*/ 393009 h 393641"/>
                    <a:gd name="connsiteX3" fmla="*/ 3202 w 246287"/>
                    <a:gd name="connsiteY3" fmla="*/ 187500 h 393641"/>
                    <a:gd name="connsiteX4" fmla="*/ 141748 w 246287"/>
                    <a:gd name="connsiteY4" fmla="*/ 464 h 393641"/>
                    <a:gd name="connsiteX0" fmla="*/ 141748 w 246287"/>
                    <a:gd name="connsiteY0" fmla="*/ 464 h 393959"/>
                    <a:gd name="connsiteX1" fmla="*/ 245657 w 246287"/>
                    <a:gd name="connsiteY1" fmla="*/ 242919 h 393959"/>
                    <a:gd name="connsiteX2" fmla="*/ 93257 w 246287"/>
                    <a:gd name="connsiteY2" fmla="*/ 393009 h 393959"/>
                    <a:gd name="connsiteX3" fmla="*/ 3202 w 246287"/>
                    <a:gd name="connsiteY3" fmla="*/ 187500 h 393959"/>
                    <a:gd name="connsiteX4" fmla="*/ 141748 w 246287"/>
                    <a:gd name="connsiteY4" fmla="*/ 464 h 393959"/>
                    <a:gd name="connsiteX0" fmla="*/ 143780 w 248322"/>
                    <a:gd name="connsiteY0" fmla="*/ 11 h 393506"/>
                    <a:gd name="connsiteX1" fmla="*/ 247689 w 248322"/>
                    <a:gd name="connsiteY1" fmla="*/ 242466 h 393506"/>
                    <a:gd name="connsiteX2" fmla="*/ 95289 w 248322"/>
                    <a:gd name="connsiteY2" fmla="*/ 392556 h 393506"/>
                    <a:gd name="connsiteX3" fmla="*/ 2925 w 248322"/>
                    <a:gd name="connsiteY3" fmla="*/ 233229 h 393506"/>
                    <a:gd name="connsiteX4" fmla="*/ 143780 w 248322"/>
                    <a:gd name="connsiteY4" fmla="*/ 11 h 393506"/>
                    <a:gd name="connsiteX0" fmla="*/ 161424 w 265966"/>
                    <a:gd name="connsiteY0" fmla="*/ 12 h 393507"/>
                    <a:gd name="connsiteX1" fmla="*/ 265333 w 265966"/>
                    <a:gd name="connsiteY1" fmla="*/ 242467 h 393507"/>
                    <a:gd name="connsiteX2" fmla="*/ 112933 w 265966"/>
                    <a:gd name="connsiteY2" fmla="*/ 392557 h 393507"/>
                    <a:gd name="connsiteX3" fmla="*/ 20569 w 265966"/>
                    <a:gd name="connsiteY3" fmla="*/ 233230 h 393507"/>
                    <a:gd name="connsiteX4" fmla="*/ 161424 w 265966"/>
                    <a:gd name="connsiteY4" fmla="*/ 12 h 393507"/>
                    <a:gd name="connsiteX0" fmla="*/ 148822 w 253343"/>
                    <a:gd name="connsiteY0" fmla="*/ 590 h 394085"/>
                    <a:gd name="connsiteX1" fmla="*/ 252731 w 253343"/>
                    <a:gd name="connsiteY1" fmla="*/ 243045 h 394085"/>
                    <a:gd name="connsiteX2" fmla="*/ 100331 w 253343"/>
                    <a:gd name="connsiteY2" fmla="*/ 393135 h 394085"/>
                    <a:gd name="connsiteX3" fmla="*/ 24131 w 253343"/>
                    <a:gd name="connsiteY3" fmla="*/ 187627 h 394085"/>
                    <a:gd name="connsiteX4" fmla="*/ 148822 w 253343"/>
                    <a:gd name="connsiteY4" fmla="*/ 590 h 394085"/>
                    <a:gd name="connsiteX0" fmla="*/ 161132 w 265653"/>
                    <a:gd name="connsiteY0" fmla="*/ 724 h 394219"/>
                    <a:gd name="connsiteX1" fmla="*/ 265041 w 265653"/>
                    <a:gd name="connsiteY1" fmla="*/ 243179 h 394219"/>
                    <a:gd name="connsiteX2" fmla="*/ 112641 w 265653"/>
                    <a:gd name="connsiteY2" fmla="*/ 393269 h 394219"/>
                    <a:gd name="connsiteX3" fmla="*/ 36441 w 265653"/>
                    <a:gd name="connsiteY3" fmla="*/ 187761 h 394219"/>
                    <a:gd name="connsiteX4" fmla="*/ 161132 w 265653"/>
                    <a:gd name="connsiteY4" fmla="*/ 724 h 394219"/>
                    <a:gd name="connsiteX0" fmla="*/ 161132 w 265653"/>
                    <a:gd name="connsiteY0" fmla="*/ 724 h 394219"/>
                    <a:gd name="connsiteX1" fmla="*/ 265041 w 265653"/>
                    <a:gd name="connsiteY1" fmla="*/ 243179 h 394219"/>
                    <a:gd name="connsiteX2" fmla="*/ 112641 w 265653"/>
                    <a:gd name="connsiteY2" fmla="*/ 393269 h 394219"/>
                    <a:gd name="connsiteX3" fmla="*/ 36441 w 265653"/>
                    <a:gd name="connsiteY3" fmla="*/ 187761 h 394219"/>
                    <a:gd name="connsiteX4" fmla="*/ 161132 w 265653"/>
                    <a:gd name="connsiteY4" fmla="*/ 724 h 394219"/>
                    <a:gd name="connsiteX0" fmla="*/ 161132 w 265653"/>
                    <a:gd name="connsiteY0" fmla="*/ 0 h 393495"/>
                    <a:gd name="connsiteX1" fmla="*/ 265041 w 265653"/>
                    <a:gd name="connsiteY1" fmla="*/ 242455 h 393495"/>
                    <a:gd name="connsiteX2" fmla="*/ 112641 w 265653"/>
                    <a:gd name="connsiteY2" fmla="*/ 392545 h 393495"/>
                    <a:gd name="connsiteX3" fmla="*/ 36441 w 265653"/>
                    <a:gd name="connsiteY3" fmla="*/ 187037 h 393495"/>
                    <a:gd name="connsiteX4" fmla="*/ 161132 w 265653"/>
                    <a:gd name="connsiteY4" fmla="*/ 0 h 393495"/>
                    <a:gd name="connsiteX0" fmla="*/ 161132 w 256496"/>
                    <a:gd name="connsiteY0" fmla="*/ 0 h 393636"/>
                    <a:gd name="connsiteX1" fmla="*/ 255805 w 256496"/>
                    <a:gd name="connsiteY1" fmla="*/ 256309 h 393636"/>
                    <a:gd name="connsiteX2" fmla="*/ 112641 w 256496"/>
                    <a:gd name="connsiteY2" fmla="*/ 392545 h 393636"/>
                    <a:gd name="connsiteX3" fmla="*/ 36441 w 256496"/>
                    <a:gd name="connsiteY3" fmla="*/ 187037 h 393636"/>
                    <a:gd name="connsiteX4" fmla="*/ 161132 w 256496"/>
                    <a:gd name="connsiteY4" fmla="*/ 0 h 393636"/>
                    <a:gd name="connsiteX0" fmla="*/ 161132 w 256455"/>
                    <a:gd name="connsiteY0" fmla="*/ 0 h 393636"/>
                    <a:gd name="connsiteX1" fmla="*/ 255805 w 256455"/>
                    <a:gd name="connsiteY1" fmla="*/ 256309 h 393636"/>
                    <a:gd name="connsiteX2" fmla="*/ 112641 w 256455"/>
                    <a:gd name="connsiteY2" fmla="*/ 392545 h 393636"/>
                    <a:gd name="connsiteX3" fmla="*/ 36441 w 256455"/>
                    <a:gd name="connsiteY3" fmla="*/ 187037 h 393636"/>
                    <a:gd name="connsiteX4" fmla="*/ 161132 w 256455"/>
                    <a:gd name="connsiteY4" fmla="*/ 0 h 393636"/>
                    <a:gd name="connsiteX0" fmla="*/ 161132 w 249592"/>
                    <a:gd name="connsiteY0" fmla="*/ 0 h 394414"/>
                    <a:gd name="connsiteX1" fmla="*/ 248877 w 249592"/>
                    <a:gd name="connsiteY1" fmla="*/ 295564 h 394414"/>
                    <a:gd name="connsiteX2" fmla="*/ 112641 w 249592"/>
                    <a:gd name="connsiteY2" fmla="*/ 392545 h 394414"/>
                    <a:gd name="connsiteX3" fmla="*/ 36441 w 249592"/>
                    <a:gd name="connsiteY3" fmla="*/ 187037 h 394414"/>
                    <a:gd name="connsiteX4" fmla="*/ 161132 w 249592"/>
                    <a:gd name="connsiteY4" fmla="*/ 0 h 394414"/>
                    <a:gd name="connsiteX0" fmla="*/ 173570 w 262030"/>
                    <a:gd name="connsiteY0" fmla="*/ 0 h 394414"/>
                    <a:gd name="connsiteX1" fmla="*/ 261315 w 262030"/>
                    <a:gd name="connsiteY1" fmla="*/ 295564 h 394414"/>
                    <a:gd name="connsiteX2" fmla="*/ 125079 w 262030"/>
                    <a:gd name="connsiteY2" fmla="*/ 392545 h 394414"/>
                    <a:gd name="connsiteX3" fmla="*/ 32716 w 262030"/>
                    <a:gd name="connsiteY3" fmla="*/ 228601 h 394414"/>
                    <a:gd name="connsiteX4" fmla="*/ 173570 w 262030"/>
                    <a:gd name="connsiteY4" fmla="*/ 0 h 394414"/>
                    <a:gd name="connsiteX0" fmla="*/ 161424 w 249884"/>
                    <a:gd name="connsiteY0" fmla="*/ 0 h 394414"/>
                    <a:gd name="connsiteX1" fmla="*/ 249169 w 249884"/>
                    <a:gd name="connsiteY1" fmla="*/ 295564 h 394414"/>
                    <a:gd name="connsiteX2" fmla="*/ 112933 w 249884"/>
                    <a:gd name="connsiteY2" fmla="*/ 392545 h 394414"/>
                    <a:gd name="connsiteX3" fmla="*/ 20570 w 249884"/>
                    <a:gd name="connsiteY3" fmla="*/ 228601 h 394414"/>
                    <a:gd name="connsiteX4" fmla="*/ 161424 w 249884"/>
                    <a:gd name="connsiteY4" fmla="*/ 0 h 394414"/>
                    <a:gd name="connsiteX0" fmla="*/ 147027 w 235889"/>
                    <a:gd name="connsiteY0" fmla="*/ 0 h 392171"/>
                    <a:gd name="connsiteX1" fmla="*/ 234772 w 235889"/>
                    <a:gd name="connsiteY1" fmla="*/ 295564 h 392171"/>
                    <a:gd name="connsiteX2" fmla="*/ 84681 w 235889"/>
                    <a:gd name="connsiteY2" fmla="*/ 390236 h 392171"/>
                    <a:gd name="connsiteX3" fmla="*/ 6173 w 235889"/>
                    <a:gd name="connsiteY3" fmla="*/ 228601 h 392171"/>
                    <a:gd name="connsiteX4" fmla="*/ 147027 w 235889"/>
                    <a:gd name="connsiteY4" fmla="*/ 0 h 392171"/>
                    <a:gd name="connsiteX0" fmla="*/ 150121 w 238983"/>
                    <a:gd name="connsiteY0" fmla="*/ 0 h 392171"/>
                    <a:gd name="connsiteX1" fmla="*/ 237866 w 238983"/>
                    <a:gd name="connsiteY1" fmla="*/ 295564 h 392171"/>
                    <a:gd name="connsiteX2" fmla="*/ 87775 w 238983"/>
                    <a:gd name="connsiteY2" fmla="*/ 390236 h 392171"/>
                    <a:gd name="connsiteX3" fmla="*/ 9267 w 238983"/>
                    <a:gd name="connsiteY3" fmla="*/ 228601 h 392171"/>
                    <a:gd name="connsiteX4" fmla="*/ 150121 w 238983"/>
                    <a:gd name="connsiteY4" fmla="*/ 0 h 392171"/>
                    <a:gd name="connsiteX0" fmla="*/ 150121 w 238983"/>
                    <a:gd name="connsiteY0" fmla="*/ 0 h 395759"/>
                    <a:gd name="connsiteX1" fmla="*/ 237866 w 238983"/>
                    <a:gd name="connsiteY1" fmla="*/ 295564 h 395759"/>
                    <a:gd name="connsiteX2" fmla="*/ 87775 w 238983"/>
                    <a:gd name="connsiteY2" fmla="*/ 390236 h 395759"/>
                    <a:gd name="connsiteX3" fmla="*/ 9267 w 238983"/>
                    <a:gd name="connsiteY3" fmla="*/ 228601 h 395759"/>
                    <a:gd name="connsiteX4" fmla="*/ 150121 w 238983"/>
                    <a:gd name="connsiteY4" fmla="*/ 0 h 395759"/>
                    <a:gd name="connsiteX0" fmla="*/ 150121 w 241861"/>
                    <a:gd name="connsiteY0" fmla="*/ 0 h 397760"/>
                    <a:gd name="connsiteX1" fmla="*/ 237866 w 241861"/>
                    <a:gd name="connsiteY1" fmla="*/ 295564 h 397760"/>
                    <a:gd name="connsiteX2" fmla="*/ 87775 w 241861"/>
                    <a:gd name="connsiteY2" fmla="*/ 390236 h 397760"/>
                    <a:gd name="connsiteX3" fmla="*/ 9267 w 241861"/>
                    <a:gd name="connsiteY3" fmla="*/ 228601 h 397760"/>
                    <a:gd name="connsiteX4" fmla="*/ 150121 w 241861"/>
                    <a:gd name="connsiteY4" fmla="*/ 0 h 397760"/>
                    <a:gd name="connsiteX0" fmla="*/ 150121 w 248464"/>
                    <a:gd name="connsiteY0" fmla="*/ 0 h 395509"/>
                    <a:gd name="connsiteX1" fmla="*/ 244793 w 248464"/>
                    <a:gd name="connsiteY1" fmla="*/ 270164 h 395509"/>
                    <a:gd name="connsiteX2" fmla="*/ 87775 w 248464"/>
                    <a:gd name="connsiteY2" fmla="*/ 390236 h 395509"/>
                    <a:gd name="connsiteX3" fmla="*/ 9267 w 248464"/>
                    <a:gd name="connsiteY3" fmla="*/ 228601 h 395509"/>
                    <a:gd name="connsiteX4" fmla="*/ 150121 w 248464"/>
                    <a:gd name="connsiteY4" fmla="*/ 0 h 395509"/>
                    <a:gd name="connsiteX0" fmla="*/ 151754 w 250097"/>
                    <a:gd name="connsiteY0" fmla="*/ 0 h 395509"/>
                    <a:gd name="connsiteX1" fmla="*/ 246426 w 250097"/>
                    <a:gd name="connsiteY1" fmla="*/ 270164 h 395509"/>
                    <a:gd name="connsiteX2" fmla="*/ 89408 w 250097"/>
                    <a:gd name="connsiteY2" fmla="*/ 390236 h 395509"/>
                    <a:gd name="connsiteX3" fmla="*/ 8591 w 250097"/>
                    <a:gd name="connsiteY3" fmla="*/ 249383 h 395509"/>
                    <a:gd name="connsiteX4" fmla="*/ 151754 w 250097"/>
                    <a:gd name="connsiteY4" fmla="*/ 0 h 395509"/>
                    <a:gd name="connsiteX0" fmla="*/ 155851 w 254194"/>
                    <a:gd name="connsiteY0" fmla="*/ 0 h 395509"/>
                    <a:gd name="connsiteX1" fmla="*/ 250523 w 254194"/>
                    <a:gd name="connsiteY1" fmla="*/ 270164 h 395509"/>
                    <a:gd name="connsiteX2" fmla="*/ 93505 w 254194"/>
                    <a:gd name="connsiteY2" fmla="*/ 390236 h 395509"/>
                    <a:gd name="connsiteX3" fmla="*/ 12688 w 254194"/>
                    <a:gd name="connsiteY3" fmla="*/ 249383 h 395509"/>
                    <a:gd name="connsiteX4" fmla="*/ 155851 w 254194"/>
                    <a:gd name="connsiteY4" fmla="*/ 0 h 395509"/>
                    <a:gd name="connsiteX0" fmla="*/ 156876 w 255219"/>
                    <a:gd name="connsiteY0" fmla="*/ 0 h 395509"/>
                    <a:gd name="connsiteX1" fmla="*/ 251548 w 255219"/>
                    <a:gd name="connsiteY1" fmla="*/ 270164 h 395509"/>
                    <a:gd name="connsiteX2" fmla="*/ 94530 w 255219"/>
                    <a:gd name="connsiteY2" fmla="*/ 390236 h 395509"/>
                    <a:gd name="connsiteX3" fmla="*/ 13713 w 255219"/>
                    <a:gd name="connsiteY3" fmla="*/ 249383 h 395509"/>
                    <a:gd name="connsiteX4" fmla="*/ 156876 w 255219"/>
                    <a:gd name="connsiteY4" fmla="*/ 0 h 395509"/>
                    <a:gd name="connsiteX0" fmla="*/ 153611 w 251954"/>
                    <a:gd name="connsiteY0" fmla="*/ 0 h 395509"/>
                    <a:gd name="connsiteX1" fmla="*/ 248283 w 251954"/>
                    <a:gd name="connsiteY1" fmla="*/ 270164 h 395509"/>
                    <a:gd name="connsiteX2" fmla="*/ 91265 w 251954"/>
                    <a:gd name="connsiteY2" fmla="*/ 390236 h 395509"/>
                    <a:gd name="connsiteX3" fmla="*/ 15066 w 251954"/>
                    <a:gd name="connsiteY3" fmla="*/ 237837 h 395509"/>
                    <a:gd name="connsiteX4" fmla="*/ 153611 w 251954"/>
                    <a:gd name="connsiteY4" fmla="*/ 0 h 395509"/>
                    <a:gd name="connsiteX0" fmla="*/ 153611 w 251954"/>
                    <a:gd name="connsiteY0" fmla="*/ 0 h 395509"/>
                    <a:gd name="connsiteX1" fmla="*/ 248283 w 251954"/>
                    <a:gd name="connsiteY1" fmla="*/ 270164 h 395509"/>
                    <a:gd name="connsiteX2" fmla="*/ 91265 w 251954"/>
                    <a:gd name="connsiteY2" fmla="*/ 390236 h 395509"/>
                    <a:gd name="connsiteX3" fmla="*/ 15066 w 251954"/>
                    <a:gd name="connsiteY3" fmla="*/ 237837 h 395509"/>
                    <a:gd name="connsiteX4" fmla="*/ 153611 w 251954"/>
                    <a:gd name="connsiteY4" fmla="*/ 0 h 395509"/>
                    <a:gd name="connsiteX0" fmla="*/ 153611 w 251954"/>
                    <a:gd name="connsiteY0" fmla="*/ 0 h 395509"/>
                    <a:gd name="connsiteX1" fmla="*/ 248283 w 251954"/>
                    <a:gd name="connsiteY1" fmla="*/ 270164 h 395509"/>
                    <a:gd name="connsiteX2" fmla="*/ 91265 w 251954"/>
                    <a:gd name="connsiteY2" fmla="*/ 390236 h 395509"/>
                    <a:gd name="connsiteX3" fmla="*/ 15066 w 251954"/>
                    <a:gd name="connsiteY3" fmla="*/ 237837 h 395509"/>
                    <a:gd name="connsiteX4" fmla="*/ 153611 w 251954"/>
                    <a:gd name="connsiteY4" fmla="*/ 0 h 395509"/>
                    <a:gd name="connsiteX0" fmla="*/ 138620 w 243162"/>
                    <a:gd name="connsiteY0" fmla="*/ 0 h 354875"/>
                    <a:gd name="connsiteX1" fmla="*/ 242528 w 243162"/>
                    <a:gd name="connsiteY1" fmla="*/ 230909 h 354875"/>
                    <a:gd name="connsiteX2" fmla="*/ 85510 w 243162"/>
                    <a:gd name="connsiteY2" fmla="*/ 350981 h 354875"/>
                    <a:gd name="connsiteX3" fmla="*/ 9311 w 243162"/>
                    <a:gd name="connsiteY3" fmla="*/ 198582 h 354875"/>
                    <a:gd name="connsiteX4" fmla="*/ 138620 w 243162"/>
                    <a:gd name="connsiteY4" fmla="*/ 0 h 354875"/>
                    <a:gd name="connsiteX0" fmla="*/ 138620 w 243162"/>
                    <a:gd name="connsiteY0" fmla="*/ 0 h 354875"/>
                    <a:gd name="connsiteX1" fmla="*/ 242528 w 243162"/>
                    <a:gd name="connsiteY1" fmla="*/ 230909 h 354875"/>
                    <a:gd name="connsiteX2" fmla="*/ 85510 w 243162"/>
                    <a:gd name="connsiteY2" fmla="*/ 350981 h 354875"/>
                    <a:gd name="connsiteX3" fmla="*/ 9311 w 243162"/>
                    <a:gd name="connsiteY3" fmla="*/ 198582 h 354875"/>
                    <a:gd name="connsiteX4" fmla="*/ 138620 w 243162"/>
                    <a:gd name="connsiteY4" fmla="*/ 0 h 354875"/>
                    <a:gd name="connsiteX0" fmla="*/ 138620 w 243315"/>
                    <a:gd name="connsiteY0" fmla="*/ 0 h 354875"/>
                    <a:gd name="connsiteX1" fmla="*/ 242528 w 243315"/>
                    <a:gd name="connsiteY1" fmla="*/ 230909 h 354875"/>
                    <a:gd name="connsiteX2" fmla="*/ 85510 w 243315"/>
                    <a:gd name="connsiteY2" fmla="*/ 350981 h 354875"/>
                    <a:gd name="connsiteX3" fmla="*/ 9311 w 243315"/>
                    <a:gd name="connsiteY3" fmla="*/ 198582 h 354875"/>
                    <a:gd name="connsiteX4" fmla="*/ 138620 w 243315"/>
                    <a:gd name="connsiteY4" fmla="*/ 0 h 354875"/>
                    <a:gd name="connsiteX0" fmla="*/ 138620 w 234188"/>
                    <a:gd name="connsiteY0" fmla="*/ 0 h 356561"/>
                    <a:gd name="connsiteX1" fmla="*/ 233291 w 234188"/>
                    <a:gd name="connsiteY1" fmla="*/ 263236 h 356561"/>
                    <a:gd name="connsiteX2" fmla="*/ 85510 w 234188"/>
                    <a:gd name="connsiteY2" fmla="*/ 350981 h 356561"/>
                    <a:gd name="connsiteX3" fmla="*/ 9311 w 234188"/>
                    <a:gd name="connsiteY3" fmla="*/ 198582 h 356561"/>
                    <a:gd name="connsiteX4" fmla="*/ 138620 w 234188"/>
                    <a:gd name="connsiteY4" fmla="*/ 0 h 356561"/>
                    <a:gd name="connsiteX0" fmla="*/ 141836 w 237404"/>
                    <a:gd name="connsiteY0" fmla="*/ 0 h 356561"/>
                    <a:gd name="connsiteX1" fmla="*/ 236507 w 237404"/>
                    <a:gd name="connsiteY1" fmla="*/ 263236 h 356561"/>
                    <a:gd name="connsiteX2" fmla="*/ 88726 w 237404"/>
                    <a:gd name="connsiteY2" fmla="*/ 350981 h 356561"/>
                    <a:gd name="connsiteX3" fmla="*/ 7909 w 237404"/>
                    <a:gd name="connsiteY3" fmla="*/ 237837 h 356561"/>
                    <a:gd name="connsiteX4" fmla="*/ 141836 w 237404"/>
                    <a:gd name="connsiteY4" fmla="*/ 0 h 356561"/>
                    <a:gd name="connsiteX0" fmla="*/ 147982 w 243550"/>
                    <a:gd name="connsiteY0" fmla="*/ 0 h 356561"/>
                    <a:gd name="connsiteX1" fmla="*/ 242653 w 243550"/>
                    <a:gd name="connsiteY1" fmla="*/ 263236 h 356561"/>
                    <a:gd name="connsiteX2" fmla="*/ 94872 w 243550"/>
                    <a:gd name="connsiteY2" fmla="*/ 350981 h 356561"/>
                    <a:gd name="connsiteX3" fmla="*/ 14055 w 243550"/>
                    <a:gd name="connsiteY3" fmla="*/ 237837 h 356561"/>
                    <a:gd name="connsiteX4" fmla="*/ 147982 w 243550"/>
                    <a:gd name="connsiteY4" fmla="*/ 0 h 356561"/>
                    <a:gd name="connsiteX0" fmla="*/ 146959 w 242527"/>
                    <a:gd name="connsiteY0" fmla="*/ 0 h 356561"/>
                    <a:gd name="connsiteX1" fmla="*/ 241630 w 242527"/>
                    <a:gd name="connsiteY1" fmla="*/ 263236 h 356561"/>
                    <a:gd name="connsiteX2" fmla="*/ 93849 w 242527"/>
                    <a:gd name="connsiteY2" fmla="*/ 350981 h 356561"/>
                    <a:gd name="connsiteX3" fmla="*/ 13032 w 242527"/>
                    <a:gd name="connsiteY3" fmla="*/ 237837 h 356561"/>
                    <a:gd name="connsiteX4" fmla="*/ 146959 w 242527"/>
                    <a:gd name="connsiteY4" fmla="*/ 0 h 356561"/>
                    <a:gd name="connsiteX0" fmla="*/ 139790 w 235358"/>
                    <a:gd name="connsiteY0" fmla="*/ 0 h 356561"/>
                    <a:gd name="connsiteX1" fmla="*/ 234461 w 235358"/>
                    <a:gd name="connsiteY1" fmla="*/ 263236 h 356561"/>
                    <a:gd name="connsiteX2" fmla="*/ 86680 w 235358"/>
                    <a:gd name="connsiteY2" fmla="*/ 350981 h 356561"/>
                    <a:gd name="connsiteX3" fmla="*/ 5863 w 235358"/>
                    <a:gd name="connsiteY3" fmla="*/ 237837 h 356561"/>
                    <a:gd name="connsiteX4" fmla="*/ 139790 w 235358"/>
                    <a:gd name="connsiteY4" fmla="*/ 0 h 356561"/>
                    <a:gd name="connsiteX0" fmla="*/ 137658 w 232851"/>
                    <a:gd name="connsiteY0" fmla="*/ 0 h 363090"/>
                    <a:gd name="connsiteX1" fmla="*/ 232329 w 232851"/>
                    <a:gd name="connsiteY1" fmla="*/ 263236 h 363090"/>
                    <a:gd name="connsiteX2" fmla="*/ 98403 w 232851"/>
                    <a:gd name="connsiteY2" fmla="*/ 357909 h 363090"/>
                    <a:gd name="connsiteX3" fmla="*/ 3731 w 232851"/>
                    <a:gd name="connsiteY3" fmla="*/ 237837 h 363090"/>
                    <a:gd name="connsiteX4" fmla="*/ 137658 w 232851"/>
                    <a:gd name="connsiteY4" fmla="*/ 0 h 363090"/>
                    <a:gd name="connsiteX0" fmla="*/ 136468 w 231661"/>
                    <a:gd name="connsiteY0" fmla="*/ 0 h 363090"/>
                    <a:gd name="connsiteX1" fmla="*/ 231139 w 231661"/>
                    <a:gd name="connsiteY1" fmla="*/ 263236 h 363090"/>
                    <a:gd name="connsiteX2" fmla="*/ 97213 w 231661"/>
                    <a:gd name="connsiteY2" fmla="*/ 357909 h 363090"/>
                    <a:gd name="connsiteX3" fmla="*/ 2541 w 231661"/>
                    <a:gd name="connsiteY3" fmla="*/ 237837 h 363090"/>
                    <a:gd name="connsiteX4" fmla="*/ 136468 w 231661"/>
                    <a:gd name="connsiteY4" fmla="*/ 0 h 363090"/>
                    <a:gd name="connsiteX0" fmla="*/ 136468 w 231661"/>
                    <a:gd name="connsiteY0" fmla="*/ 0 h 360278"/>
                    <a:gd name="connsiteX1" fmla="*/ 231139 w 231661"/>
                    <a:gd name="connsiteY1" fmla="*/ 263236 h 360278"/>
                    <a:gd name="connsiteX2" fmla="*/ 97213 w 231661"/>
                    <a:gd name="connsiteY2" fmla="*/ 357909 h 360278"/>
                    <a:gd name="connsiteX3" fmla="*/ 2541 w 231661"/>
                    <a:gd name="connsiteY3" fmla="*/ 237837 h 360278"/>
                    <a:gd name="connsiteX4" fmla="*/ 136468 w 231661"/>
                    <a:gd name="connsiteY4" fmla="*/ 0 h 360278"/>
                    <a:gd name="connsiteX0" fmla="*/ 136468 w 231661"/>
                    <a:gd name="connsiteY0" fmla="*/ 0 h 360278"/>
                    <a:gd name="connsiteX1" fmla="*/ 231139 w 231661"/>
                    <a:gd name="connsiteY1" fmla="*/ 263236 h 360278"/>
                    <a:gd name="connsiteX2" fmla="*/ 97213 w 231661"/>
                    <a:gd name="connsiteY2" fmla="*/ 357909 h 360278"/>
                    <a:gd name="connsiteX3" fmla="*/ 2541 w 231661"/>
                    <a:gd name="connsiteY3" fmla="*/ 237837 h 360278"/>
                    <a:gd name="connsiteX4" fmla="*/ 136468 w 231661"/>
                    <a:gd name="connsiteY4" fmla="*/ 0 h 360278"/>
                    <a:gd name="connsiteX0" fmla="*/ 136468 w 231581"/>
                    <a:gd name="connsiteY0" fmla="*/ 0 h 360278"/>
                    <a:gd name="connsiteX1" fmla="*/ 231139 w 231581"/>
                    <a:gd name="connsiteY1" fmla="*/ 263236 h 360278"/>
                    <a:gd name="connsiteX2" fmla="*/ 97213 w 231581"/>
                    <a:gd name="connsiteY2" fmla="*/ 357909 h 360278"/>
                    <a:gd name="connsiteX3" fmla="*/ 2541 w 231581"/>
                    <a:gd name="connsiteY3" fmla="*/ 237837 h 360278"/>
                    <a:gd name="connsiteX4" fmla="*/ 136468 w 231581"/>
                    <a:gd name="connsiteY4" fmla="*/ 0 h 36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81" h="360278">
                      <a:moveTo>
                        <a:pt x="136468" y="0"/>
                      </a:moveTo>
                      <a:cubicBezTo>
                        <a:pt x="169950" y="110835"/>
                        <a:pt x="237682" y="203584"/>
                        <a:pt x="231139" y="263236"/>
                      </a:cubicBezTo>
                      <a:cubicBezTo>
                        <a:pt x="224596" y="322888"/>
                        <a:pt x="204585" y="371762"/>
                        <a:pt x="97213" y="357909"/>
                      </a:cubicBezTo>
                      <a:cubicBezTo>
                        <a:pt x="-5540" y="348673"/>
                        <a:pt x="-4002" y="297489"/>
                        <a:pt x="2541" y="237837"/>
                      </a:cubicBezTo>
                      <a:cubicBezTo>
                        <a:pt x="9084" y="178185"/>
                        <a:pt x="93751" y="99290"/>
                        <a:pt x="136468" y="0"/>
                      </a:cubicBezTo>
                      <a:close/>
                    </a:path>
                  </a:pathLst>
                </a:cu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77" name="Arc 276">
                  <a:extLst>
                    <a:ext uri="{FF2B5EF4-FFF2-40B4-BE49-F238E27FC236}">
                      <a16:creationId xmlns:a16="http://schemas.microsoft.com/office/drawing/2014/main" id="{457711C1-0817-4F34-A6AD-49FAF63FF189}"/>
                    </a:ext>
                  </a:extLst>
                </p:cNvPr>
                <p:cNvSpPr/>
                <p:nvPr/>
              </p:nvSpPr>
              <p:spPr bwMode="auto">
                <a:xfrm>
                  <a:off x="6123680" y="2906920"/>
                  <a:ext cx="59" cy="335268"/>
                </a:xfrm>
                <a:prstGeom prst="arc">
                  <a:avLst>
                    <a:gd name="adj1" fmla="val 2304515"/>
                    <a:gd name="adj2" fmla="val 5939773"/>
                  </a:avLst>
                </a:prstGeom>
                <a:grpFill/>
                <a:ln w="6350" cap="rnd"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p>
                  <a:pPr defTabSz="914217"/>
                  <a:endParaRPr lang="en-GB" dirty="0"/>
                </a:p>
              </p:txBody>
            </p:sp>
          </p:grpSp>
        </p:grpSp>
        <p:sp>
          <p:nvSpPr>
            <p:cNvPr id="5" name="Rectangle 4">
              <a:extLst>
                <a:ext uri="{FF2B5EF4-FFF2-40B4-BE49-F238E27FC236}">
                  <a16:creationId xmlns:a16="http://schemas.microsoft.com/office/drawing/2014/main" id="{CED8D5D3-5170-49CC-86ED-46F368ED4788}"/>
                </a:ext>
              </a:extLst>
            </p:cNvPr>
            <p:cNvSpPr/>
            <p:nvPr/>
          </p:nvSpPr>
          <p:spPr>
            <a:xfrm>
              <a:off x="8145174" y="3489904"/>
              <a:ext cx="3476212" cy="230832"/>
            </a:xfrm>
            <a:prstGeom prst="rect">
              <a:avLst/>
            </a:prstGeom>
          </p:spPr>
          <p:txBody>
            <a:bodyPr wrap="square">
              <a:spAutoFit/>
            </a:bodyPr>
            <a:lstStyle/>
            <a:p>
              <a:r>
                <a:rPr lang="en-GB" sz="900" i="0" dirty="0">
                  <a:solidFill>
                    <a:schemeClr val="tx2">
                      <a:lumMod val="75000"/>
                    </a:schemeClr>
                  </a:solidFill>
                </a:rPr>
                <a:t>Source: Union of Concerned Scientists, 2020</a:t>
              </a:r>
            </a:p>
          </p:txBody>
        </p:sp>
        <p:sp>
          <p:nvSpPr>
            <p:cNvPr id="9" name="Rectangle 8">
              <a:extLst>
                <a:ext uri="{FF2B5EF4-FFF2-40B4-BE49-F238E27FC236}">
                  <a16:creationId xmlns:a16="http://schemas.microsoft.com/office/drawing/2014/main" id="{2D88E818-684E-4078-A080-7390B9152533}"/>
                </a:ext>
              </a:extLst>
            </p:cNvPr>
            <p:cNvSpPr/>
            <p:nvPr/>
          </p:nvSpPr>
          <p:spPr>
            <a:xfrm>
              <a:off x="8504349" y="1758539"/>
              <a:ext cx="1603323" cy="618183"/>
            </a:xfrm>
            <a:prstGeom prst="rect">
              <a:avLst/>
            </a:prstGeom>
          </p:spPr>
          <p:txBody>
            <a:bodyPr wrap="none">
              <a:spAutoFit/>
            </a:bodyPr>
            <a:lstStyle/>
            <a:p>
              <a:pPr algn="ctr">
                <a:lnSpc>
                  <a:spcPts val="1400"/>
                </a:lnSpc>
              </a:pPr>
              <a:r>
                <a:rPr lang="en-GB" i="0" dirty="0">
                  <a:solidFill>
                    <a:schemeClr val="tx2">
                      <a:lumMod val="50000"/>
                    </a:schemeClr>
                  </a:solidFill>
                  <a:latin typeface="Arial Black" panose="020B0A04020102020204" pitchFamily="34" charset="0"/>
                </a:rPr>
                <a:t>15,000 </a:t>
              </a:r>
              <a:r>
                <a:rPr lang="en-GB" sz="1050" i="0" dirty="0">
                  <a:solidFill>
                    <a:schemeClr val="tx2">
                      <a:lumMod val="75000"/>
                    </a:schemeClr>
                  </a:solidFill>
                </a:rPr>
                <a:t>sq miles</a:t>
              </a:r>
              <a:br>
                <a:rPr lang="en-GB" sz="1050" i="0" dirty="0">
                  <a:solidFill>
                    <a:schemeClr val="tx2">
                      <a:lumMod val="75000"/>
                    </a:schemeClr>
                  </a:solidFill>
                </a:rPr>
              </a:br>
              <a:r>
                <a:rPr lang="en-GB" sz="1050" i="0" dirty="0">
                  <a:solidFill>
                    <a:schemeClr val="tx2">
                      <a:lumMod val="75000"/>
                    </a:schemeClr>
                  </a:solidFill>
                </a:rPr>
                <a:t>tropical land destroyed</a:t>
              </a:r>
              <a:br>
                <a:rPr lang="en-GB" sz="1050" i="0" dirty="0">
                  <a:solidFill>
                    <a:schemeClr val="tx2">
                      <a:lumMod val="75000"/>
                    </a:schemeClr>
                  </a:solidFill>
                </a:rPr>
              </a:br>
              <a:r>
                <a:rPr lang="en-GB" sz="1050" i="0" dirty="0">
                  <a:solidFill>
                    <a:schemeClr val="tx2">
                      <a:lumMod val="75000"/>
                    </a:schemeClr>
                  </a:solidFill>
                </a:rPr>
                <a:t>each year </a:t>
              </a:r>
            </a:p>
          </p:txBody>
        </p:sp>
        <p:grpSp>
          <p:nvGrpSpPr>
            <p:cNvPr id="46" name="Group 45">
              <a:extLst>
                <a:ext uri="{FF2B5EF4-FFF2-40B4-BE49-F238E27FC236}">
                  <a16:creationId xmlns:a16="http://schemas.microsoft.com/office/drawing/2014/main" id="{3F944F45-E780-412B-B3B4-D4B31AA71736}"/>
                </a:ext>
              </a:extLst>
            </p:cNvPr>
            <p:cNvGrpSpPr/>
            <p:nvPr/>
          </p:nvGrpSpPr>
          <p:grpSpPr>
            <a:xfrm>
              <a:off x="10917555" y="1730003"/>
              <a:ext cx="720090" cy="239768"/>
              <a:chOff x="11052810" y="1688093"/>
              <a:chExt cx="720090" cy="239768"/>
            </a:xfrm>
          </p:grpSpPr>
          <p:grpSp>
            <p:nvGrpSpPr>
              <p:cNvPr id="43" name="Group 42">
                <a:extLst>
                  <a:ext uri="{FF2B5EF4-FFF2-40B4-BE49-F238E27FC236}">
                    <a16:creationId xmlns:a16="http://schemas.microsoft.com/office/drawing/2014/main" id="{2A0803E4-5F2D-4481-8486-4FED9B35CC41}"/>
                  </a:ext>
                </a:extLst>
              </p:cNvPr>
              <p:cNvGrpSpPr/>
              <p:nvPr/>
            </p:nvGrpSpPr>
            <p:grpSpPr>
              <a:xfrm>
                <a:off x="11052810" y="1766198"/>
                <a:ext cx="604018" cy="146423"/>
                <a:chOff x="11052810" y="1766198"/>
                <a:chExt cx="604018" cy="146423"/>
              </a:xfrm>
            </p:grpSpPr>
            <p:sp>
              <p:nvSpPr>
                <p:cNvPr id="36" name="Trapezoid 35">
                  <a:extLst>
                    <a:ext uri="{FF2B5EF4-FFF2-40B4-BE49-F238E27FC236}">
                      <a16:creationId xmlns:a16="http://schemas.microsoft.com/office/drawing/2014/main" id="{DEE3D669-0534-4845-B997-3ACD1AD1EDD9}"/>
                    </a:ext>
                  </a:extLst>
                </p:cNvPr>
                <p:cNvSpPr/>
                <p:nvPr/>
              </p:nvSpPr>
              <p:spPr bwMode="auto">
                <a:xfrm rot="4944781">
                  <a:off x="11323882" y="1545896"/>
                  <a:ext cx="112644" cy="553248"/>
                </a:xfrm>
                <a:custGeom>
                  <a:avLst/>
                  <a:gdLst>
                    <a:gd name="connsiteX0" fmla="*/ 0 w 112644"/>
                    <a:gd name="connsiteY0" fmla="*/ 533400 h 533400"/>
                    <a:gd name="connsiteX1" fmla="*/ 18222 w 112644"/>
                    <a:gd name="connsiteY1" fmla="*/ 0 h 533400"/>
                    <a:gd name="connsiteX2" fmla="*/ 94422 w 112644"/>
                    <a:gd name="connsiteY2" fmla="*/ 0 h 533400"/>
                    <a:gd name="connsiteX3" fmla="*/ 112644 w 112644"/>
                    <a:gd name="connsiteY3" fmla="*/ 533400 h 533400"/>
                    <a:gd name="connsiteX4" fmla="*/ 0 w 112644"/>
                    <a:gd name="connsiteY4" fmla="*/ 533400 h 533400"/>
                    <a:gd name="connsiteX0" fmla="*/ 0 w 112644"/>
                    <a:gd name="connsiteY0" fmla="*/ 542800 h 542800"/>
                    <a:gd name="connsiteX1" fmla="*/ 18222 w 112644"/>
                    <a:gd name="connsiteY1" fmla="*/ 9400 h 542800"/>
                    <a:gd name="connsiteX2" fmla="*/ 94422 w 112644"/>
                    <a:gd name="connsiteY2" fmla="*/ 9400 h 542800"/>
                    <a:gd name="connsiteX3" fmla="*/ 112644 w 112644"/>
                    <a:gd name="connsiteY3" fmla="*/ 542800 h 542800"/>
                    <a:gd name="connsiteX4" fmla="*/ 0 w 112644"/>
                    <a:gd name="connsiteY4" fmla="*/ 542800 h 542800"/>
                    <a:gd name="connsiteX0" fmla="*/ 0 w 112644"/>
                    <a:gd name="connsiteY0" fmla="*/ 549929 h 549929"/>
                    <a:gd name="connsiteX1" fmla="*/ 18222 w 112644"/>
                    <a:gd name="connsiteY1" fmla="*/ 16529 h 549929"/>
                    <a:gd name="connsiteX2" fmla="*/ 94422 w 112644"/>
                    <a:gd name="connsiteY2" fmla="*/ 16529 h 549929"/>
                    <a:gd name="connsiteX3" fmla="*/ 112644 w 112644"/>
                    <a:gd name="connsiteY3" fmla="*/ 549929 h 549929"/>
                    <a:gd name="connsiteX4" fmla="*/ 0 w 112644"/>
                    <a:gd name="connsiteY4" fmla="*/ 549929 h 549929"/>
                    <a:gd name="connsiteX0" fmla="*/ 0 w 112644"/>
                    <a:gd name="connsiteY0" fmla="*/ 553464 h 553464"/>
                    <a:gd name="connsiteX1" fmla="*/ 18222 w 112644"/>
                    <a:gd name="connsiteY1" fmla="*/ 20064 h 553464"/>
                    <a:gd name="connsiteX2" fmla="*/ 94422 w 112644"/>
                    <a:gd name="connsiteY2" fmla="*/ 20064 h 553464"/>
                    <a:gd name="connsiteX3" fmla="*/ 112644 w 112644"/>
                    <a:gd name="connsiteY3" fmla="*/ 553464 h 553464"/>
                    <a:gd name="connsiteX4" fmla="*/ 0 w 112644"/>
                    <a:gd name="connsiteY4" fmla="*/ 553464 h 553464"/>
                    <a:gd name="connsiteX0" fmla="*/ 0 w 112644"/>
                    <a:gd name="connsiteY0" fmla="*/ 553248 h 553248"/>
                    <a:gd name="connsiteX1" fmla="*/ 18222 w 112644"/>
                    <a:gd name="connsiteY1" fmla="*/ 19848 h 553248"/>
                    <a:gd name="connsiteX2" fmla="*/ 94422 w 112644"/>
                    <a:gd name="connsiteY2" fmla="*/ 19848 h 553248"/>
                    <a:gd name="connsiteX3" fmla="*/ 112644 w 112644"/>
                    <a:gd name="connsiteY3" fmla="*/ 553248 h 553248"/>
                    <a:gd name="connsiteX4" fmla="*/ 0 w 112644"/>
                    <a:gd name="connsiteY4" fmla="*/ 553248 h 55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4" h="553248">
                      <a:moveTo>
                        <a:pt x="0" y="553248"/>
                      </a:moveTo>
                      <a:lnTo>
                        <a:pt x="18222" y="19848"/>
                      </a:lnTo>
                      <a:cubicBezTo>
                        <a:pt x="32288" y="-10490"/>
                        <a:pt x="89287" y="-2436"/>
                        <a:pt x="94422" y="19848"/>
                      </a:cubicBezTo>
                      <a:lnTo>
                        <a:pt x="112644" y="553248"/>
                      </a:lnTo>
                      <a:lnTo>
                        <a:pt x="0" y="553248"/>
                      </a:lnTo>
                      <a:close/>
                    </a:path>
                  </a:pathLst>
                </a:custGeom>
                <a:gradFill flip="none" rotWithShape="1">
                  <a:gsLst>
                    <a:gs pos="0">
                      <a:schemeClr val="tx2"/>
                    </a:gs>
                    <a:gs pos="100000">
                      <a:schemeClr val="tx2">
                        <a:lumMod val="58000"/>
                      </a:schemeClr>
                    </a:gs>
                  </a:gsLst>
                  <a:lin ang="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82" name="Oval 281">
                  <a:extLst>
                    <a:ext uri="{FF2B5EF4-FFF2-40B4-BE49-F238E27FC236}">
                      <a16:creationId xmlns:a16="http://schemas.microsoft.com/office/drawing/2014/main" id="{176A52FC-9615-4E2F-8367-6A5B63708CC9}"/>
                    </a:ext>
                  </a:extLst>
                </p:cNvPr>
                <p:cNvSpPr/>
                <p:nvPr/>
              </p:nvSpPr>
              <p:spPr bwMode="auto">
                <a:xfrm>
                  <a:off x="11052810" y="1802131"/>
                  <a:ext cx="112395" cy="110490"/>
                </a:xfrm>
                <a:prstGeom prst="ellipse">
                  <a:avLst/>
                </a:prstGeom>
                <a:solidFill>
                  <a:schemeClr val="bg2">
                    <a:lumMod val="90000"/>
                  </a:schemeClr>
                </a:solidFill>
                <a:ln w="6350"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83" name="Oval 282">
                  <a:extLst>
                    <a:ext uri="{FF2B5EF4-FFF2-40B4-BE49-F238E27FC236}">
                      <a16:creationId xmlns:a16="http://schemas.microsoft.com/office/drawing/2014/main" id="{C42E9A96-75A0-411B-920F-38E25D522796}"/>
                    </a:ext>
                  </a:extLst>
                </p:cNvPr>
                <p:cNvSpPr/>
                <p:nvPr/>
              </p:nvSpPr>
              <p:spPr bwMode="auto">
                <a:xfrm>
                  <a:off x="11070250" y="1819275"/>
                  <a:ext cx="77516" cy="76202"/>
                </a:xfrm>
                <a:prstGeom prst="ellipse">
                  <a:avLst/>
                </a:prstGeom>
                <a:solidFill>
                  <a:schemeClr val="bg2">
                    <a:lumMod val="90000"/>
                  </a:schemeClr>
                </a:solidFill>
                <a:ln w="3175"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84" name="Oval 283">
                  <a:extLst>
                    <a:ext uri="{FF2B5EF4-FFF2-40B4-BE49-F238E27FC236}">
                      <a16:creationId xmlns:a16="http://schemas.microsoft.com/office/drawing/2014/main" id="{7165B00B-9254-4B7F-9AD6-12FD284A7C9C}"/>
                    </a:ext>
                  </a:extLst>
                </p:cNvPr>
                <p:cNvSpPr/>
                <p:nvPr/>
              </p:nvSpPr>
              <p:spPr bwMode="auto">
                <a:xfrm>
                  <a:off x="11085754" y="1834517"/>
                  <a:ext cx="46507" cy="45719"/>
                </a:xfrm>
                <a:prstGeom prst="ellipse">
                  <a:avLst/>
                </a:prstGeom>
                <a:solidFill>
                  <a:schemeClr val="bg2">
                    <a:lumMod val="90000"/>
                  </a:schemeClr>
                </a:solidFill>
                <a:ln w="3175"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grpSp>
            <p:nvGrpSpPr>
              <p:cNvPr id="297" name="Group 296">
                <a:extLst>
                  <a:ext uri="{FF2B5EF4-FFF2-40B4-BE49-F238E27FC236}">
                    <a16:creationId xmlns:a16="http://schemas.microsoft.com/office/drawing/2014/main" id="{76ABEC60-5CAD-4BE8-8095-F9070BD910EE}"/>
                  </a:ext>
                </a:extLst>
              </p:cNvPr>
              <p:cNvGrpSpPr/>
              <p:nvPr/>
            </p:nvGrpSpPr>
            <p:grpSpPr>
              <a:xfrm>
                <a:off x="11168882" y="1781438"/>
                <a:ext cx="604018" cy="146423"/>
                <a:chOff x="11052810" y="1766198"/>
                <a:chExt cx="604018" cy="146423"/>
              </a:xfrm>
            </p:grpSpPr>
            <p:sp>
              <p:nvSpPr>
                <p:cNvPr id="298" name="Trapezoid 35">
                  <a:extLst>
                    <a:ext uri="{FF2B5EF4-FFF2-40B4-BE49-F238E27FC236}">
                      <a16:creationId xmlns:a16="http://schemas.microsoft.com/office/drawing/2014/main" id="{CE51AF89-4225-48F1-BF1B-FA14E7F9E962}"/>
                    </a:ext>
                  </a:extLst>
                </p:cNvPr>
                <p:cNvSpPr/>
                <p:nvPr/>
              </p:nvSpPr>
              <p:spPr bwMode="auto">
                <a:xfrm rot="4944781">
                  <a:off x="11323882" y="1545896"/>
                  <a:ext cx="112644" cy="553248"/>
                </a:xfrm>
                <a:custGeom>
                  <a:avLst/>
                  <a:gdLst>
                    <a:gd name="connsiteX0" fmla="*/ 0 w 112644"/>
                    <a:gd name="connsiteY0" fmla="*/ 533400 h 533400"/>
                    <a:gd name="connsiteX1" fmla="*/ 18222 w 112644"/>
                    <a:gd name="connsiteY1" fmla="*/ 0 h 533400"/>
                    <a:gd name="connsiteX2" fmla="*/ 94422 w 112644"/>
                    <a:gd name="connsiteY2" fmla="*/ 0 h 533400"/>
                    <a:gd name="connsiteX3" fmla="*/ 112644 w 112644"/>
                    <a:gd name="connsiteY3" fmla="*/ 533400 h 533400"/>
                    <a:gd name="connsiteX4" fmla="*/ 0 w 112644"/>
                    <a:gd name="connsiteY4" fmla="*/ 533400 h 533400"/>
                    <a:gd name="connsiteX0" fmla="*/ 0 w 112644"/>
                    <a:gd name="connsiteY0" fmla="*/ 542800 h 542800"/>
                    <a:gd name="connsiteX1" fmla="*/ 18222 w 112644"/>
                    <a:gd name="connsiteY1" fmla="*/ 9400 h 542800"/>
                    <a:gd name="connsiteX2" fmla="*/ 94422 w 112644"/>
                    <a:gd name="connsiteY2" fmla="*/ 9400 h 542800"/>
                    <a:gd name="connsiteX3" fmla="*/ 112644 w 112644"/>
                    <a:gd name="connsiteY3" fmla="*/ 542800 h 542800"/>
                    <a:gd name="connsiteX4" fmla="*/ 0 w 112644"/>
                    <a:gd name="connsiteY4" fmla="*/ 542800 h 542800"/>
                    <a:gd name="connsiteX0" fmla="*/ 0 w 112644"/>
                    <a:gd name="connsiteY0" fmla="*/ 549929 h 549929"/>
                    <a:gd name="connsiteX1" fmla="*/ 18222 w 112644"/>
                    <a:gd name="connsiteY1" fmla="*/ 16529 h 549929"/>
                    <a:gd name="connsiteX2" fmla="*/ 94422 w 112644"/>
                    <a:gd name="connsiteY2" fmla="*/ 16529 h 549929"/>
                    <a:gd name="connsiteX3" fmla="*/ 112644 w 112644"/>
                    <a:gd name="connsiteY3" fmla="*/ 549929 h 549929"/>
                    <a:gd name="connsiteX4" fmla="*/ 0 w 112644"/>
                    <a:gd name="connsiteY4" fmla="*/ 549929 h 549929"/>
                    <a:gd name="connsiteX0" fmla="*/ 0 w 112644"/>
                    <a:gd name="connsiteY0" fmla="*/ 553464 h 553464"/>
                    <a:gd name="connsiteX1" fmla="*/ 18222 w 112644"/>
                    <a:gd name="connsiteY1" fmla="*/ 20064 h 553464"/>
                    <a:gd name="connsiteX2" fmla="*/ 94422 w 112644"/>
                    <a:gd name="connsiteY2" fmla="*/ 20064 h 553464"/>
                    <a:gd name="connsiteX3" fmla="*/ 112644 w 112644"/>
                    <a:gd name="connsiteY3" fmla="*/ 553464 h 553464"/>
                    <a:gd name="connsiteX4" fmla="*/ 0 w 112644"/>
                    <a:gd name="connsiteY4" fmla="*/ 553464 h 553464"/>
                    <a:gd name="connsiteX0" fmla="*/ 0 w 112644"/>
                    <a:gd name="connsiteY0" fmla="*/ 553248 h 553248"/>
                    <a:gd name="connsiteX1" fmla="*/ 18222 w 112644"/>
                    <a:gd name="connsiteY1" fmla="*/ 19848 h 553248"/>
                    <a:gd name="connsiteX2" fmla="*/ 94422 w 112644"/>
                    <a:gd name="connsiteY2" fmla="*/ 19848 h 553248"/>
                    <a:gd name="connsiteX3" fmla="*/ 112644 w 112644"/>
                    <a:gd name="connsiteY3" fmla="*/ 553248 h 553248"/>
                    <a:gd name="connsiteX4" fmla="*/ 0 w 112644"/>
                    <a:gd name="connsiteY4" fmla="*/ 553248 h 55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4" h="553248">
                      <a:moveTo>
                        <a:pt x="0" y="553248"/>
                      </a:moveTo>
                      <a:lnTo>
                        <a:pt x="18222" y="19848"/>
                      </a:lnTo>
                      <a:cubicBezTo>
                        <a:pt x="32288" y="-10490"/>
                        <a:pt x="89287" y="-2436"/>
                        <a:pt x="94422" y="19848"/>
                      </a:cubicBezTo>
                      <a:lnTo>
                        <a:pt x="112644" y="553248"/>
                      </a:lnTo>
                      <a:lnTo>
                        <a:pt x="0" y="553248"/>
                      </a:lnTo>
                      <a:close/>
                    </a:path>
                  </a:pathLst>
                </a:custGeom>
                <a:gradFill flip="none" rotWithShape="1">
                  <a:gsLst>
                    <a:gs pos="0">
                      <a:schemeClr val="tx2"/>
                    </a:gs>
                    <a:gs pos="100000">
                      <a:schemeClr val="tx2">
                        <a:lumMod val="58000"/>
                      </a:schemeClr>
                    </a:gs>
                  </a:gsLst>
                  <a:lin ang="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99" name="Oval 298">
                  <a:extLst>
                    <a:ext uri="{FF2B5EF4-FFF2-40B4-BE49-F238E27FC236}">
                      <a16:creationId xmlns:a16="http://schemas.microsoft.com/office/drawing/2014/main" id="{34DE4A67-3863-4C44-B561-979DFCA6B992}"/>
                    </a:ext>
                  </a:extLst>
                </p:cNvPr>
                <p:cNvSpPr/>
                <p:nvPr/>
              </p:nvSpPr>
              <p:spPr bwMode="auto">
                <a:xfrm>
                  <a:off x="11052810" y="1802131"/>
                  <a:ext cx="112395" cy="110490"/>
                </a:xfrm>
                <a:prstGeom prst="ellipse">
                  <a:avLst/>
                </a:prstGeom>
                <a:solidFill>
                  <a:schemeClr val="bg2">
                    <a:lumMod val="90000"/>
                  </a:schemeClr>
                </a:solidFill>
                <a:ln w="6350"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300" name="Oval 299">
                  <a:extLst>
                    <a:ext uri="{FF2B5EF4-FFF2-40B4-BE49-F238E27FC236}">
                      <a16:creationId xmlns:a16="http://schemas.microsoft.com/office/drawing/2014/main" id="{65EBB823-3EC2-4076-A599-C6AFD929DCEA}"/>
                    </a:ext>
                  </a:extLst>
                </p:cNvPr>
                <p:cNvSpPr/>
                <p:nvPr/>
              </p:nvSpPr>
              <p:spPr bwMode="auto">
                <a:xfrm>
                  <a:off x="11070250" y="1819275"/>
                  <a:ext cx="77516" cy="76202"/>
                </a:xfrm>
                <a:prstGeom prst="ellipse">
                  <a:avLst/>
                </a:prstGeom>
                <a:solidFill>
                  <a:schemeClr val="bg2">
                    <a:lumMod val="90000"/>
                  </a:schemeClr>
                </a:solidFill>
                <a:ln w="3175"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301" name="Oval 300">
                  <a:extLst>
                    <a:ext uri="{FF2B5EF4-FFF2-40B4-BE49-F238E27FC236}">
                      <a16:creationId xmlns:a16="http://schemas.microsoft.com/office/drawing/2014/main" id="{AEE6A5DC-B1FF-4543-A514-6BB0D144BE96}"/>
                    </a:ext>
                  </a:extLst>
                </p:cNvPr>
                <p:cNvSpPr/>
                <p:nvPr/>
              </p:nvSpPr>
              <p:spPr bwMode="auto">
                <a:xfrm>
                  <a:off x="11085754" y="1834517"/>
                  <a:ext cx="46507" cy="45719"/>
                </a:xfrm>
                <a:prstGeom prst="ellipse">
                  <a:avLst/>
                </a:prstGeom>
                <a:solidFill>
                  <a:schemeClr val="bg2">
                    <a:lumMod val="90000"/>
                  </a:schemeClr>
                </a:solidFill>
                <a:ln w="3175"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grpSp>
            <p:nvGrpSpPr>
              <p:cNvPr id="302" name="Group 301">
                <a:extLst>
                  <a:ext uri="{FF2B5EF4-FFF2-40B4-BE49-F238E27FC236}">
                    <a16:creationId xmlns:a16="http://schemas.microsoft.com/office/drawing/2014/main" id="{3999FD50-EE60-4CCE-A9E5-69773CF991F8}"/>
                  </a:ext>
                </a:extLst>
              </p:cNvPr>
              <p:cNvGrpSpPr/>
              <p:nvPr/>
            </p:nvGrpSpPr>
            <p:grpSpPr>
              <a:xfrm rot="218286">
                <a:off x="11130649" y="1688093"/>
                <a:ext cx="604018" cy="146423"/>
                <a:chOff x="11052810" y="1766198"/>
                <a:chExt cx="604018" cy="146423"/>
              </a:xfrm>
            </p:grpSpPr>
            <p:sp>
              <p:nvSpPr>
                <p:cNvPr id="303" name="Trapezoid 35">
                  <a:extLst>
                    <a:ext uri="{FF2B5EF4-FFF2-40B4-BE49-F238E27FC236}">
                      <a16:creationId xmlns:a16="http://schemas.microsoft.com/office/drawing/2014/main" id="{ACC12FFD-BE87-465A-A35D-97795CA7B701}"/>
                    </a:ext>
                  </a:extLst>
                </p:cNvPr>
                <p:cNvSpPr/>
                <p:nvPr/>
              </p:nvSpPr>
              <p:spPr bwMode="auto">
                <a:xfrm rot="4944781">
                  <a:off x="11323882" y="1545896"/>
                  <a:ext cx="112644" cy="553248"/>
                </a:xfrm>
                <a:custGeom>
                  <a:avLst/>
                  <a:gdLst>
                    <a:gd name="connsiteX0" fmla="*/ 0 w 112644"/>
                    <a:gd name="connsiteY0" fmla="*/ 533400 h 533400"/>
                    <a:gd name="connsiteX1" fmla="*/ 18222 w 112644"/>
                    <a:gd name="connsiteY1" fmla="*/ 0 h 533400"/>
                    <a:gd name="connsiteX2" fmla="*/ 94422 w 112644"/>
                    <a:gd name="connsiteY2" fmla="*/ 0 h 533400"/>
                    <a:gd name="connsiteX3" fmla="*/ 112644 w 112644"/>
                    <a:gd name="connsiteY3" fmla="*/ 533400 h 533400"/>
                    <a:gd name="connsiteX4" fmla="*/ 0 w 112644"/>
                    <a:gd name="connsiteY4" fmla="*/ 533400 h 533400"/>
                    <a:gd name="connsiteX0" fmla="*/ 0 w 112644"/>
                    <a:gd name="connsiteY0" fmla="*/ 542800 h 542800"/>
                    <a:gd name="connsiteX1" fmla="*/ 18222 w 112644"/>
                    <a:gd name="connsiteY1" fmla="*/ 9400 h 542800"/>
                    <a:gd name="connsiteX2" fmla="*/ 94422 w 112644"/>
                    <a:gd name="connsiteY2" fmla="*/ 9400 h 542800"/>
                    <a:gd name="connsiteX3" fmla="*/ 112644 w 112644"/>
                    <a:gd name="connsiteY3" fmla="*/ 542800 h 542800"/>
                    <a:gd name="connsiteX4" fmla="*/ 0 w 112644"/>
                    <a:gd name="connsiteY4" fmla="*/ 542800 h 542800"/>
                    <a:gd name="connsiteX0" fmla="*/ 0 w 112644"/>
                    <a:gd name="connsiteY0" fmla="*/ 549929 h 549929"/>
                    <a:gd name="connsiteX1" fmla="*/ 18222 w 112644"/>
                    <a:gd name="connsiteY1" fmla="*/ 16529 h 549929"/>
                    <a:gd name="connsiteX2" fmla="*/ 94422 w 112644"/>
                    <a:gd name="connsiteY2" fmla="*/ 16529 h 549929"/>
                    <a:gd name="connsiteX3" fmla="*/ 112644 w 112644"/>
                    <a:gd name="connsiteY3" fmla="*/ 549929 h 549929"/>
                    <a:gd name="connsiteX4" fmla="*/ 0 w 112644"/>
                    <a:gd name="connsiteY4" fmla="*/ 549929 h 549929"/>
                    <a:gd name="connsiteX0" fmla="*/ 0 w 112644"/>
                    <a:gd name="connsiteY0" fmla="*/ 553464 h 553464"/>
                    <a:gd name="connsiteX1" fmla="*/ 18222 w 112644"/>
                    <a:gd name="connsiteY1" fmla="*/ 20064 h 553464"/>
                    <a:gd name="connsiteX2" fmla="*/ 94422 w 112644"/>
                    <a:gd name="connsiteY2" fmla="*/ 20064 h 553464"/>
                    <a:gd name="connsiteX3" fmla="*/ 112644 w 112644"/>
                    <a:gd name="connsiteY3" fmla="*/ 553464 h 553464"/>
                    <a:gd name="connsiteX4" fmla="*/ 0 w 112644"/>
                    <a:gd name="connsiteY4" fmla="*/ 553464 h 553464"/>
                    <a:gd name="connsiteX0" fmla="*/ 0 w 112644"/>
                    <a:gd name="connsiteY0" fmla="*/ 553248 h 553248"/>
                    <a:gd name="connsiteX1" fmla="*/ 18222 w 112644"/>
                    <a:gd name="connsiteY1" fmla="*/ 19848 h 553248"/>
                    <a:gd name="connsiteX2" fmla="*/ 94422 w 112644"/>
                    <a:gd name="connsiteY2" fmla="*/ 19848 h 553248"/>
                    <a:gd name="connsiteX3" fmla="*/ 112644 w 112644"/>
                    <a:gd name="connsiteY3" fmla="*/ 553248 h 553248"/>
                    <a:gd name="connsiteX4" fmla="*/ 0 w 112644"/>
                    <a:gd name="connsiteY4" fmla="*/ 553248 h 55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4" h="553248">
                      <a:moveTo>
                        <a:pt x="0" y="553248"/>
                      </a:moveTo>
                      <a:lnTo>
                        <a:pt x="18222" y="19848"/>
                      </a:lnTo>
                      <a:cubicBezTo>
                        <a:pt x="32288" y="-10490"/>
                        <a:pt x="89287" y="-2436"/>
                        <a:pt x="94422" y="19848"/>
                      </a:cubicBezTo>
                      <a:lnTo>
                        <a:pt x="112644" y="553248"/>
                      </a:lnTo>
                      <a:lnTo>
                        <a:pt x="0" y="553248"/>
                      </a:lnTo>
                      <a:close/>
                    </a:path>
                  </a:pathLst>
                </a:custGeom>
                <a:gradFill flip="none" rotWithShape="1">
                  <a:gsLst>
                    <a:gs pos="0">
                      <a:schemeClr val="tx2"/>
                    </a:gs>
                    <a:gs pos="100000">
                      <a:schemeClr val="tx2">
                        <a:lumMod val="58000"/>
                      </a:schemeClr>
                    </a:gs>
                  </a:gsLst>
                  <a:lin ang="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304" name="Oval 303">
                  <a:extLst>
                    <a:ext uri="{FF2B5EF4-FFF2-40B4-BE49-F238E27FC236}">
                      <a16:creationId xmlns:a16="http://schemas.microsoft.com/office/drawing/2014/main" id="{699E0A41-9633-4BBF-9B17-FF7D124B77A5}"/>
                    </a:ext>
                  </a:extLst>
                </p:cNvPr>
                <p:cNvSpPr/>
                <p:nvPr/>
              </p:nvSpPr>
              <p:spPr bwMode="auto">
                <a:xfrm>
                  <a:off x="11052810" y="1802131"/>
                  <a:ext cx="112395" cy="110490"/>
                </a:xfrm>
                <a:prstGeom prst="ellipse">
                  <a:avLst/>
                </a:prstGeom>
                <a:solidFill>
                  <a:schemeClr val="bg2">
                    <a:lumMod val="90000"/>
                  </a:schemeClr>
                </a:solidFill>
                <a:ln w="6350"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305" name="Oval 304">
                  <a:extLst>
                    <a:ext uri="{FF2B5EF4-FFF2-40B4-BE49-F238E27FC236}">
                      <a16:creationId xmlns:a16="http://schemas.microsoft.com/office/drawing/2014/main" id="{1F189A27-6815-47CB-9465-A89A2A1639C7}"/>
                    </a:ext>
                  </a:extLst>
                </p:cNvPr>
                <p:cNvSpPr/>
                <p:nvPr/>
              </p:nvSpPr>
              <p:spPr bwMode="auto">
                <a:xfrm>
                  <a:off x="11070250" y="1819275"/>
                  <a:ext cx="77516" cy="76202"/>
                </a:xfrm>
                <a:prstGeom prst="ellipse">
                  <a:avLst/>
                </a:prstGeom>
                <a:solidFill>
                  <a:schemeClr val="bg2">
                    <a:lumMod val="90000"/>
                  </a:schemeClr>
                </a:solidFill>
                <a:ln w="3175"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306" name="Oval 305">
                  <a:extLst>
                    <a:ext uri="{FF2B5EF4-FFF2-40B4-BE49-F238E27FC236}">
                      <a16:creationId xmlns:a16="http://schemas.microsoft.com/office/drawing/2014/main" id="{8F2AF85E-7487-4658-9FFD-DFF5A541F8DD}"/>
                    </a:ext>
                  </a:extLst>
                </p:cNvPr>
                <p:cNvSpPr/>
                <p:nvPr/>
              </p:nvSpPr>
              <p:spPr bwMode="auto">
                <a:xfrm>
                  <a:off x="11085754" y="1834517"/>
                  <a:ext cx="46507" cy="45719"/>
                </a:xfrm>
                <a:prstGeom prst="ellipse">
                  <a:avLst/>
                </a:prstGeom>
                <a:solidFill>
                  <a:schemeClr val="bg2">
                    <a:lumMod val="90000"/>
                  </a:schemeClr>
                </a:solidFill>
                <a:ln w="3175"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grpSp>
      </p:grpSp>
      <p:grpSp>
        <p:nvGrpSpPr>
          <p:cNvPr id="63" name="Group 62">
            <a:extLst>
              <a:ext uri="{FF2B5EF4-FFF2-40B4-BE49-F238E27FC236}">
                <a16:creationId xmlns:a16="http://schemas.microsoft.com/office/drawing/2014/main" id="{B54473C1-2058-4607-B921-A7E22C48B099}"/>
              </a:ext>
            </a:extLst>
          </p:cNvPr>
          <p:cNvGrpSpPr/>
          <p:nvPr/>
        </p:nvGrpSpPr>
        <p:grpSpPr>
          <a:xfrm>
            <a:off x="409123" y="1134409"/>
            <a:ext cx="3870063" cy="2571352"/>
            <a:chOff x="408602" y="1134671"/>
            <a:chExt cx="3870959" cy="2571947"/>
          </a:xfrm>
        </p:grpSpPr>
        <p:sp>
          <p:nvSpPr>
            <p:cNvPr id="6" name="Rectangle: Rounded Corners 5">
              <a:extLst>
                <a:ext uri="{FF2B5EF4-FFF2-40B4-BE49-F238E27FC236}">
                  <a16:creationId xmlns:a16="http://schemas.microsoft.com/office/drawing/2014/main" id="{EDD76C62-58D5-43C7-A6F4-19CE773DF8D8}"/>
                </a:ext>
              </a:extLst>
            </p:cNvPr>
            <p:cNvSpPr/>
            <p:nvPr/>
          </p:nvSpPr>
          <p:spPr bwMode="auto">
            <a:xfrm>
              <a:off x="600075" y="1137684"/>
              <a:ext cx="3634902" cy="2551814"/>
            </a:xfrm>
            <a:prstGeom prst="roundRect">
              <a:avLst>
                <a:gd name="adj" fmla="val 5834"/>
              </a:avLst>
            </a:prstGeom>
            <a:solidFill>
              <a:schemeClr val="bg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pic>
          <p:nvPicPr>
            <p:cNvPr id="15" name="Graphic 14" descr="Family with two children">
              <a:extLst>
                <a:ext uri="{FF2B5EF4-FFF2-40B4-BE49-F238E27FC236}">
                  <a16:creationId xmlns:a16="http://schemas.microsoft.com/office/drawing/2014/main" id="{24C24526-2425-4101-8D34-37D6B62703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34676" y="1829767"/>
              <a:ext cx="1154822" cy="1154822"/>
            </a:xfrm>
            <a:prstGeom prst="rect">
              <a:avLst/>
            </a:prstGeom>
          </p:spPr>
        </p:pic>
        <p:pic>
          <p:nvPicPr>
            <p:cNvPr id="16" name="Graphic 15" descr="Baby">
              <a:extLst>
                <a:ext uri="{FF2B5EF4-FFF2-40B4-BE49-F238E27FC236}">
                  <a16:creationId xmlns:a16="http://schemas.microsoft.com/office/drawing/2014/main" id="{20CD91F8-83DD-4142-95C7-D398D876B99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0613" y="2047225"/>
              <a:ext cx="753817" cy="753817"/>
            </a:xfrm>
            <a:prstGeom prst="rect">
              <a:avLst/>
            </a:prstGeom>
          </p:spPr>
        </p:pic>
        <p:sp>
          <p:nvSpPr>
            <p:cNvPr id="17" name="Rectangle 16">
              <a:extLst>
                <a:ext uri="{FF2B5EF4-FFF2-40B4-BE49-F238E27FC236}">
                  <a16:creationId xmlns:a16="http://schemas.microsoft.com/office/drawing/2014/main" id="{45F9ED28-78E0-4DA3-902A-BA104A6D8872}"/>
                </a:ext>
              </a:extLst>
            </p:cNvPr>
            <p:cNvSpPr/>
            <p:nvPr/>
          </p:nvSpPr>
          <p:spPr>
            <a:xfrm>
              <a:off x="408602" y="1134671"/>
              <a:ext cx="3870959" cy="923330"/>
            </a:xfrm>
            <a:prstGeom prst="rect">
              <a:avLst/>
            </a:prstGeom>
          </p:spPr>
          <p:txBody>
            <a:bodyPr wrap="square">
              <a:spAutoFit/>
            </a:bodyPr>
            <a:lstStyle/>
            <a:p>
              <a:pPr algn="ctr">
                <a:spcAft>
                  <a:spcPts val="0"/>
                </a:spcAft>
              </a:pPr>
              <a:r>
                <a:rPr lang="en-GB" sz="1800" i="0" dirty="0">
                  <a:solidFill>
                    <a:schemeClr val="tx2">
                      <a:lumMod val="75000"/>
                    </a:schemeClr>
                  </a:solidFill>
                  <a:latin typeface="Arial Black" panose="020B0A04020102020204" pitchFamily="34" charset="0"/>
                  <a:cs typeface="Arial" panose="020B0604020202020204" pitchFamily="34" charset="0"/>
                </a:rPr>
                <a:t>Population Growth</a:t>
              </a:r>
              <a:br>
                <a:rPr lang="en-GB" i="0" dirty="0">
                  <a:solidFill>
                    <a:schemeClr val="tx1"/>
                  </a:solidFill>
                  <a:ea typeface="Times New Roman" panose="02020603050405020304" pitchFamily="18" charset="0"/>
                  <a:cs typeface="Arial" panose="020B0604020202020204" pitchFamily="34" charset="0"/>
                </a:rPr>
              </a:br>
              <a:r>
                <a:rPr lang="en-GB" sz="1800" i="0"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7.8 bn </a:t>
              </a:r>
              <a:r>
                <a:rPr lang="en-GB" i="0" dirty="0">
                  <a:solidFill>
                    <a:schemeClr val="tx2">
                      <a:lumMod val="75000"/>
                    </a:schemeClr>
                  </a:solidFill>
                  <a:ea typeface="Times New Roman" panose="02020603050405020304" pitchFamily="18" charset="0"/>
                  <a:cs typeface="Arial" panose="020B0604020202020204" pitchFamily="34" charset="0"/>
                </a:rPr>
                <a:t>people today </a:t>
              </a:r>
            </a:p>
            <a:p>
              <a:pPr algn="ctr">
                <a:spcAft>
                  <a:spcPts val="0"/>
                </a:spcAft>
              </a:pPr>
              <a:r>
                <a:rPr lang="en-GB" i="0" dirty="0">
                  <a:solidFill>
                    <a:schemeClr val="tx2">
                      <a:lumMod val="75000"/>
                    </a:schemeClr>
                  </a:solidFill>
                  <a:ea typeface="Times New Roman" panose="02020603050405020304" pitchFamily="18" charset="0"/>
                  <a:cs typeface="Arial" panose="020B0604020202020204" pitchFamily="34" charset="0"/>
                </a:rPr>
                <a:t>expect </a:t>
              </a:r>
              <a:r>
                <a:rPr lang="en-GB" sz="1800" i="0"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9.8 bn</a:t>
              </a:r>
              <a:r>
                <a:rPr lang="en-GB" i="0" dirty="0">
                  <a:solidFill>
                    <a:schemeClr val="tx1"/>
                  </a:solidFill>
                  <a:ea typeface="Times New Roman" panose="02020603050405020304" pitchFamily="18" charset="0"/>
                  <a:cs typeface="Arial" panose="020B0604020202020204" pitchFamily="34" charset="0"/>
                </a:rPr>
                <a:t> </a:t>
              </a:r>
              <a:r>
                <a:rPr lang="en-GB" i="0" dirty="0">
                  <a:solidFill>
                    <a:schemeClr val="tx2">
                      <a:lumMod val="75000"/>
                    </a:schemeClr>
                  </a:solidFill>
                  <a:ea typeface="Times New Roman" panose="02020603050405020304" pitchFamily="18" charset="0"/>
                  <a:cs typeface="Arial" panose="020B0604020202020204" pitchFamily="34" charset="0"/>
                </a:rPr>
                <a:t>by</a:t>
              </a:r>
              <a:r>
                <a:rPr lang="en-GB" i="0" dirty="0">
                  <a:solidFill>
                    <a:schemeClr val="tx1"/>
                  </a:solidFill>
                  <a:ea typeface="Times New Roman" panose="02020603050405020304" pitchFamily="18" charset="0"/>
                  <a:cs typeface="Arial" panose="020B0604020202020204" pitchFamily="34" charset="0"/>
                </a:rPr>
                <a:t> </a:t>
              </a:r>
              <a:r>
                <a:rPr lang="en-GB" sz="1800" i="0" dirty="0">
                  <a:solidFill>
                    <a:schemeClr val="tx2">
                      <a:lumMod val="75000"/>
                    </a:schemeClr>
                  </a:solidFill>
                  <a:latin typeface="Arial Black" panose="020B0A04020102020204" pitchFamily="34" charset="0"/>
                  <a:cs typeface="Arial" panose="020B0604020202020204" pitchFamily="34" charset="0"/>
                </a:rPr>
                <a:t>2050</a:t>
              </a:r>
            </a:p>
          </p:txBody>
        </p:sp>
        <p:sp>
          <p:nvSpPr>
            <p:cNvPr id="18" name="Rectangle 17">
              <a:extLst>
                <a:ext uri="{FF2B5EF4-FFF2-40B4-BE49-F238E27FC236}">
                  <a16:creationId xmlns:a16="http://schemas.microsoft.com/office/drawing/2014/main" id="{5DFDAE6A-2DC9-4CF7-99AC-45D690375F67}"/>
                </a:ext>
              </a:extLst>
            </p:cNvPr>
            <p:cNvSpPr/>
            <p:nvPr/>
          </p:nvSpPr>
          <p:spPr>
            <a:xfrm>
              <a:off x="975007" y="2791031"/>
              <a:ext cx="2829621" cy="738664"/>
            </a:xfrm>
            <a:prstGeom prst="rect">
              <a:avLst/>
            </a:prstGeom>
          </p:spPr>
          <p:txBody>
            <a:bodyPr wrap="none">
              <a:spAutoFit/>
            </a:bodyPr>
            <a:lstStyle/>
            <a:p>
              <a:pPr algn="ctr"/>
              <a:r>
                <a:rPr lang="en-GB" sz="1400" b="1" i="0" dirty="0">
                  <a:solidFill>
                    <a:srgbClr val="00B050"/>
                  </a:solidFill>
                  <a:latin typeface="+mn-lt"/>
                  <a:cs typeface="Arial" panose="020B0604020202020204" pitchFamily="34" charset="0"/>
                </a:rPr>
                <a:t>Demand for food and energy</a:t>
              </a:r>
            </a:p>
            <a:p>
              <a:pPr algn="ctr"/>
              <a:r>
                <a:rPr lang="en-GB" sz="1400" b="1" i="0" dirty="0">
                  <a:solidFill>
                    <a:schemeClr val="tx2">
                      <a:lumMod val="50000"/>
                    </a:schemeClr>
                  </a:solidFill>
                  <a:latin typeface="+mn-lt"/>
                  <a:ea typeface="Calibri" panose="020F0502020204030204" pitchFamily="34" charset="0"/>
                  <a:cs typeface="Arial" panose="020B0604020202020204" pitchFamily="34" charset="0"/>
                </a:rPr>
                <a:t>Pressure on scarce resources</a:t>
              </a:r>
            </a:p>
            <a:p>
              <a:pPr algn="ctr"/>
              <a:r>
                <a:rPr lang="en-GB" sz="1400" b="1" i="0" dirty="0">
                  <a:solidFill>
                    <a:schemeClr val="accent6"/>
                  </a:solidFill>
                  <a:latin typeface="+mn-lt"/>
                  <a:ea typeface="Calibri" panose="020F0502020204030204" pitchFamily="34" charset="0"/>
                  <a:cs typeface="Arial" panose="020B0604020202020204" pitchFamily="34" charset="0"/>
                </a:rPr>
                <a:t>Negative environmental impact</a:t>
              </a:r>
              <a:endParaRPr lang="en-GB" sz="1400" b="1" dirty="0">
                <a:solidFill>
                  <a:schemeClr val="accent6"/>
                </a:solidFill>
                <a:latin typeface="+mn-lt"/>
              </a:endParaRPr>
            </a:p>
          </p:txBody>
        </p:sp>
        <p:sp>
          <p:nvSpPr>
            <p:cNvPr id="19" name="Rectangle 18">
              <a:extLst>
                <a:ext uri="{FF2B5EF4-FFF2-40B4-BE49-F238E27FC236}">
                  <a16:creationId xmlns:a16="http://schemas.microsoft.com/office/drawing/2014/main" id="{F61B8D1D-9A39-424F-819F-886EAB579A47}"/>
                </a:ext>
              </a:extLst>
            </p:cNvPr>
            <p:cNvSpPr/>
            <p:nvPr/>
          </p:nvSpPr>
          <p:spPr>
            <a:xfrm>
              <a:off x="2243076" y="3106924"/>
              <a:ext cx="184731" cy="276999"/>
            </a:xfrm>
            <a:prstGeom prst="rect">
              <a:avLst/>
            </a:prstGeom>
          </p:spPr>
          <p:txBody>
            <a:bodyPr wrap="none">
              <a:spAutoFit/>
            </a:bodyPr>
            <a:lstStyle/>
            <a:p>
              <a:pPr marL="0" lvl="1" algn="ctr">
                <a:spcAft>
                  <a:spcPts val="0"/>
                </a:spcAft>
              </a:pPr>
              <a:endParaRPr lang="en-GB" b="1" i="0" dirty="0">
                <a:solidFill>
                  <a:schemeClr val="tx2">
                    <a:lumMod val="50000"/>
                  </a:schemeClr>
                </a:solidFill>
                <a:latin typeface="+mj-lt"/>
                <a:ea typeface="Calibri" panose="020F050202020403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0614803-F899-496D-B252-D63B699ABCD6}"/>
                </a:ext>
              </a:extLst>
            </p:cNvPr>
            <p:cNvSpPr/>
            <p:nvPr/>
          </p:nvSpPr>
          <p:spPr>
            <a:xfrm>
              <a:off x="2153455" y="3350541"/>
              <a:ext cx="184731" cy="276999"/>
            </a:xfrm>
            <a:prstGeom prst="rect">
              <a:avLst/>
            </a:prstGeom>
          </p:spPr>
          <p:txBody>
            <a:bodyPr wrap="none">
              <a:spAutoFit/>
            </a:bodyPr>
            <a:lstStyle/>
            <a:p>
              <a:pPr marL="0" lvl="1" algn="ctr">
                <a:spcAft>
                  <a:spcPts val="0"/>
                </a:spcAft>
              </a:pPr>
              <a:endParaRPr lang="en-GB" b="1" i="0" dirty="0">
                <a:solidFill>
                  <a:schemeClr val="tx2"/>
                </a:solidFill>
                <a:latin typeface="+mj-lt"/>
                <a:ea typeface="Calibri" panose="020F0502020204030204" pitchFamily="34" charset="0"/>
                <a:cs typeface="Arial" panose="020B0604020202020204" pitchFamily="34" charset="0"/>
              </a:endParaRPr>
            </a:p>
          </p:txBody>
        </p:sp>
        <p:sp>
          <p:nvSpPr>
            <p:cNvPr id="293" name="TextBox 292">
              <a:extLst>
                <a:ext uri="{FF2B5EF4-FFF2-40B4-BE49-F238E27FC236}">
                  <a16:creationId xmlns:a16="http://schemas.microsoft.com/office/drawing/2014/main" id="{0CF927FA-2857-448B-BAF9-7CFE61545CBF}"/>
                </a:ext>
              </a:extLst>
            </p:cNvPr>
            <p:cNvSpPr txBox="1"/>
            <p:nvPr/>
          </p:nvSpPr>
          <p:spPr>
            <a:xfrm>
              <a:off x="603459" y="3475786"/>
              <a:ext cx="1691489" cy="230832"/>
            </a:xfrm>
            <a:prstGeom prst="rect">
              <a:avLst/>
            </a:prstGeom>
            <a:noFill/>
          </p:spPr>
          <p:txBody>
            <a:bodyPr wrap="none" rtlCol="0">
              <a:spAutoFit/>
            </a:bodyPr>
            <a:lstStyle/>
            <a:p>
              <a:r>
                <a:rPr lang="en-GB" sz="900" i="0" dirty="0">
                  <a:solidFill>
                    <a:schemeClr val="tx2">
                      <a:lumMod val="75000"/>
                    </a:schemeClr>
                  </a:solidFill>
                </a:rPr>
                <a:t>Source: United Nations, 2020</a:t>
              </a:r>
            </a:p>
          </p:txBody>
        </p:sp>
      </p:grpSp>
      <p:grpSp>
        <p:nvGrpSpPr>
          <p:cNvPr id="71" name="Group 70">
            <a:extLst>
              <a:ext uri="{FF2B5EF4-FFF2-40B4-BE49-F238E27FC236}">
                <a16:creationId xmlns:a16="http://schemas.microsoft.com/office/drawing/2014/main" id="{5AEC8D65-CB97-48B4-996E-02F925D8DAFA}"/>
              </a:ext>
            </a:extLst>
          </p:cNvPr>
          <p:cNvGrpSpPr/>
          <p:nvPr/>
        </p:nvGrpSpPr>
        <p:grpSpPr>
          <a:xfrm>
            <a:off x="4214287" y="1125377"/>
            <a:ext cx="3888361" cy="2595619"/>
            <a:chOff x="4214647" y="1125638"/>
            <a:chExt cx="3889261" cy="2596220"/>
          </a:xfrm>
        </p:grpSpPr>
        <p:sp>
          <p:nvSpPr>
            <p:cNvPr id="11" name="Rectangle: Rounded Corners 10">
              <a:extLst>
                <a:ext uri="{FF2B5EF4-FFF2-40B4-BE49-F238E27FC236}">
                  <a16:creationId xmlns:a16="http://schemas.microsoft.com/office/drawing/2014/main" id="{6A00E485-7D82-460D-B07D-71E85D4698EC}"/>
                </a:ext>
              </a:extLst>
            </p:cNvPr>
            <p:cNvSpPr/>
            <p:nvPr/>
          </p:nvSpPr>
          <p:spPr bwMode="auto">
            <a:xfrm>
              <a:off x="4354387" y="1125638"/>
              <a:ext cx="3634902" cy="2563135"/>
            </a:xfrm>
            <a:prstGeom prst="roundRect">
              <a:avLst>
                <a:gd name="adj" fmla="val 5834"/>
              </a:avLst>
            </a:prstGeom>
            <a:solidFill>
              <a:schemeClr val="accent2">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68" name="Rectangle 67">
              <a:extLst>
                <a:ext uri="{FF2B5EF4-FFF2-40B4-BE49-F238E27FC236}">
                  <a16:creationId xmlns:a16="http://schemas.microsoft.com/office/drawing/2014/main" id="{846734E6-826A-4CD0-A4A4-36C1C0FD588F}"/>
                </a:ext>
              </a:extLst>
            </p:cNvPr>
            <p:cNvSpPr/>
            <p:nvPr/>
          </p:nvSpPr>
          <p:spPr>
            <a:xfrm>
              <a:off x="4300920" y="2695652"/>
              <a:ext cx="3783035" cy="887422"/>
            </a:xfrm>
            <a:prstGeom prst="rect">
              <a:avLst/>
            </a:prstGeom>
          </p:spPr>
          <p:txBody>
            <a:bodyPr wrap="square">
              <a:spAutoFit/>
            </a:bodyPr>
            <a:lstStyle/>
            <a:p>
              <a:pPr algn="ctr">
                <a:lnSpc>
                  <a:spcPts val="1400"/>
                </a:lnSpc>
                <a:spcBef>
                  <a:spcPts val="100"/>
                </a:spcBef>
                <a:spcAft>
                  <a:spcPts val="200"/>
                </a:spcAft>
              </a:pPr>
              <a:r>
                <a:rPr lang="en-GB" sz="1400" b="1" i="0" dirty="0">
                  <a:solidFill>
                    <a:schemeClr val="accent2">
                      <a:lumMod val="50000"/>
                    </a:schemeClr>
                  </a:solidFill>
                  <a:ea typeface="Calibri" panose="020F0502020204030204" pitchFamily="34" charset="0"/>
                  <a:cs typeface="Arial" panose="020B0604020202020204" pitchFamily="34" charset="0"/>
                </a:rPr>
                <a:t>CO</a:t>
              </a:r>
              <a:r>
                <a:rPr lang="en-GB" sz="1400" b="1" i="0" baseline="-25000" dirty="0">
                  <a:solidFill>
                    <a:schemeClr val="accent2">
                      <a:lumMod val="50000"/>
                    </a:schemeClr>
                  </a:solidFill>
                  <a:ea typeface="Calibri" panose="020F0502020204030204" pitchFamily="34" charset="0"/>
                  <a:cs typeface="Arial" panose="020B0604020202020204" pitchFamily="34" charset="0"/>
                </a:rPr>
                <a:t>2</a:t>
              </a:r>
              <a:r>
                <a:rPr lang="en-GB" sz="1400" b="1" i="0" dirty="0">
                  <a:solidFill>
                    <a:schemeClr val="accent2">
                      <a:lumMod val="50000"/>
                    </a:schemeClr>
                  </a:solidFill>
                  <a:ea typeface="Calibri" panose="020F0502020204030204" pitchFamily="34" charset="0"/>
                  <a:cs typeface="Arial" panose="020B0604020202020204" pitchFamily="34" charset="0"/>
                </a:rPr>
                <a:t> </a:t>
              </a:r>
              <a:r>
                <a:rPr lang="en-GB" sz="1400" b="1" i="0" dirty="0">
                  <a:solidFill>
                    <a:schemeClr val="accent2">
                      <a:lumMod val="50000"/>
                    </a:schemeClr>
                  </a:solidFill>
                  <a:latin typeface="+mn-lt"/>
                  <a:ea typeface="Calibri" panose="020F0502020204030204" pitchFamily="34" charset="0"/>
                  <a:cs typeface="Arial" panose="020B0604020202020204" pitchFamily="34" charset="0"/>
                </a:rPr>
                <a:t>rising 10 times faster than any sustained rise in </a:t>
              </a:r>
              <a:r>
                <a:rPr lang="en-GB" sz="1400" b="1" i="0" dirty="0">
                  <a:solidFill>
                    <a:schemeClr val="accent2">
                      <a:lumMod val="50000"/>
                    </a:schemeClr>
                  </a:solidFill>
                  <a:latin typeface="Arial Black" panose="020B0A04020102020204" pitchFamily="34" charset="0"/>
                  <a:ea typeface="Calibri" panose="020F0502020204030204" pitchFamily="34" charset="0"/>
                  <a:cs typeface="Arial" panose="020B0604020202020204" pitchFamily="34" charset="0"/>
                </a:rPr>
                <a:t>800,000</a:t>
              </a:r>
              <a:r>
                <a:rPr lang="en-GB" sz="1400" b="1" i="0" dirty="0">
                  <a:solidFill>
                    <a:schemeClr val="accent2">
                      <a:lumMod val="50000"/>
                    </a:schemeClr>
                  </a:solidFill>
                  <a:latin typeface="+mn-lt"/>
                  <a:ea typeface="Calibri" panose="020F0502020204030204" pitchFamily="34" charset="0"/>
                  <a:cs typeface="Arial" panose="020B0604020202020204" pitchFamily="34" charset="0"/>
                </a:rPr>
                <a:t> years </a:t>
              </a:r>
            </a:p>
            <a:p>
              <a:pPr algn="ctr">
                <a:lnSpc>
                  <a:spcPts val="1400"/>
                </a:lnSpc>
                <a:spcBef>
                  <a:spcPts val="100"/>
                </a:spcBef>
                <a:spcAft>
                  <a:spcPts val="200"/>
                </a:spcAft>
              </a:pPr>
              <a:r>
                <a:rPr lang="en-GB" sz="1400" b="1" i="0" dirty="0">
                  <a:solidFill>
                    <a:schemeClr val="accent2"/>
                  </a:solidFill>
                  <a:ea typeface="Calibri" panose="020F0502020204030204" pitchFamily="34" charset="0"/>
                  <a:cs typeface="Arial" panose="020B0604020202020204" pitchFamily="34" charset="0"/>
                </a:rPr>
                <a:t>Pushes planetary boundaries</a:t>
              </a:r>
            </a:p>
            <a:p>
              <a:pPr algn="ctr">
                <a:lnSpc>
                  <a:spcPts val="1400"/>
                </a:lnSpc>
                <a:spcBef>
                  <a:spcPts val="100"/>
                </a:spcBef>
                <a:spcAft>
                  <a:spcPts val="200"/>
                </a:spcAft>
              </a:pPr>
              <a:r>
                <a:rPr lang="en-GB" sz="1400" b="1" i="0" dirty="0">
                  <a:solidFill>
                    <a:schemeClr val="accent4">
                      <a:lumMod val="60000"/>
                      <a:lumOff val="40000"/>
                    </a:schemeClr>
                  </a:solidFill>
                  <a:ea typeface="Calibri" panose="020F0502020204030204" pitchFamily="34" charset="0"/>
                  <a:cs typeface="Arial" panose="020B0604020202020204" pitchFamily="34" charset="0"/>
                </a:rPr>
                <a:t>Accelerates biodiversity loss</a:t>
              </a:r>
            </a:p>
          </p:txBody>
        </p:sp>
        <p:sp>
          <p:nvSpPr>
            <p:cNvPr id="69" name="Rectangle 68">
              <a:extLst>
                <a:ext uri="{FF2B5EF4-FFF2-40B4-BE49-F238E27FC236}">
                  <a16:creationId xmlns:a16="http://schemas.microsoft.com/office/drawing/2014/main" id="{66C03685-0778-48C4-99A3-96B0274C7284}"/>
                </a:ext>
              </a:extLst>
            </p:cNvPr>
            <p:cNvSpPr/>
            <p:nvPr/>
          </p:nvSpPr>
          <p:spPr>
            <a:xfrm>
              <a:off x="4214647" y="1149403"/>
              <a:ext cx="3889261" cy="738664"/>
            </a:xfrm>
            <a:prstGeom prst="rect">
              <a:avLst/>
            </a:prstGeom>
          </p:spPr>
          <p:txBody>
            <a:bodyPr wrap="square">
              <a:spAutoFit/>
            </a:bodyPr>
            <a:lstStyle/>
            <a:p>
              <a:pPr algn="ctr">
                <a:spcAft>
                  <a:spcPts val="0"/>
                </a:spcAft>
              </a:pPr>
              <a:r>
                <a:rPr lang="en-GB" i="0" dirty="0">
                  <a:solidFill>
                    <a:schemeClr val="accent2"/>
                  </a:solidFill>
                  <a:latin typeface="Arial Black" panose="020B0A04020102020204" pitchFamily="34" charset="0"/>
                  <a:cs typeface="Arial" panose="020B0604020202020204" pitchFamily="34" charset="0"/>
                </a:rPr>
                <a:t>Climate Change </a:t>
              </a:r>
              <a:r>
                <a:rPr lang="en-GB" sz="1500" i="0" dirty="0">
                  <a:solidFill>
                    <a:schemeClr val="accent2"/>
                  </a:solidFill>
                  <a:latin typeface="+mn-lt"/>
                  <a:cs typeface="Arial" panose="020B0604020202020204" pitchFamily="34" charset="0"/>
                </a:rPr>
                <a:t>linked to fossil fuels and tropical deforestation  </a:t>
              </a:r>
              <a:br>
                <a:rPr lang="en-GB" sz="1500" i="0" dirty="0">
                  <a:solidFill>
                    <a:schemeClr val="tx1"/>
                  </a:solidFill>
                  <a:latin typeface="+mn-lt"/>
                  <a:ea typeface="Times New Roman" panose="02020603050405020304" pitchFamily="18" charset="0"/>
                  <a:cs typeface="Arial" panose="020B0604020202020204" pitchFamily="34" charset="0"/>
                </a:rPr>
              </a:br>
              <a:endParaRPr lang="en-GB" i="0" dirty="0">
                <a:solidFill>
                  <a:schemeClr val="tx1"/>
                </a:solidFill>
                <a:latin typeface="+mn-lt"/>
                <a:cs typeface="Arial" panose="020B0604020202020204" pitchFamily="34" charset="0"/>
              </a:endParaRPr>
            </a:p>
          </p:txBody>
        </p:sp>
        <p:pic>
          <p:nvPicPr>
            <p:cNvPr id="70" name="Graphic 69" descr="Sun">
              <a:extLst>
                <a:ext uri="{FF2B5EF4-FFF2-40B4-BE49-F238E27FC236}">
                  <a16:creationId xmlns:a16="http://schemas.microsoft.com/office/drawing/2014/main" id="{229C7B67-5966-4EC2-A980-D1FEB92E2CB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65768" y="1621020"/>
              <a:ext cx="462632" cy="465551"/>
            </a:xfrm>
            <a:prstGeom prst="rect">
              <a:avLst/>
            </a:prstGeom>
          </p:spPr>
        </p:pic>
        <p:grpSp>
          <p:nvGrpSpPr>
            <p:cNvPr id="48" name="Group 47">
              <a:extLst>
                <a:ext uri="{FF2B5EF4-FFF2-40B4-BE49-F238E27FC236}">
                  <a16:creationId xmlns:a16="http://schemas.microsoft.com/office/drawing/2014/main" id="{5D6CCA8B-297C-4C65-990E-1BFED70D2E87}"/>
                </a:ext>
              </a:extLst>
            </p:cNvPr>
            <p:cNvGrpSpPr/>
            <p:nvPr/>
          </p:nvGrpSpPr>
          <p:grpSpPr>
            <a:xfrm>
              <a:off x="5182258" y="1730028"/>
              <a:ext cx="903871" cy="995594"/>
              <a:chOff x="5431083" y="1715220"/>
              <a:chExt cx="903871" cy="995594"/>
            </a:xfrm>
          </p:grpSpPr>
          <p:sp>
            <p:nvSpPr>
              <p:cNvPr id="73" name="Freeform: Shape 72">
                <a:extLst>
                  <a:ext uri="{FF2B5EF4-FFF2-40B4-BE49-F238E27FC236}">
                    <a16:creationId xmlns:a16="http://schemas.microsoft.com/office/drawing/2014/main" id="{4F399097-EF4C-4827-9DE1-CE3878817368}"/>
                  </a:ext>
                </a:extLst>
              </p:cNvPr>
              <p:cNvSpPr/>
              <p:nvPr/>
            </p:nvSpPr>
            <p:spPr>
              <a:xfrm>
                <a:off x="5431083" y="1747834"/>
                <a:ext cx="412900" cy="919615"/>
              </a:xfrm>
              <a:custGeom>
                <a:avLst/>
                <a:gdLst>
                  <a:gd name="connsiteX0" fmla="*/ 206450 w 412900"/>
                  <a:gd name="connsiteY0" fmla="*/ 851965 h 913850"/>
                  <a:gd name="connsiteX1" fmla="*/ 66175 w 412900"/>
                  <a:gd name="connsiteY1" fmla="*/ 739538 h 913850"/>
                  <a:gd name="connsiteX2" fmla="*/ 144564 w 412900"/>
                  <a:gd name="connsiteY2" fmla="*/ 577603 h 913850"/>
                  <a:gd name="connsiteX3" fmla="*/ 144564 w 412900"/>
                  <a:gd name="connsiteY3" fmla="*/ 123772 h 913850"/>
                  <a:gd name="connsiteX4" fmla="*/ 206450 w 412900"/>
                  <a:gd name="connsiteY4" fmla="*/ 61886 h 913850"/>
                  <a:gd name="connsiteX5" fmla="*/ 268336 w 412900"/>
                  <a:gd name="connsiteY5" fmla="*/ 123772 h 913850"/>
                  <a:gd name="connsiteX6" fmla="*/ 268336 w 412900"/>
                  <a:gd name="connsiteY6" fmla="*/ 577603 h 913850"/>
                  <a:gd name="connsiteX7" fmla="*/ 346725 w 412900"/>
                  <a:gd name="connsiteY7" fmla="*/ 739538 h 913850"/>
                  <a:gd name="connsiteX8" fmla="*/ 206450 w 412900"/>
                  <a:gd name="connsiteY8" fmla="*/ 851965 h 913850"/>
                  <a:gd name="connsiteX9" fmla="*/ 206450 w 412900"/>
                  <a:gd name="connsiteY9" fmla="*/ 851965 h 913850"/>
                  <a:gd name="connsiteX10" fmla="*/ 330222 w 412900"/>
                  <a:gd name="connsiteY10" fmla="*/ 542535 h 913850"/>
                  <a:gd name="connsiteX11" fmla="*/ 330222 w 412900"/>
                  <a:gd name="connsiteY11" fmla="*/ 123772 h 913850"/>
                  <a:gd name="connsiteX12" fmla="*/ 206450 w 412900"/>
                  <a:gd name="connsiteY12" fmla="*/ 0 h 913850"/>
                  <a:gd name="connsiteX13" fmla="*/ 82678 w 412900"/>
                  <a:gd name="connsiteY13" fmla="*/ 123772 h 913850"/>
                  <a:gd name="connsiteX14" fmla="*/ 82678 w 412900"/>
                  <a:gd name="connsiteY14" fmla="*/ 542535 h 913850"/>
                  <a:gd name="connsiteX15" fmla="*/ 10478 w 412900"/>
                  <a:gd name="connsiteY15" fmla="*/ 772544 h 913850"/>
                  <a:gd name="connsiteX16" fmla="*/ 206450 w 412900"/>
                  <a:gd name="connsiteY16" fmla="*/ 913851 h 913850"/>
                  <a:gd name="connsiteX17" fmla="*/ 402423 w 412900"/>
                  <a:gd name="connsiteY17" fmla="*/ 772544 h 913850"/>
                  <a:gd name="connsiteX18" fmla="*/ 330222 w 412900"/>
                  <a:gd name="connsiteY18" fmla="*/ 542535 h 91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2900" h="913850">
                    <a:moveTo>
                      <a:pt x="206450" y="851965"/>
                    </a:moveTo>
                    <a:cubicBezTo>
                      <a:pt x="139407" y="851965"/>
                      <a:pt x="80615" y="804519"/>
                      <a:pt x="66175" y="739538"/>
                    </a:cubicBezTo>
                    <a:cubicBezTo>
                      <a:pt x="50704" y="673527"/>
                      <a:pt x="83709" y="606483"/>
                      <a:pt x="144564" y="577603"/>
                    </a:cubicBezTo>
                    <a:lnTo>
                      <a:pt x="144564" y="123772"/>
                    </a:lnTo>
                    <a:cubicBezTo>
                      <a:pt x="144564" y="89735"/>
                      <a:pt x="172413" y="61886"/>
                      <a:pt x="206450" y="61886"/>
                    </a:cubicBezTo>
                    <a:cubicBezTo>
                      <a:pt x="240487" y="61886"/>
                      <a:pt x="268336" y="89735"/>
                      <a:pt x="268336" y="123772"/>
                    </a:cubicBezTo>
                    <a:lnTo>
                      <a:pt x="268336" y="577603"/>
                    </a:lnTo>
                    <a:cubicBezTo>
                      <a:pt x="329191" y="606483"/>
                      <a:pt x="361165" y="673527"/>
                      <a:pt x="346725" y="739538"/>
                    </a:cubicBezTo>
                    <a:cubicBezTo>
                      <a:pt x="331254" y="804519"/>
                      <a:pt x="273493" y="850933"/>
                      <a:pt x="206450" y="851965"/>
                    </a:cubicBezTo>
                    <a:lnTo>
                      <a:pt x="206450" y="851965"/>
                    </a:lnTo>
                    <a:close/>
                    <a:moveTo>
                      <a:pt x="330222" y="542535"/>
                    </a:moveTo>
                    <a:lnTo>
                      <a:pt x="330222" y="123772"/>
                    </a:lnTo>
                    <a:cubicBezTo>
                      <a:pt x="330222" y="55697"/>
                      <a:pt x="274525" y="0"/>
                      <a:pt x="206450" y="0"/>
                    </a:cubicBezTo>
                    <a:cubicBezTo>
                      <a:pt x="138376" y="0"/>
                      <a:pt x="82678" y="54666"/>
                      <a:pt x="82678" y="123772"/>
                    </a:cubicBezTo>
                    <a:lnTo>
                      <a:pt x="82678" y="542535"/>
                    </a:lnTo>
                    <a:cubicBezTo>
                      <a:pt x="11509" y="596169"/>
                      <a:pt x="-17371" y="688998"/>
                      <a:pt x="10478" y="772544"/>
                    </a:cubicBezTo>
                    <a:cubicBezTo>
                      <a:pt x="38326" y="857122"/>
                      <a:pt x="117747" y="913851"/>
                      <a:pt x="206450" y="913851"/>
                    </a:cubicBezTo>
                    <a:cubicBezTo>
                      <a:pt x="295154" y="913851"/>
                      <a:pt x="374574" y="857122"/>
                      <a:pt x="402423" y="772544"/>
                    </a:cubicBezTo>
                    <a:cubicBezTo>
                      <a:pt x="430271" y="688998"/>
                      <a:pt x="401391" y="596169"/>
                      <a:pt x="330222" y="542535"/>
                    </a:cubicBezTo>
                    <a:close/>
                  </a:path>
                </a:pathLst>
              </a:custGeom>
              <a:solidFill>
                <a:schemeClr val="accent2">
                  <a:lumMod val="40000"/>
                  <a:lumOff val="60000"/>
                </a:schemeClr>
              </a:solidFill>
              <a:ln w="10220" cap="flat">
                <a:noFill/>
                <a:prstDash val="solid"/>
                <a:miter/>
              </a:ln>
            </p:spPr>
            <p:txBody>
              <a:bodyPr rtlCol="0" anchor="ctr"/>
              <a:lstStyle/>
              <a:p>
                <a:endParaRPr lang="en-GB" dirty="0"/>
              </a:p>
            </p:txBody>
          </p:sp>
          <p:sp>
            <p:nvSpPr>
              <p:cNvPr id="74" name="Freeform: Shape 73">
                <a:extLst>
                  <a:ext uri="{FF2B5EF4-FFF2-40B4-BE49-F238E27FC236}">
                    <a16:creationId xmlns:a16="http://schemas.microsoft.com/office/drawing/2014/main" id="{0E53EE1C-B97F-45EF-9EB0-24DF697FE9FE}"/>
                  </a:ext>
                </a:extLst>
              </p:cNvPr>
              <p:cNvSpPr/>
              <p:nvPr/>
            </p:nvSpPr>
            <p:spPr>
              <a:xfrm>
                <a:off x="5535509" y="1889260"/>
                <a:ext cx="205604" cy="669483"/>
              </a:xfrm>
              <a:custGeom>
                <a:avLst/>
                <a:gdLst>
                  <a:gd name="connsiteX0" fmla="*/ 123431 w 205604"/>
                  <a:gd name="connsiteY0" fmla="*/ 249607 h 453831"/>
                  <a:gd name="connsiteX1" fmla="*/ 123431 w 205604"/>
                  <a:gd name="connsiteY1" fmla="*/ 0 h 453831"/>
                  <a:gd name="connsiteX2" fmla="*/ 82173 w 205604"/>
                  <a:gd name="connsiteY2" fmla="*/ 0 h 453831"/>
                  <a:gd name="connsiteX3" fmla="*/ 82173 w 205604"/>
                  <a:gd name="connsiteY3" fmla="*/ 249607 h 453831"/>
                  <a:gd name="connsiteX4" fmla="*/ 690 w 205604"/>
                  <a:gd name="connsiteY4" fmla="*/ 361002 h 453831"/>
                  <a:gd name="connsiteX5" fmla="*/ 102802 w 205604"/>
                  <a:gd name="connsiteY5" fmla="*/ 453831 h 453831"/>
                  <a:gd name="connsiteX6" fmla="*/ 204914 w 205604"/>
                  <a:gd name="connsiteY6" fmla="*/ 361002 h 453831"/>
                  <a:gd name="connsiteX7" fmla="*/ 123431 w 205604"/>
                  <a:gd name="connsiteY7" fmla="*/ 249607 h 453831"/>
                  <a:gd name="connsiteX0" fmla="*/ 123431 w 205604"/>
                  <a:gd name="connsiteY0" fmla="*/ 462967 h 667191"/>
                  <a:gd name="connsiteX1" fmla="*/ 123431 w 205604"/>
                  <a:gd name="connsiteY1" fmla="*/ 213360 h 667191"/>
                  <a:gd name="connsiteX2" fmla="*/ 85983 w 205604"/>
                  <a:gd name="connsiteY2" fmla="*/ 0 h 667191"/>
                  <a:gd name="connsiteX3" fmla="*/ 82173 w 205604"/>
                  <a:gd name="connsiteY3" fmla="*/ 462967 h 667191"/>
                  <a:gd name="connsiteX4" fmla="*/ 690 w 205604"/>
                  <a:gd name="connsiteY4" fmla="*/ 574362 h 667191"/>
                  <a:gd name="connsiteX5" fmla="*/ 102802 w 205604"/>
                  <a:gd name="connsiteY5" fmla="*/ 667191 h 667191"/>
                  <a:gd name="connsiteX6" fmla="*/ 204914 w 205604"/>
                  <a:gd name="connsiteY6" fmla="*/ 574362 h 667191"/>
                  <a:gd name="connsiteX7" fmla="*/ 123431 w 205604"/>
                  <a:gd name="connsiteY7" fmla="*/ 462967 h 667191"/>
                  <a:gd name="connsiteX0" fmla="*/ 123431 w 205604"/>
                  <a:gd name="connsiteY0" fmla="*/ 462967 h 667191"/>
                  <a:gd name="connsiteX1" fmla="*/ 123431 w 205604"/>
                  <a:gd name="connsiteY1" fmla="*/ 213360 h 667191"/>
                  <a:gd name="connsiteX2" fmla="*/ 85983 w 205604"/>
                  <a:gd name="connsiteY2" fmla="*/ 0 h 667191"/>
                  <a:gd name="connsiteX3" fmla="*/ 82173 w 205604"/>
                  <a:gd name="connsiteY3" fmla="*/ 462967 h 667191"/>
                  <a:gd name="connsiteX4" fmla="*/ 690 w 205604"/>
                  <a:gd name="connsiteY4" fmla="*/ 574362 h 667191"/>
                  <a:gd name="connsiteX5" fmla="*/ 102802 w 205604"/>
                  <a:gd name="connsiteY5" fmla="*/ 667191 h 667191"/>
                  <a:gd name="connsiteX6" fmla="*/ 204914 w 205604"/>
                  <a:gd name="connsiteY6" fmla="*/ 574362 h 667191"/>
                  <a:gd name="connsiteX7" fmla="*/ 123431 w 205604"/>
                  <a:gd name="connsiteY7" fmla="*/ 462967 h 667191"/>
                  <a:gd name="connsiteX0" fmla="*/ 123431 w 205604"/>
                  <a:gd name="connsiteY0" fmla="*/ 461062 h 665286"/>
                  <a:gd name="connsiteX1" fmla="*/ 123431 w 205604"/>
                  <a:gd name="connsiteY1" fmla="*/ 211455 h 665286"/>
                  <a:gd name="connsiteX2" fmla="*/ 80268 w 205604"/>
                  <a:gd name="connsiteY2" fmla="*/ 0 h 665286"/>
                  <a:gd name="connsiteX3" fmla="*/ 82173 w 205604"/>
                  <a:gd name="connsiteY3" fmla="*/ 461062 h 665286"/>
                  <a:gd name="connsiteX4" fmla="*/ 690 w 205604"/>
                  <a:gd name="connsiteY4" fmla="*/ 572457 h 665286"/>
                  <a:gd name="connsiteX5" fmla="*/ 102802 w 205604"/>
                  <a:gd name="connsiteY5" fmla="*/ 665286 h 665286"/>
                  <a:gd name="connsiteX6" fmla="*/ 204914 w 205604"/>
                  <a:gd name="connsiteY6" fmla="*/ 572457 h 665286"/>
                  <a:gd name="connsiteX7" fmla="*/ 123431 w 205604"/>
                  <a:gd name="connsiteY7" fmla="*/ 461062 h 665286"/>
                  <a:gd name="connsiteX0" fmla="*/ 123431 w 205604"/>
                  <a:gd name="connsiteY0" fmla="*/ 461062 h 665286"/>
                  <a:gd name="connsiteX1" fmla="*/ 123431 w 205604"/>
                  <a:gd name="connsiteY1" fmla="*/ 211455 h 665286"/>
                  <a:gd name="connsiteX2" fmla="*/ 84078 w 205604"/>
                  <a:gd name="connsiteY2" fmla="*/ 0 h 665286"/>
                  <a:gd name="connsiteX3" fmla="*/ 82173 w 205604"/>
                  <a:gd name="connsiteY3" fmla="*/ 461062 h 665286"/>
                  <a:gd name="connsiteX4" fmla="*/ 690 w 205604"/>
                  <a:gd name="connsiteY4" fmla="*/ 572457 h 665286"/>
                  <a:gd name="connsiteX5" fmla="*/ 102802 w 205604"/>
                  <a:gd name="connsiteY5" fmla="*/ 665286 h 665286"/>
                  <a:gd name="connsiteX6" fmla="*/ 204914 w 205604"/>
                  <a:gd name="connsiteY6" fmla="*/ 572457 h 665286"/>
                  <a:gd name="connsiteX7" fmla="*/ 123431 w 205604"/>
                  <a:gd name="connsiteY7" fmla="*/ 461062 h 665286"/>
                  <a:gd name="connsiteX0" fmla="*/ 123431 w 205604"/>
                  <a:gd name="connsiteY0" fmla="*/ 461062 h 665286"/>
                  <a:gd name="connsiteX1" fmla="*/ 121526 w 205604"/>
                  <a:gd name="connsiteY1" fmla="*/ 0 h 665286"/>
                  <a:gd name="connsiteX2" fmla="*/ 84078 w 205604"/>
                  <a:gd name="connsiteY2" fmla="*/ 0 h 665286"/>
                  <a:gd name="connsiteX3" fmla="*/ 82173 w 205604"/>
                  <a:gd name="connsiteY3" fmla="*/ 461062 h 665286"/>
                  <a:gd name="connsiteX4" fmla="*/ 690 w 205604"/>
                  <a:gd name="connsiteY4" fmla="*/ 572457 h 665286"/>
                  <a:gd name="connsiteX5" fmla="*/ 102802 w 205604"/>
                  <a:gd name="connsiteY5" fmla="*/ 665286 h 665286"/>
                  <a:gd name="connsiteX6" fmla="*/ 204914 w 205604"/>
                  <a:gd name="connsiteY6" fmla="*/ 572457 h 665286"/>
                  <a:gd name="connsiteX7" fmla="*/ 123431 w 205604"/>
                  <a:gd name="connsiteY7" fmla="*/ 461062 h 66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04" h="665286">
                    <a:moveTo>
                      <a:pt x="123431" y="461062"/>
                    </a:moveTo>
                    <a:lnTo>
                      <a:pt x="121526" y="0"/>
                    </a:lnTo>
                    <a:lnTo>
                      <a:pt x="84078" y="0"/>
                    </a:lnTo>
                    <a:cubicBezTo>
                      <a:pt x="84078" y="83202"/>
                      <a:pt x="82173" y="377860"/>
                      <a:pt x="82173" y="461062"/>
                    </a:cubicBezTo>
                    <a:cubicBezTo>
                      <a:pt x="30602" y="471376"/>
                      <a:pt x="-5498" y="519854"/>
                      <a:pt x="690" y="572457"/>
                    </a:cubicBezTo>
                    <a:cubicBezTo>
                      <a:pt x="5847" y="625060"/>
                      <a:pt x="50199" y="665286"/>
                      <a:pt x="102802" y="665286"/>
                    </a:cubicBezTo>
                    <a:cubicBezTo>
                      <a:pt x="155405" y="665286"/>
                      <a:pt x="199757" y="625060"/>
                      <a:pt x="204914" y="572457"/>
                    </a:cubicBezTo>
                    <a:cubicBezTo>
                      <a:pt x="211103" y="519854"/>
                      <a:pt x="175003" y="471376"/>
                      <a:pt x="123431" y="461062"/>
                    </a:cubicBezTo>
                    <a:close/>
                  </a:path>
                </a:pathLst>
              </a:custGeom>
              <a:gradFill>
                <a:gsLst>
                  <a:gs pos="54000">
                    <a:srgbClr val="C05803"/>
                  </a:gs>
                  <a:gs pos="29000">
                    <a:schemeClr val="accent2">
                      <a:lumMod val="60000"/>
                      <a:lumOff val="40000"/>
                    </a:schemeClr>
                  </a:gs>
                  <a:gs pos="41000">
                    <a:schemeClr val="accent2"/>
                  </a:gs>
                  <a:gs pos="62000">
                    <a:schemeClr val="accent2">
                      <a:lumMod val="75000"/>
                    </a:schemeClr>
                  </a:gs>
                  <a:gs pos="100000">
                    <a:schemeClr val="accent2">
                      <a:lumMod val="75000"/>
                    </a:schemeClr>
                  </a:gs>
                </a:gsLst>
                <a:lin ang="5400000" scaled="1"/>
              </a:gradFill>
              <a:ln w="10220" cap="flat">
                <a:noFill/>
                <a:prstDash val="solid"/>
                <a:miter/>
              </a:ln>
            </p:spPr>
            <p:txBody>
              <a:bodyPr rtlCol="0" anchor="ctr"/>
              <a:lstStyle/>
              <a:p>
                <a:endParaRPr lang="en-GB" dirty="0"/>
              </a:p>
            </p:txBody>
          </p:sp>
          <p:sp>
            <p:nvSpPr>
              <p:cNvPr id="21" name="Rectangle 20">
                <a:extLst>
                  <a:ext uri="{FF2B5EF4-FFF2-40B4-BE49-F238E27FC236}">
                    <a16:creationId xmlns:a16="http://schemas.microsoft.com/office/drawing/2014/main" id="{D1E565A0-7864-4295-A45F-D5BC82B8818F}"/>
                  </a:ext>
                </a:extLst>
              </p:cNvPr>
              <p:cNvSpPr/>
              <p:nvPr/>
            </p:nvSpPr>
            <p:spPr>
              <a:xfrm>
                <a:off x="5668767" y="1715220"/>
                <a:ext cx="666187" cy="995594"/>
              </a:xfrm>
              <a:prstGeom prst="rect">
                <a:avLst/>
              </a:prstGeom>
            </p:spPr>
            <p:txBody>
              <a:bodyPr wrap="square">
                <a:spAutoFit/>
              </a:bodyPr>
              <a:lstStyle/>
              <a:p>
                <a:pPr algn="ctr">
                  <a:lnSpc>
                    <a:spcPts val="1100"/>
                  </a:lnSpc>
                  <a:spcBef>
                    <a:spcPts val="100"/>
                  </a:spcBef>
                  <a:spcAft>
                    <a:spcPts val="0"/>
                  </a:spcAft>
                </a:pPr>
                <a:r>
                  <a:rPr lang="en-GB" sz="1050" b="1" i="0" dirty="0">
                    <a:solidFill>
                      <a:schemeClr val="accent4">
                        <a:lumMod val="50000"/>
                      </a:schemeClr>
                    </a:solidFill>
                    <a:ea typeface="Calibri" panose="020F0502020204030204" pitchFamily="34" charset="0"/>
                    <a:cs typeface="Arial" panose="020B0604020202020204" pitchFamily="34" charset="0"/>
                  </a:rPr>
                  <a:t>2</a:t>
                </a:r>
                <a:r>
                  <a:rPr lang="en-GB" sz="1050" b="1" i="0" baseline="30000" dirty="0">
                    <a:solidFill>
                      <a:schemeClr val="accent4">
                        <a:lumMod val="50000"/>
                      </a:schemeClr>
                    </a:solidFill>
                    <a:ea typeface="Calibri" panose="020F0502020204030204" pitchFamily="34" charset="0"/>
                    <a:cs typeface="Arial" panose="020B0604020202020204" pitchFamily="34" charset="0"/>
                  </a:rPr>
                  <a:t>o</a:t>
                </a:r>
                <a:r>
                  <a:rPr lang="en-GB" sz="1050" b="1" i="0" dirty="0">
                    <a:solidFill>
                      <a:schemeClr val="accent4">
                        <a:lumMod val="50000"/>
                      </a:schemeClr>
                    </a:solidFill>
                    <a:ea typeface="Calibri" panose="020F0502020204030204" pitchFamily="34" charset="0"/>
                    <a:cs typeface="Arial" panose="020B0604020202020204" pitchFamily="34" charset="0"/>
                  </a:rPr>
                  <a:t>c </a:t>
                </a:r>
              </a:p>
              <a:p>
                <a:pPr algn="ctr">
                  <a:lnSpc>
                    <a:spcPts val="1100"/>
                  </a:lnSpc>
                  <a:spcBef>
                    <a:spcPts val="100"/>
                  </a:spcBef>
                  <a:spcAft>
                    <a:spcPts val="0"/>
                  </a:spcAft>
                </a:pPr>
                <a:endParaRPr lang="en-GB" sz="1050" b="1" i="0" dirty="0">
                  <a:solidFill>
                    <a:schemeClr val="accent4">
                      <a:lumMod val="50000"/>
                    </a:schemeClr>
                  </a:solidFill>
                  <a:ea typeface="Calibri" panose="020F0502020204030204" pitchFamily="34" charset="0"/>
                  <a:cs typeface="Arial" panose="020B0604020202020204" pitchFamily="34" charset="0"/>
                </a:endParaRPr>
              </a:p>
              <a:p>
                <a:pPr algn="ctr">
                  <a:lnSpc>
                    <a:spcPts val="1100"/>
                  </a:lnSpc>
                  <a:spcBef>
                    <a:spcPts val="100"/>
                  </a:spcBef>
                  <a:spcAft>
                    <a:spcPts val="0"/>
                  </a:spcAft>
                </a:pPr>
                <a:r>
                  <a:rPr lang="en-GB" sz="1050" b="1" i="0" dirty="0">
                    <a:solidFill>
                      <a:schemeClr val="accent4">
                        <a:lumMod val="50000"/>
                      </a:schemeClr>
                    </a:solidFill>
                    <a:ea typeface="Calibri" panose="020F0502020204030204" pitchFamily="34" charset="0"/>
                    <a:cs typeface="Arial" panose="020B0604020202020204" pitchFamily="34" charset="0"/>
                  </a:rPr>
                  <a:t>Vs</a:t>
                </a:r>
              </a:p>
              <a:p>
                <a:pPr algn="ctr">
                  <a:lnSpc>
                    <a:spcPts val="1100"/>
                  </a:lnSpc>
                  <a:spcBef>
                    <a:spcPts val="100"/>
                  </a:spcBef>
                  <a:spcAft>
                    <a:spcPts val="0"/>
                  </a:spcAft>
                </a:pPr>
                <a:endParaRPr lang="en-GB" sz="1050" b="1" i="0" dirty="0">
                  <a:solidFill>
                    <a:schemeClr val="accent4">
                      <a:lumMod val="50000"/>
                    </a:schemeClr>
                  </a:solidFill>
                  <a:ea typeface="Calibri" panose="020F0502020204030204" pitchFamily="34" charset="0"/>
                  <a:cs typeface="Arial" panose="020B0604020202020204" pitchFamily="34" charset="0"/>
                </a:endParaRPr>
              </a:p>
              <a:p>
                <a:pPr algn="ctr">
                  <a:lnSpc>
                    <a:spcPts val="1100"/>
                  </a:lnSpc>
                  <a:spcBef>
                    <a:spcPts val="100"/>
                  </a:spcBef>
                  <a:spcAft>
                    <a:spcPts val="0"/>
                  </a:spcAft>
                </a:pPr>
                <a:r>
                  <a:rPr lang="en-GB" sz="1050" b="1" i="0" dirty="0">
                    <a:solidFill>
                      <a:schemeClr val="accent4">
                        <a:lumMod val="50000"/>
                      </a:schemeClr>
                    </a:solidFill>
                    <a:ea typeface="Calibri" panose="020F0502020204030204" pitchFamily="34" charset="0"/>
                    <a:cs typeface="Arial" panose="020B0604020202020204" pitchFamily="34" charset="0"/>
                  </a:rPr>
                  <a:t> 1.5</a:t>
                </a:r>
                <a:r>
                  <a:rPr lang="en-GB" sz="1050" b="1" i="0" baseline="30000" dirty="0">
                    <a:solidFill>
                      <a:schemeClr val="accent4">
                        <a:lumMod val="50000"/>
                      </a:schemeClr>
                    </a:solidFill>
                    <a:ea typeface="Calibri" panose="020F0502020204030204" pitchFamily="34" charset="0"/>
                    <a:cs typeface="Arial" panose="020B0604020202020204" pitchFamily="34" charset="0"/>
                  </a:rPr>
                  <a:t>o</a:t>
                </a:r>
                <a:r>
                  <a:rPr lang="en-GB" sz="1050" b="1" i="0" dirty="0">
                    <a:solidFill>
                      <a:schemeClr val="accent4">
                        <a:lumMod val="50000"/>
                      </a:schemeClr>
                    </a:solidFill>
                    <a:ea typeface="Calibri" panose="020F0502020204030204" pitchFamily="34" charset="0"/>
                    <a:cs typeface="Arial" panose="020B0604020202020204" pitchFamily="34" charset="0"/>
                  </a:rPr>
                  <a:t>c</a:t>
                </a:r>
                <a:br>
                  <a:rPr lang="en-GB" sz="1050" b="1" i="0" dirty="0">
                    <a:solidFill>
                      <a:schemeClr val="accent4">
                        <a:lumMod val="50000"/>
                      </a:schemeClr>
                    </a:solidFill>
                    <a:ea typeface="Calibri" panose="020F0502020204030204" pitchFamily="34" charset="0"/>
                    <a:cs typeface="Arial" panose="020B0604020202020204" pitchFamily="34" charset="0"/>
                  </a:rPr>
                </a:br>
                <a:endParaRPr lang="en-GB" sz="1050" b="1" i="0" dirty="0">
                  <a:solidFill>
                    <a:schemeClr val="accent4">
                      <a:lumMod val="50000"/>
                    </a:schemeClr>
                  </a:solidFill>
                  <a:ea typeface="Calibri" panose="020F050202020403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92A78805-5301-4C65-9EAC-05111860F9C8}"/>
                </a:ext>
              </a:extLst>
            </p:cNvPr>
            <p:cNvGrpSpPr/>
            <p:nvPr/>
          </p:nvGrpSpPr>
          <p:grpSpPr>
            <a:xfrm>
              <a:off x="4432115" y="1953516"/>
              <a:ext cx="656889" cy="679509"/>
              <a:chOff x="2537671" y="1580811"/>
              <a:chExt cx="1354822" cy="1401476"/>
            </a:xfrm>
          </p:grpSpPr>
          <p:sp>
            <p:nvSpPr>
              <p:cNvPr id="23" name="Rectangle: Top Corners Snipped 22">
                <a:extLst>
                  <a:ext uri="{FF2B5EF4-FFF2-40B4-BE49-F238E27FC236}">
                    <a16:creationId xmlns:a16="http://schemas.microsoft.com/office/drawing/2014/main" id="{EDCD4317-A400-472D-9173-573B1D35BEC8}"/>
                  </a:ext>
                </a:extLst>
              </p:cNvPr>
              <p:cNvSpPr/>
              <p:nvPr/>
            </p:nvSpPr>
            <p:spPr bwMode="auto">
              <a:xfrm rot="4178308">
                <a:off x="3418788" y="1786187"/>
                <a:ext cx="616591" cy="205840"/>
              </a:xfrm>
              <a:prstGeom prst="snip2SameRect">
                <a:avLst>
                  <a:gd name="adj1" fmla="val 50000"/>
                  <a:gd name="adj2" fmla="val 0"/>
                </a:avLst>
              </a:prstGeom>
              <a:solidFill>
                <a:schemeClr val="accent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4" name="Rectangle: Rounded Corners 23">
                <a:extLst>
                  <a:ext uri="{FF2B5EF4-FFF2-40B4-BE49-F238E27FC236}">
                    <a16:creationId xmlns:a16="http://schemas.microsoft.com/office/drawing/2014/main" id="{7144F600-DDBC-45EB-B645-7FFE63E55ECD}"/>
                  </a:ext>
                </a:extLst>
              </p:cNvPr>
              <p:cNvSpPr/>
              <p:nvPr/>
            </p:nvSpPr>
            <p:spPr bwMode="auto">
              <a:xfrm rot="20448735">
                <a:off x="2676088" y="2042719"/>
                <a:ext cx="1140903" cy="67112"/>
              </a:xfrm>
              <a:prstGeom prst="roundRect">
                <a:avLst/>
              </a:prstGeom>
              <a:solidFill>
                <a:schemeClr val="accent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7" name="Rectangle: Top Corners Rounded 26">
                <a:extLst>
                  <a:ext uri="{FF2B5EF4-FFF2-40B4-BE49-F238E27FC236}">
                    <a16:creationId xmlns:a16="http://schemas.microsoft.com/office/drawing/2014/main" id="{2F200A79-52DD-4BB9-82A4-E75C7B2B3E21}"/>
                  </a:ext>
                </a:extLst>
              </p:cNvPr>
              <p:cNvSpPr/>
              <p:nvPr/>
            </p:nvSpPr>
            <p:spPr bwMode="auto">
              <a:xfrm>
                <a:off x="2537671" y="2877424"/>
                <a:ext cx="1354822" cy="104863"/>
              </a:xfrm>
              <a:prstGeom prst="round2SameRect">
                <a:avLst>
                  <a:gd name="adj1" fmla="val 50000"/>
                  <a:gd name="adj2" fmla="val 0"/>
                </a:avLst>
              </a:prstGeom>
              <a:solidFill>
                <a:schemeClr val="accent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16" name="Rectangle: Rounded Corners 215">
                <a:extLst>
                  <a:ext uri="{FF2B5EF4-FFF2-40B4-BE49-F238E27FC236}">
                    <a16:creationId xmlns:a16="http://schemas.microsoft.com/office/drawing/2014/main" id="{1B650918-A747-4D5E-917B-B429C0785081}"/>
                  </a:ext>
                </a:extLst>
              </p:cNvPr>
              <p:cNvSpPr/>
              <p:nvPr/>
            </p:nvSpPr>
            <p:spPr bwMode="auto">
              <a:xfrm rot="16929093">
                <a:off x="2686569" y="2442945"/>
                <a:ext cx="852583" cy="99168"/>
              </a:xfrm>
              <a:prstGeom prst="roundRect">
                <a:avLst/>
              </a:prstGeom>
              <a:solidFill>
                <a:schemeClr val="accent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17" name="Rectangle: Rounded Corners 216">
                <a:extLst>
                  <a:ext uri="{FF2B5EF4-FFF2-40B4-BE49-F238E27FC236}">
                    <a16:creationId xmlns:a16="http://schemas.microsoft.com/office/drawing/2014/main" id="{7AB5D936-5EFB-4025-B40E-63BE1D5F4043}"/>
                  </a:ext>
                </a:extLst>
              </p:cNvPr>
              <p:cNvSpPr/>
              <p:nvPr/>
            </p:nvSpPr>
            <p:spPr bwMode="auto">
              <a:xfrm rot="4670907" flipH="1">
                <a:off x="2919358" y="2436305"/>
                <a:ext cx="852583" cy="99168"/>
              </a:xfrm>
              <a:prstGeom prst="roundRect">
                <a:avLst/>
              </a:prstGeom>
              <a:solidFill>
                <a:schemeClr val="accent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8" name="Oval 27">
                <a:extLst>
                  <a:ext uri="{FF2B5EF4-FFF2-40B4-BE49-F238E27FC236}">
                    <a16:creationId xmlns:a16="http://schemas.microsoft.com/office/drawing/2014/main" id="{3B84C0A5-28C5-453A-84C5-C2A2201C151B}"/>
                  </a:ext>
                </a:extLst>
              </p:cNvPr>
              <p:cNvSpPr/>
              <p:nvPr/>
            </p:nvSpPr>
            <p:spPr bwMode="auto">
              <a:xfrm>
                <a:off x="3103925" y="1979802"/>
                <a:ext cx="222308" cy="222308"/>
              </a:xfrm>
              <a:prstGeom prst="ellipse">
                <a:avLst/>
              </a:prstGeom>
              <a:solidFill>
                <a:schemeClr val="accent2">
                  <a:lumMod val="50000"/>
                </a:schemeClr>
              </a:solidFill>
              <a:ln w="12700" cap="flat" cmpd="sng" algn="ctr">
                <a:solidFill>
                  <a:schemeClr val="accent2">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9" name="Rectangle: Rounded Corners 28">
                <a:extLst>
                  <a:ext uri="{FF2B5EF4-FFF2-40B4-BE49-F238E27FC236}">
                    <a16:creationId xmlns:a16="http://schemas.microsoft.com/office/drawing/2014/main" id="{4EF6EED1-7EB7-4ACC-9143-55B1A4304AA1}"/>
                  </a:ext>
                </a:extLst>
              </p:cNvPr>
              <p:cNvSpPr/>
              <p:nvPr/>
            </p:nvSpPr>
            <p:spPr bwMode="auto">
              <a:xfrm>
                <a:off x="2596392" y="2625754"/>
                <a:ext cx="306198" cy="226503"/>
              </a:xfrm>
              <a:prstGeom prst="roundRect">
                <a:avLst/>
              </a:prstGeom>
              <a:solidFill>
                <a:schemeClr val="accent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cxnSp>
            <p:nvCxnSpPr>
              <p:cNvPr id="31" name="Straight Connector 30">
                <a:extLst>
                  <a:ext uri="{FF2B5EF4-FFF2-40B4-BE49-F238E27FC236}">
                    <a16:creationId xmlns:a16="http://schemas.microsoft.com/office/drawing/2014/main" id="{9346E380-DF1A-48C8-9972-F2F3BB448CAB}"/>
                  </a:ext>
                </a:extLst>
              </p:cNvPr>
              <p:cNvCxnSpPr/>
              <p:nvPr/>
            </p:nvCxnSpPr>
            <p:spPr bwMode="auto">
              <a:xfrm>
                <a:off x="2718033" y="2273417"/>
                <a:ext cx="0" cy="398477"/>
              </a:xfrm>
              <a:prstGeom prst="line">
                <a:avLst/>
              </a:prstGeom>
              <a:noFill/>
              <a:ln w="2857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Straight Connector 217">
                <a:extLst>
                  <a:ext uri="{FF2B5EF4-FFF2-40B4-BE49-F238E27FC236}">
                    <a16:creationId xmlns:a16="http://schemas.microsoft.com/office/drawing/2014/main" id="{662AD7B0-374B-4335-9868-1D3DD3CDBEA8}"/>
                  </a:ext>
                </a:extLst>
              </p:cNvPr>
              <p:cNvCxnSpPr/>
              <p:nvPr/>
            </p:nvCxnSpPr>
            <p:spPr bwMode="auto">
              <a:xfrm>
                <a:off x="2765571" y="2262232"/>
                <a:ext cx="0" cy="398477"/>
              </a:xfrm>
              <a:prstGeom prst="line">
                <a:avLst/>
              </a:prstGeom>
              <a:noFill/>
              <a:ln w="2857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Straight Connector 218">
                <a:extLst>
                  <a:ext uri="{FF2B5EF4-FFF2-40B4-BE49-F238E27FC236}">
                    <a16:creationId xmlns:a16="http://schemas.microsoft.com/office/drawing/2014/main" id="{666681B0-62DD-4F8C-979B-B245F73F404B}"/>
                  </a:ext>
                </a:extLst>
              </p:cNvPr>
              <p:cNvCxnSpPr/>
              <p:nvPr/>
            </p:nvCxnSpPr>
            <p:spPr bwMode="auto">
              <a:xfrm>
                <a:off x="3123502" y="2443994"/>
                <a:ext cx="261456" cy="236289"/>
              </a:xfrm>
              <a:prstGeom prst="line">
                <a:avLst/>
              </a:prstGeom>
              <a:noFill/>
              <a:ln w="2857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Straight Connector 219">
                <a:extLst>
                  <a:ext uri="{FF2B5EF4-FFF2-40B4-BE49-F238E27FC236}">
                    <a16:creationId xmlns:a16="http://schemas.microsoft.com/office/drawing/2014/main" id="{0C7EE4E8-B275-4043-8E8E-1C817E6720B1}"/>
                  </a:ext>
                </a:extLst>
              </p:cNvPr>
              <p:cNvCxnSpPr/>
              <p:nvPr/>
            </p:nvCxnSpPr>
            <p:spPr bwMode="auto">
              <a:xfrm>
                <a:off x="3108122" y="2642534"/>
                <a:ext cx="261456" cy="236289"/>
              </a:xfrm>
              <a:prstGeom prst="line">
                <a:avLst/>
              </a:prstGeom>
              <a:noFill/>
              <a:ln w="2857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Straight Connector 220">
                <a:extLst>
                  <a:ext uri="{FF2B5EF4-FFF2-40B4-BE49-F238E27FC236}">
                    <a16:creationId xmlns:a16="http://schemas.microsoft.com/office/drawing/2014/main" id="{055035F8-117F-447C-8B1D-84DAECA0BC8F}"/>
                  </a:ext>
                </a:extLst>
              </p:cNvPr>
              <p:cNvCxnSpPr/>
              <p:nvPr/>
            </p:nvCxnSpPr>
            <p:spPr bwMode="auto">
              <a:xfrm flipH="1">
                <a:off x="3074566" y="2449586"/>
                <a:ext cx="261456" cy="236289"/>
              </a:xfrm>
              <a:prstGeom prst="line">
                <a:avLst/>
              </a:prstGeom>
              <a:noFill/>
              <a:ln w="2857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Straight Connector 221">
                <a:extLst>
                  <a:ext uri="{FF2B5EF4-FFF2-40B4-BE49-F238E27FC236}">
                    <a16:creationId xmlns:a16="http://schemas.microsoft.com/office/drawing/2014/main" id="{4214EEEE-8039-4761-ACCA-092E7270EF93}"/>
                  </a:ext>
                </a:extLst>
              </p:cNvPr>
              <p:cNvCxnSpPr/>
              <p:nvPr/>
            </p:nvCxnSpPr>
            <p:spPr bwMode="auto">
              <a:xfrm flipH="1">
                <a:off x="3059186" y="2648126"/>
                <a:ext cx="261456" cy="236289"/>
              </a:xfrm>
              <a:prstGeom prst="line">
                <a:avLst/>
              </a:prstGeom>
              <a:noFill/>
              <a:ln w="2857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Straight Connector 222">
                <a:extLst>
                  <a:ext uri="{FF2B5EF4-FFF2-40B4-BE49-F238E27FC236}">
                    <a16:creationId xmlns:a16="http://schemas.microsoft.com/office/drawing/2014/main" id="{B845338B-6778-49A3-A586-5FE68D689FA5}"/>
                  </a:ext>
                </a:extLst>
              </p:cNvPr>
              <p:cNvCxnSpPr/>
              <p:nvPr/>
            </p:nvCxnSpPr>
            <p:spPr bwMode="auto">
              <a:xfrm>
                <a:off x="3790426" y="2162962"/>
                <a:ext cx="0" cy="727045"/>
              </a:xfrm>
              <a:prstGeom prst="line">
                <a:avLst/>
              </a:prstGeom>
              <a:noFill/>
              <a:ln w="2857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4" name="Oval 223">
                <a:extLst>
                  <a:ext uri="{FF2B5EF4-FFF2-40B4-BE49-F238E27FC236}">
                    <a16:creationId xmlns:a16="http://schemas.microsoft.com/office/drawing/2014/main" id="{3BC0D818-D473-4135-95C9-9BA5E7621EF8}"/>
                  </a:ext>
                </a:extLst>
              </p:cNvPr>
              <p:cNvSpPr/>
              <p:nvPr/>
            </p:nvSpPr>
            <p:spPr bwMode="auto">
              <a:xfrm>
                <a:off x="2664902" y="2182536"/>
                <a:ext cx="145409" cy="145409"/>
              </a:xfrm>
              <a:prstGeom prst="ellipse">
                <a:avLst/>
              </a:prstGeom>
              <a:solidFill>
                <a:schemeClr val="accent2">
                  <a:lumMod val="50000"/>
                </a:schemeClr>
              </a:solidFill>
              <a:ln w="12700" cap="flat" cmpd="sng" algn="ctr">
                <a:solidFill>
                  <a:schemeClr val="accent2">
                    <a:lumMod val="20000"/>
                    <a:lumOff val="8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grpSp>
          <p:nvGrpSpPr>
            <p:cNvPr id="62" name="Group 61">
              <a:extLst>
                <a:ext uri="{FF2B5EF4-FFF2-40B4-BE49-F238E27FC236}">
                  <a16:creationId xmlns:a16="http://schemas.microsoft.com/office/drawing/2014/main" id="{104E73BD-8005-415D-9B45-A67CB45BE3BF}"/>
                </a:ext>
              </a:extLst>
            </p:cNvPr>
            <p:cNvGrpSpPr/>
            <p:nvPr/>
          </p:nvGrpSpPr>
          <p:grpSpPr>
            <a:xfrm>
              <a:off x="6054568" y="1691177"/>
              <a:ext cx="1816349" cy="1021543"/>
              <a:chOff x="6134254" y="1736249"/>
              <a:chExt cx="1816349" cy="1036567"/>
            </a:xfrm>
          </p:grpSpPr>
          <p:pic>
            <p:nvPicPr>
              <p:cNvPr id="49" name="Picture 48">
                <a:extLst>
                  <a:ext uri="{FF2B5EF4-FFF2-40B4-BE49-F238E27FC236}">
                    <a16:creationId xmlns:a16="http://schemas.microsoft.com/office/drawing/2014/main" id="{0343F8F9-DA2A-408D-8543-9FE326E2E4BA}"/>
                  </a:ext>
                </a:extLst>
              </p:cNvPr>
              <p:cNvPicPr>
                <a:picLocks noChangeAspect="1"/>
              </p:cNvPicPr>
              <p:nvPr/>
            </p:nvPicPr>
            <p:blipFill rotWithShape="1">
              <a:blip r:embed="rId17">
                <a:clrChange>
                  <a:clrFrom>
                    <a:srgbClr val="FFFFFF"/>
                  </a:clrFrom>
                  <a:clrTo>
                    <a:srgbClr val="FFFFFF">
                      <a:alpha val="0"/>
                    </a:srgbClr>
                  </a:clrTo>
                </a:clrChange>
              </a:blip>
              <a:srcRect l="2476" t="10826" r="10605" b="3445"/>
              <a:stretch/>
            </p:blipFill>
            <p:spPr>
              <a:xfrm>
                <a:off x="6137956" y="1755327"/>
                <a:ext cx="1812647" cy="1005642"/>
              </a:xfrm>
              <a:prstGeom prst="rect">
                <a:avLst/>
              </a:prstGeom>
            </p:spPr>
          </p:pic>
          <p:sp>
            <p:nvSpPr>
              <p:cNvPr id="52" name="Rectangle: Rounded Corners 51">
                <a:extLst>
                  <a:ext uri="{FF2B5EF4-FFF2-40B4-BE49-F238E27FC236}">
                    <a16:creationId xmlns:a16="http://schemas.microsoft.com/office/drawing/2014/main" id="{A96C30EC-F190-47F1-9681-C4F14DCA4306}"/>
                  </a:ext>
                </a:extLst>
              </p:cNvPr>
              <p:cNvSpPr/>
              <p:nvPr/>
            </p:nvSpPr>
            <p:spPr bwMode="auto">
              <a:xfrm>
                <a:off x="6134254" y="1736249"/>
                <a:ext cx="1813992" cy="1036567"/>
              </a:xfrm>
              <a:prstGeom prst="roundRect">
                <a:avLst>
                  <a:gd name="adj" fmla="val 6667"/>
                </a:avLst>
              </a:prstGeom>
              <a:noFill/>
              <a:ln w="12700" cap="flat" cmpd="sng" algn="ctr">
                <a:solidFill>
                  <a:schemeClr val="accent2">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sp>
          <p:nvSpPr>
            <p:cNvPr id="294" name="TextBox 293">
              <a:extLst>
                <a:ext uri="{FF2B5EF4-FFF2-40B4-BE49-F238E27FC236}">
                  <a16:creationId xmlns:a16="http://schemas.microsoft.com/office/drawing/2014/main" id="{06593E81-5C31-4BB1-9817-7D6A79FE8D5D}"/>
                </a:ext>
              </a:extLst>
            </p:cNvPr>
            <p:cNvSpPr txBox="1"/>
            <p:nvPr/>
          </p:nvSpPr>
          <p:spPr>
            <a:xfrm>
              <a:off x="4337259" y="3491026"/>
              <a:ext cx="2024913" cy="230832"/>
            </a:xfrm>
            <a:prstGeom prst="rect">
              <a:avLst/>
            </a:prstGeom>
            <a:noFill/>
          </p:spPr>
          <p:txBody>
            <a:bodyPr wrap="none" rtlCol="0">
              <a:spAutoFit/>
            </a:bodyPr>
            <a:lstStyle/>
            <a:p>
              <a:r>
                <a:rPr lang="en-GB" sz="900" i="0" dirty="0">
                  <a:solidFill>
                    <a:schemeClr val="accent2"/>
                  </a:solidFill>
                </a:rPr>
                <a:t>Source: NASA, NOAA, IPCC, 2020*</a:t>
              </a:r>
            </a:p>
          </p:txBody>
        </p:sp>
      </p:grpSp>
      <p:sp>
        <p:nvSpPr>
          <p:cNvPr id="75" name="TextBox 74">
            <a:extLst>
              <a:ext uri="{FF2B5EF4-FFF2-40B4-BE49-F238E27FC236}">
                <a16:creationId xmlns:a16="http://schemas.microsoft.com/office/drawing/2014/main" id="{7D89D9A7-E8C8-4D54-8D1A-DCEB32EB6365}"/>
              </a:ext>
            </a:extLst>
          </p:cNvPr>
          <p:cNvSpPr txBox="1"/>
          <p:nvPr/>
        </p:nvSpPr>
        <p:spPr>
          <a:xfrm>
            <a:off x="510860" y="6615169"/>
            <a:ext cx="7700967" cy="215394"/>
          </a:xfrm>
          <a:prstGeom prst="rect">
            <a:avLst/>
          </a:prstGeom>
          <a:noFill/>
        </p:spPr>
        <p:txBody>
          <a:bodyPr wrap="none" rtlCol="0">
            <a:spAutoFit/>
          </a:bodyPr>
          <a:lstStyle/>
          <a:p>
            <a:r>
              <a:rPr lang="en-GB" sz="800" i="0" dirty="0">
                <a:solidFill>
                  <a:schemeClr val="tx1"/>
                </a:solidFill>
              </a:rPr>
              <a:t>*NASA (National Aeronautics &amp; Space Administration), NOAA (National Oceanic &amp; Atmospheric Administration), IPCC (Intergovernmental Panel on Climate Change)</a:t>
            </a:r>
          </a:p>
        </p:txBody>
      </p:sp>
      <p:grpSp>
        <p:nvGrpSpPr>
          <p:cNvPr id="10" name="Group 9">
            <a:extLst>
              <a:ext uri="{FF2B5EF4-FFF2-40B4-BE49-F238E27FC236}">
                <a16:creationId xmlns:a16="http://schemas.microsoft.com/office/drawing/2014/main" id="{8E3D2E58-156F-4E6A-9FE7-DCA27207DDC6}"/>
              </a:ext>
            </a:extLst>
          </p:cNvPr>
          <p:cNvGrpSpPr/>
          <p:nvPr/>
        </p:nvGrpSpPr>
        <p:grpSpPr>
          <a:xfrm>
            <a:off x="2359330" y="3813396"/>
            <a:ext cx="3805200" cy="2578234"/>
            <a:chOff x="2359260" y="3814278"/>
            <a:chExt cx="3806081" cy="2578831"/>
          </a:xfrm>
        </p:grpSpPr>
        <p:sp>
          <p:nvSpPr>
            <p:cNvPr id="7" name="Rectangle: Rounded Corners 6">
              <a:extLst>
                <a:ext uri="{FF2B5EF4-FFF2-40B4-BE49-F238E27FC236}">
                  <a16:creationId xmlns:a16="http://schemas.microsoft.com/office/drawing/2014/main" id="{4B3A9441-5AF3-40EF-AACB-2CB73F5131D4}"/>
                </a:ext>
              </a:extLst>
            </p:cNvPr>
            <p:cNvSpPr/>
            <p:nvPr/>
          </p:nvSpPr>
          <p:spPr bwMode="auto">
            <a:xfrm>
              <a:off x="2438416" y="3821616"/>
              <a:ext cx="3634902" cy="2551814"/>
            </a:xfrm>
            <a:prstGeom prst="roundRect">
              <a:avLst>
                <a:gd name="adj" fmla="val 5834"/>
              </a:avLst>
            </a:prstGeom>
            <a:solidFill>
              <a:schemeClr val="accent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2" name="Rectangle 21">
              <a:extLst>
                <a:ext uri="{FF2B5EF4-FFF2-40B4-BE49-F238E27FC236}">
                  <a16:creationId xmlns:a16="http://schemas.microsoft.com/office/drawing/2014/main" id="{B6A36829-A5CF-4D32-93E9-647FBC36E7DA}"/>
                </a:ext>
              </a:extLst>
            </p:cNvPr>
            <p:cNvSpPr/>
            <p:nvPr/>
          </p:nvSpPr>
          <p:spPr>
            <a:xfrm>
              <a:off x="2642711" y="3814278"/>
              <a:ext cx="3066865" cy="492443"/>
            </a:xfrm>
            <a:prstGeom prst="rect">
              <a:avLst/>
            </a:prstGeom>
          </p:spPr>
          <p:txBody>
            <a:bodyPr wrap="none">
              <a:spAutoFit/>
            </a:bodyPr>
            <a:lstStyle/>
            <a:p>
              <a:pPr algn="ctr">
                <a:spcAft>
                  <a:spcPts val="0"/>
                </a:spcAft>
              </a:pPr>
              <a:r>
                <a:rPr lang="en-GB" b="1" i="0" dirty="0">
                  <a:latin typeface="Arial Black" panose="020B0A04020102020204" pitchFamily="34" charset="0"/>
                  <a:ea typeface="Times New Roman" panose="02020603050405020304" pitchFamily="18" charset="0"/>
                  <a:cs typeface="Arial" panose="020B0604020202020204" pitchFamily="34" charset="0"/>
                </a:rPr>
                <a:t>Consumption &amp; Production</a:t>
              </a:r>
            </a:p>
            <a:p>
              <a:pPr algn="ctr">
                <a:spcAft>
                  <a:spcPts val="0"/>
                </a:spcAft>
              </a:pPr>
              <a:r>
                <a:rPr lang="en-GB" sz="1400" i="0" dirty="0">
                  <a:ea typeface="Times New Roman" panose="02020603050405020304" pitchFamily="18" charset="0"/>
                  <a:cs typeface="Arial" panose="020B0604020202020204" pitchFamily="34" charset="0"/>
                </a:rPr>
                <a:t>Increasing demand for </a:t>
              </a:r>
              <a:r>
                <a:rPr lang="en-GB" b="1" i="0" dirty="0">
                  <a:solidFill>
                    <a:schemeClr val="accent1">
                      <a:lumMod val="25000"/>
                    </a:schemeClr>
                  </a:solidFill>
                  <a:latin typeface="+mn-lt"/>
                  <a:ea typeface="Times New Roman" panose="02020603050405020304" pitchFamily="18" charset="0"/>
                  <a:cs typeface="Arial" panose="020B0604020202020204" pitchFamily="34" charset="0"/>
                </a:rPr>
                <a:t>animal protein</a:t>
              </a:r>
              <a:endParaRPr lang="en-GB" sz="1400" b="1" i="0" dirty="0">
                <a:solidFill>
                  <a:schemeClr val="accent1">
                    <a:lumMod val="25000"/>
                  </a:schemeClr>
                </a:solidFill>
                <a:latin typeface="+mn-lt"/>
                <a:ea typeface="Times New Roman" panose="02020603050405020304" pitchFamily="18" charset="0"/>
                <a:cs typeface="Arial" panose="020B0604020202020204" pitchFamily="34" charset="0"/>
              </a:endParaRPr>
            </a:p>
          </p:txBody>
        </p:sp>
        <p:sp>
          <p:nvSpPr>
            <p:cNvPr id="40" name="Rectangle 39">
              <a:extLst>
                <a:ext uri="{FF2B5EF4-FFF2-40B4-BE49-F238E27FC236}">
                  <a16:creationId xmlns:a16="http://schemas.microsoft.com/office/drawing/2014/main" id="{A19937E9-A7E3-4263-8448-7D23BCC827A4}"/>
                </a:ext>
              </a:extLst>
            </p:cNvPr>
            <p:cNvSpPr/>
            <p:nvPr/>
          </p:nvSpPr>
          <p:spPr>
            <a:xfrm>
              <a:off x="2359260" y="5436959"/>
              <a:ext cx="3806081" cy="738664"/>
            </a:xfrm>
            <a:prstGeom prst="rect">
              <a:avLst/>
            </a:prstGeom>
          </p:spPr>
          <p:txBody>
            <a:bodyPr wrap="square">
              <a:spAutoFit/>
            </a:bodyPr>
            <a:lstStyle/>
            <a:p>
              <a:pPr algn="ctr">
                <a:spcAft>
                  <a:spcPts val="0"/>
                </a:spcAft>
              </a:pPr>
              <a:r>
                <a:rPr lang="en-GB" sz="1400" b="1" i="0" dirty="0">
                  <a:solidFill>
                    <a:schemeClr val="accent1">
                      <a:lumMod val="10000"/>
                    </a:schemeClr>
                  </a:solidFill>
                  <a:latin typeface="+mn-lt"/>
                  <a:ea typeface="Calibri" panose="020F0502020204030204" pitchFamily="34" charset="0"/>
                  <a:cs typeface="Arial" panose="020B0604020202020204" pitchFamily="34" charset="0"/>
                </a:rPr>
                <a:t>Unsustainable production &amp; consumption</a:t>
              </a:r>
            </a:p>
            <a:p>
              <a:pPr algn="ctr">
                <a:spcAft>
                  <a:spcPts val="0"/>
                </a:spcAft>
              </a:pPr>
              <a:r>
                <a:rPr lang="en-GB" sz="1400" b="1" i="0" dirty="0">
                  <a:solidFill>
                    <a:schemeClr val="tx1">
                      <a:lumMod val="90000"/>
                      <a:lumOff val="10000"/>
                    </a:schemeClr>
                  </a:solidFill>
                  <a:latin typeface="+mn-lt"/>
                  <a:ea typeface="Calibri" panose="020F0502020204030204" pitchFamily="34" charset="0"/>
                  <a:cs typeface="Arial" panose="020B0604020202020204" pitchFamily="34" charset="0"/>
                </a:rPr>
                <a:t>Reduce food waste increase plant-based</a:t>
              </a:r>
            </a:p>
            <a:p>
              <a:pPr algn="ctr">
                <a:spcAft>
                  <a:spcPts val="0"/>
                </a:spcAft>
              </a:pPr>
              <a:r>
                <a:rPr lang="en-GB" sz="1400" b="1" i="0" dirty="0">
                  <a:solidFill>
                    <a:schemeClr val="accent3">
                      <a:lumMod val="50000"/>
                    </a:schemeClr>
                  </a:solidFill>
                  <a:latin typeface="+mn-lt"/>
                  <a:ea typeface="Calibri" panose="020F0502020204030204" pitchFamily="34" charset="0"/>
                  <a:cs typeface="Arial" panose="020B0604020202020204" pitchFamily="34" charset="0"/>
                </a:rPr>
                <a:t>Tackle overuse and misuse of antibiotics</a:t>
              </a:r>
              <a:endParaRPr lang="en-GB" sz="1400" b="1" i="0" dirty="0">
                <a:solidFill>
                  <a:schemeClr val="accent1">
                    <a:lumMod val="10000"/>
                  </a:schemeClr>
                </a:solidFill>
                <a:latin typeface="+mn-lt"/>
                <a:ea typeface="Calibri" panose="020F050202020403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141EBD53-CFFE-4977-B151-39DE79D7CC1B}"/>
                </a:ext>
              </a:extLst>
            </p:cNvPr>
            <p:cNvSpPr/>
            <p:nvPr/>
          </p:nvSpPr>
          <p:spPr>
            <a:xfrm>
              <a:off x="4149276" y="5721627"/>
              <a:ext cx="184731" cy="276999"/>
            </a:xfrm>
            <a:prstGeom prst="rect">
              <a:avLst/>
            </a:prstGeom>
          </p:spPr>
          <p:txBody>
            <a:bodyPr wrap="none">
              <a:spAutoFit/>
            </a:bodyPr>
            <a:lstStyle/>
            <a:p>
              <a:pPr algn="ctr">
                <a:spcAft>
                  <a:spcPts val="0"/>
                </a:spcAft>
              </a:pPr>
              <a:endParaRPr lang="en-GB" b="1" i="0" dirty="0">
                <a:solidFill>
                  <a:schemeClr val="accent1">
                    <a:lumMod val="75000"/>
                  </a:schemeClr>
                </a:solidFill>
                <a:latin typeface="+mj-lt"/>
                <a:ea typeface="Calibri" panose="020F050202020403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FAEDD154-7994-4C04-BBBE-E9A8786FE53C}"/>
                </a:ext>
              </a:extLst>
            </p:cNvPr>
            <p:cNvSpPr/>
            <p:nvPr/>
          </p:nvSpPr>
          <p:spPr>
            <a:xfrm>
              <a:off x="4149276" y="6017723"/>
              <a:ext cx="184731" cy="276999"/>
            </a:xfrm>
            <a:prstGeom prst="rect">
              <a:avLst/>
            </a:prstGeom>
          </p:spPr>
          <p:txBody>
            <a:bodyPr wrap="none">
              <a:spAutoFit/>
            </a:bodyPr>
            <a:lstStyle/>
            <a:p>
              <a:pPr algn="ctr">
                <a:spcAft>
                  <a:spcPts val="0"/>
                </a:spcAft>
              </a:pPr>
              <a:endParaRPr lang="en-GB" b="1" i="0" dirty="0">
                <a:solidFill>
                  <a:schemeClr val="accent1">
                    <a:lumMod val="50000"/>
                  </a:schemeClr>
                </a:solidFill>
                <a:latin typeface="+mj-lt"/>
                <a:ea typeface="Calibri" panose="020F0502020204030204" pitchFamily="34" charset="0"/>
                <a:cs typeface="Arial" panose="020B0604020202020204" pitchFamily="34" charset="0"/>
              </a:endParaRPr>
            </a:p>
          </p:txBody>
        </p:sp>
        <p:pic>
          <p:nvPicPr>
            <p:cNvPr id="280" name="Graphic 279" descr="Pig">
              <a:extLst>
                <a:ext uri="{FF2B5EF4-FFF2-40B4-BE49-F238E27FC236}">
                  <a16:creationId xmlns:a16="http://schemas.microsoft.com/office/drawing/2014/main" id="{8396AB2F-2186-49DA-BF86-46A27B3B8C8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060107" y="4916666"/>
              <a:ext cx="648727" cy="648727"/>
            </a:xfrm>
            <a:prstGeom prst="rect">
              <a:avLst/>
            </a:prstGeom>
          </p:spPr>
        </p:pic>
        <p:pic>
          <p:nvPicPr>
            <p:cNvPr id="285" name="Graphic 284" descr="Sheep">
              <a:extLst>
                <a:ext uri="{FF2B5EF4-FFF2-40B4-BE49-F238E27FC236}">
                  <a16:creationId xmlns:a16="http://schemas.microsoft.com/office/drawing/2014/main" id="{EF2CDAC8-69D2-4FA8-A45F-15DB0D13B6B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64195" y="4946552"/>
              <a:ext cx="588487" cy="588487"/>
            </a:xfrm>
            <a:prstGeom prst="rect">
              <a:avLst/>
            </a:prstGeom>
          </p:spPr>
        </p:pic>
        <p:grpSp>
          <p:nvGrpSpPr>
            <p:cNvPr id="53" name="Group 52">
              <a:extLst>
                <a:ext uri="{FF2B5EF4-FFF2-40B4-BE49-F238E27FC236}">
                  <a16:creationId xmlns:a16="http://schemas.microsoft.com/office/drawing/2014/main" id="{4BCAA2EF-2AD5-470D-8B1F-5B1AC0CEAC91}"/>
                </a:ext>
              </a:extLst>
            </p:cNvPr>
            <p:cNvGrpSpPr/>
            <p:nvPr/>
          </p:nvGrpSpPr>
          <p:grpSpPr>
            <a:xfrm>
              <a:off x="3732825" y="4451548"/>
              <a:ext cx="1033665" cy="954509"/>
              <a:chOff x="2495919" y="4614698"/>
              <a:chExt cx="1033665" cy="954509"/>
            </a:xfrm>
          </p:grpSpPr>
          <p:grpSp>
            <p:nvGrpSpPr>
              <p:cNvPr id="64" name="Group 63">
                <a:extLst>
                  <a:ext uri="{FF2B5EF4-FFF2-40B4-BE49-F238E27FC236}">
                    <a16:creationId xmlns:a16="http://schemas.microsoft.com/office/drawing/2014/main" id="{274657F0-9B3B-43E3-A4DC-94105191A29C}"/>
                  </a:ext>
                </a:extLst>
              </p:cNvPr>
              <p:cNvGrpSpPr/>
              <p:nvPr/>
            </p:nvGrpSpPr>
            <p:grpSpPr>
              <a:xfrm>
                <a:off x="2505458" y="4614698"/>
                <a:ext cx="1018606" cy="954509"/>
                <a:chOff x="2538983" y="4628415"/>
                <a:chExt cx="850857" cy="797316"/>
              </a:xfrm>
            </p:grpSpPr>
            <p:sp>
              <p:nvSpPr>
                <p:cNvPr id="35" name="Oval 34">
                  <a:extLst>
                    <a:ext uri="{FF2B5EF4-FFF2-40B4-BE49-F238E27FC236}">
                      <a16:creationId xmlns:a16="http://schemas.microsoft.com/office/drawing/2014/main" id="{4EE8EE0D-176D-4F7A-BD86-A7463949967E}"/>
                    </a:ext>
                  </a:extLst>
                </p:cNvPr>
                <p:cNvSpPr/>
                <p:nvPr/>
              </p:nvSpPr>
              <p:spPr bwMode="auto">
                <a:xfrm>
                  <a:off x="2558947" y="4628415"/>
                  <a:ext cx="797316" cy="797316"/>
                </a:xfrm>
                <a:prstGeom prst="ellipse">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pic>
              <p:nvPicPr>
                <p:cNvPr id="307" name="Graphic 306" descr="Fork and knife">
                  <a:extLst>
                    <a:ext uri="{FF2B5EF4-FFF2-40B4-BE49-F238E27FC236}">
                      <a16:creationId xmlns:a16="http://schemas.microsoft.com/office/drawing/2014/main" id="{820DDE92-0E92-443A-8E27-8FD70488638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638802" y="4692242"/>
                  <a:ext cx="640242" cy="640242"/>
                </a:xfrm>
                <a:prstGeom prst="rect">
                  <a:avLst/>
                </a:prstGeom>
              </p:spPr>
            </p:pic>
            <p:sp>
              <p:nvSpPr>
                <p:cNvPr id="4" name="TextBox 3">
                  <a:extLst>
                    <a:ext uri="{FF2B5EF4-FFF2-40B4-BE49-F238E27FC236}">
                      <a16:creationId xmlns:a16="http://schemas.microsoft.com/office/drawing/2014/main" id="{9C417749-4BCB-48B9-940D-53084F45D7DD}"/>
                    </a:ext>
                  </a:extLst>
                </p:cNvPr>
                <p:cNvSpPr txBox="1"/>
                <p:nvPr/>
              </p:nvSpPr>
              <p:spPr>
                <a:xfrm>
                  <a:off x="2538983" y="4670901"/>
                  <a:ext cx="850857" cy="446588"/>
                </a:xfrm>
                <a:prstGeom prst="rect">
                  <a:avLst/>
                </a:prstGeom>
                <a:noFill/>
              </p:spPr>
              <p:txBody>
                <a:bodyPr wrap="square" rtlCol="0">
                  <a:spAutoFit/>
                </a:bodyPr>
                <a:lstStyle/>
                <a:p>
                  <a:pPr algn="ctr">
                    <a:lnSpc>
                      <a:spcPts val="1700"/>
                    </a:lnSpc>
                  </a:pPr>
                  <a:r>
                    <a:rPr lang="en-GB" i="0" dirty="0">
                      <a:solidFill>
                        <a:schemeClr val="accent1">
                          <a:lumMod val="25000"/>
                        </a:schemeClr>
                      </a:solidFill>
                    </a:rPr>
                    <a:t>More than </a:t>
                  </a:r>
                  <a:r>
                    <a:rPr lang="en-GB" sz="1800" i="0" dirty="0">
                      <a:solidFill>
                        <a:schemeClr val="accent1">
                          <a:lumMod val="25000"/>
                        </a:schemeClr>
                      </a:solidFill>
                      <a:latin typeface="Arial Black" panose="020B0A04020102020204" pitchFamily="34" charset="0"/>
                    </a:rPr>
                    <a:t>50</a:t>
                  </a:r>
                  <a:r>
                    <a:rPr lang="en-GB" i="0" dirty="0">
                      <a:solidFill>
                        <a:schemeClr val="accent1">
                          <a:lumMod val="25000"/>
                        </a:schemeClr>
                      </a:solidFill>
                      <a:latin typeface="Arial Black" panose="020B0A04020102020204" pitchFamily="34" charset="0"/>
                    </a:rPr>
                    <a:t>bn</a:t>
                  </a:r>
                  <a:r>
                    <a:rPr lang="en-GB" i="0" dirty="0">
                      <a:solidFill>
                        <a:schemeClr val="accent1">
                          <a:lumMod val="25000"/>
                        </a:schemeClr>
                      </a:solidFill>
                    </a:rPr>
                    <a:t> </a:t>
                  </a:r>
                </a:p>
              </p:txBody>
            </p:sp>
          </p:grpSp>
          <p:sp>
            <p:nvSpPr>
              <p:cNvPr id="233" name="Rectangle 232">
                <a:extLst>
                  <a:ext uri="{FF2B5EF4-FFF2-40B4-BE49-F238E27FC236}">
                    <a16:creationId xmlns:a16="http://schemas.microsoft.com/office/drawing/2014/main" id="{361EC6AC-420A-4A6E-A72F-CBD42257814D}"/>
                  </a:ext>
                </a:extLst>
              </p:cNvPr>
              <p:cNvSpPr/>
              <p:nvPr/>
            </p:nvSpPr>
            <p:spPr>
              <a:xfrm>
                <a:off x="2495919" y="5063142"/>
                <a:ext cx="1033665" cy="425758"/>
              </a:xfrm>
              <a:prstGeom prst="rect">
                <a:avLst/>
              </a:prstGeom>
            </p:spPr>
            <p:txBody>
              <a:bodyPr wrap="square">
                <a:spAutoFit/>
              </a:bodyPr>
              <a:lstStyle/>
              <a:p>
                <a:pPr algn="ctr">
                  <a:lnSpc>
                    <a:spcPts val="1300"/>
                  </a:lnSpc>
                </a:pPr>
                <a:r>
                  <a:rPr lang="en-GB" i="0" dirty="0">
                    <a:solidFill>
                      <a:schemeClr val="accent1">
                        <a:lumMod val="25000"/>
                      </a:schemeClr>
                    </a:solidFill>
                  </a:rPr>
                  <a:t>animals consumed</a:t>
                </a:r>
                <a:endParaRPr lang="en-GB" dirty="0"/>
              </a:p>
            </p:txBody>
          </p:sp>
        </p:grpSp>
        <p:sp>
          <p:nvSpPr>
            <p:cNvPr id="37" name="Rectangle 36">
              <a:extLst>
                <a:ext uri="{FF2B5EF4-FFF2-40B4-BE49-F238E27FC236}">
                  <a16:creationId xmlns:a16="http://schemas.microsoft.com/office/drawing/2014/main" id="{8F0A9CBA-45D5-4507-87BF-0B3749C7AF0C}"/>
                </a:ext>
              </a:extLst>
            </p:cNvPr>
            <p:cNvSpPr/>
            <p:nvPr/>
          </p:nvSpPr>
          <p:spPr>
            <a:xfrm>
              <a:off x="2513364" y="4416894"/>
              <a:ext cx="579005" cy="276999"/>
            </a:xfrm>
            <a:prstGeom prst="rect">
              <a:avLst/>
            </a:prstGeom>
          </p:spPr>
          <p:txBody>
            <a:bodyPr wrap="none">
              <a:spAutoFit/>
            </a:bodyPr>
            <a:lstStyle/>
            <a:p>
              <a:r>
                <a:rPr lang="en-GB" i="0" dirty="0">
                  <a:solidFill>
                    <a:schemeClr val="accent1">
                      <a:lumMod val="10000"/>
                    </a:schemeClr>
                  </a:solidFill>
                  <a:latin typeface="Arial Black" panose="020B0A04020102020204" pitchFamily="34" charset="0"/>
                </a:rPr>
                <a:t>50</a:t>
              </a:r>
              <a:r>
                <a:rPr lang="en-GB" sz="1100" i="0" dirty="0">
                  <a:solidFill>
                    <a:schemeClr val="accent1">
                      <a:lumMod val="10000"/>
                    </a:schemeClr>
                  </a:solidFill>
                  <a:latin typeface="Arial Black" panose="020B0A04020102020204" pitchFamily="34" charset="0"/>
                </a:rPr>
                <a:t>bn</a:t>
              </a:r>
              <a:endParaRPr lang="en-GB" dirty="0">
                <a:solidFill>
                  <a:schemeClr val="accent1">
                    <a:lumMod val="10000"/>
                  </a:schemeClr>
                </a:solidFill>
              </a:endParaRPr>
            </a:p>
          </p:txBody>
        </p:sp>
        <p:sp>
          <p:nvSpPr>
            <p:cNvPr id="287" name="Rectangle 286">
              <a:extLst>
                <a:ext uri="{FF2B5EF4-FFF2-40B4-BE49-F238E27FC236}">
                  <a16:creationId xmlns:a16="http://schemas.microsoft.com/office/drawing/2014/main" id="{84DDBC99-7A4A-4295-855A-FCC61E3F2A7F}"/>
                </a:ext>
              </a:extLst>
            </p:cNvPr>
            <p:cNvSpPr/>
            <p:nvPr/>
          </p:nvSpPr>
          <p:spPr>
            <a:xfrm>
              <a:off x="2459790" y="5130202"/>
              <a:ext cx="630301" cy="276999"/>
            </a:xfrm>
            <a:prstGeom prst="rect">
              <a:avLst/>
            </a:prstGeom>
          </p:spPr>
          <p:txBody>
            <a:bodyPr wrap="none">
              <a:spAutoFit/>
            </a:bodyPr>
            <a:lstStyle/>
            <a:p>
              <a:r>
                <a:rPr lang="en-GB" i="0" dirty="0">
                  <a:solidFill>
                    <a:schemeClr val="accent1">
                      <a:lumMod val="10000"/>
                    </a:schemeClr>
                  </a:solidFill>
                  <a:latin typeface="Arial Black" panose="020B0A04020102020204" pitchFamily="34" charset="0"/>
                </a:rPr>
                <a:t>1.5</a:t>
              </a:r>
              <a:r>
                <a:rPr lang="en-GB" sz="1100" i="0" dirty="0">
                  <a:solidFill>
                    <a:schemeClr val="accent1">
                      <a:lumMod val="10000"/>
                    </a:schemeClr>
                  </a:solidFill>
                  <a:latin typeface="Arial Black" panose="020B0A04020102020204" pitchFamily="34" charset="0"/>
                </a:rPr>
                <a:t>bn</a:t>
              </a:r>
              <a:endParaRPr lang="en-GB" dirty="0">
                <a:solidFill>
                  <a:schemeClr val="accent1">
                    <a:lumMod val="10000"/>
                  </a:schemeClr>
                </a:solidFill>
              </a:endParaRPr>
            </a:p>
          </p:txBody>
        </p:sp>
        <p:sp>
          <p:nvSpPr>
            <p:cNvPr id="288" name="Rectangle 287">
              <a:extLst>
                <a:ext uri="{FF2B5EF4-FFF2-40B4-BE49-F238E27FC236}">
                  <a16:creationId xmlns:a16="http://schemas.microsoft.com/office/drawing/2014/main" id="{37810A3D-9467-4A00-8212-AC3A56CA11DF}"/>
                </a:ext>
              </a:extLst>
            </p:cNvPr>
            <p:cNvSpPr/>
            <p:nvPr/>
          </p:nvSpPr>
          <p:spPr>
            <a:xfrm>
              <a:off x="5356825" y="4413101"/>
              <a:ext cx="630301" cy="276999"/>
            </a:xfrm>
            <a:prstGeom prst="rect">
              <a:avLst/>
            </a:prstGeom>
          </p:spPr>
          <p:txBody>
            <a:bodyPr wrap="none">
              <a:spAutoFit/>
            </a:bodyPr>
            <a:lstStyle/>
            <a:p>
              <a:r>
                <a:rPr lang="en-GB" i="0" dirty="0">
                  <a:solidFill>
                    <a:schemeClr val="accent1">
                      <a:lumMod val="10000"/>
                    </a:schemeClr>
                  </a:solidFill>
                  <a:latin typeface="Arial Black" panose="020B0A04020102020204" pitchFamily="34" charset="0"/>
                </a:rPr>
                <a:t>1.5</a:t>
              </a:r>
              <a:r>
                <a:rPr lang="en-GB" sz="1100" i="0" dirty="0">
                  <a:solidFill>
                    <a:schemeClr val="accent1">
                      <a:lumMod val="10000"/>
                    </a:schemeClr>
                  </a:solidFill>
                  <a:latin typeface="Arial Black" panose="020B0A04020102020204" pitchFamily="34" charset="0"/>
                </a:rPr>
                <a:t>bn</a:t>
              </a:r>
              <a:endParaRPr lang="en-GB" dirty="0">
                <a:solidFill>
                  <a:schemeClr val="accent1">
                    <a:lumMod val="10000"/>
                  </a:schemeClr>
                </a:solidFill>
              </a:endParaRPr>
            </a:p>
          </p:txBody>
        </p:sp>
        <p:sp>
          <p:nvSpPr>
            <p:cNvPr id="289" name="Rectangle 288">
              <a:extLst>
                <a:ext uri="{FF2B5EF4-FFF2-40B4-BE49-F238E27FC236}">
                  <a16:creationId xmlns:a16="http://schemas.microsoft.com/office/drawing/2014/main" id="{9569F006-35DE-4B86-A4B4-C1CE0F3A88A0}"/>
                </a:ext>
              </a:extLst>
            </p:cNvPr>
            <p:cNvSpPr/>
            <p:nvPr/>
          </p:nvSpPr>
          <p:spPr>
            <a:xfrm>
              <a:off x="5380881" y="5130203"/>
              <a:ext cx="630301" cy="276999"/>
            </a:xfrm>
            <a:prstGeom prst="rect">
              <a:avLst/>
            </a:prstGeom>
          </p:spPr>
          <p:txBody>
            <a:bodyPr wrap="none">
              <a:spAutoFit/>
            </a:bodyPr>
            <a:lstStyle/>
            <a:p>
              <a:r>
                <a:rPr lang="en-GB" i="0" dirty="0">
                  <a:solidFill>
                    <a:schemeClr val="accent1">
                      <a:lumMod val="10000"/>
                    </a:schemeClr>
                  </a:solidFill>
                  <a:latin typeface="Arial Black" panose="020B0A04020102020204" pitchFamily="34" charset="0"/>
                </a:rPr>
                <a:t>0.5</a:t>
              </a:r>
              <a:r>
                <a:rPr lang="en-GB" sz="1100" i="0" dirty="0">
                  <a:solidFill>
                    <a:schemeClr val="accent1">
                      <a:lumMod val="10000"/>
                    </a:schemeClr>
                  </a:solidFill>
                  <a:latin typeface="Arial Black" panose="020B0A04020102020204" pitchFamily="34" charset="0"/>
                </a:rPr>
                <a:t>bn</a:t>
              </a:r>
              <a:endParaRPr lang="en-GB" dirty="0">
                <a:solidFill>
                  <a:schemeClr val="accent1">
                    <a:lumMod val="10000"/>
                  </a:schemeClr>
                </a:solidFill>
              </a:endParaRPr>
            </a:p>
          </p:txBody>
        </p:sp>
        <p:sp>
          <p:nvSpPr>
            <p:cNvPr id="3" name="TextBox 2">
              <a:extLst>
                <a:ext uri="{FF2B5EF4-FFF2-40B4-BE49-F238E27FC236}">
                  <a16:creationId xmlns:a16="http://schemas.microsoft.com/office/drawing/2014/main" id="{56F84B8A-E241-4286-93B6-FDEDF0231CE4}"/>
                </a:ext>
              </a:extLst>
            </p:cNvPr>
            <p:cNvSpPr txBox="1"/>
            <p:nvPr/>
          </p:nvSpPr>
          <p:spPr>
            <a:xfrm>
              <a:off x="2471249" y="6162277"/>
              <a:ext cx="2140330" cy="230832"/>
            </a:xfrm>
            <a:prstGeom prst="rect">
              <a:avLst/>
            </a:prstGeom>
            <a:noFill/>
          </p:spPr>
          <p:txBody>
            <a:bodyPr wrap="none" rtlCol="0">
              <a:spAutoFit/>
            </a:bodyPr>
            <a:lstStyle/>
            <a:p>
              <a:r>
                <a:rPr lang="en-GB" sz="900" i="0" dirty="0">
                  <a:solidFill>
                    <a:schemeClr val="accent1">
                      <a:lumMod val="10000"/>
                    </a:schemeClr>
                  </a:solidFill>
                </a:rPr>
                <a:t>Source: World Economic Forum, 2020</a:t>
              </a:r>
            </a:p>
          </p:txBody>
        </p:sp>
        <p:pic>
          <p:nvPicPr>
            <p:cNvPr id="271" name="Graphic 270" descr="Chicken">
              <a:extLst>
                <a:ext uri="{FF2B5EF4-FFF2-40B4-BE49-F238E27FC236}">
                  <a16:creationId xmlns:a16="http://schemas.microsoft.com/office/drawing/2014/main" id="{DEC53931-BB5D-403D-97E0-4F92330E674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086767" y="4323791"/>
              <a:ext cx="560348" cy="560348"/>
            </a:xfrm>
            <a:prstGeom prst="rect">
              <a:avLst/>
            </a:prstGeom>
          </p:spPr>
        </p:pic>
        <p:pic>
          <p:nvPicPr>
            <p:cNvPr id="281" name="Graphic 280" descr="Cow">
              <a:extLst>
                <a:ext uri="{FF2B5EF4-FFF2-40B4-BE49-F238E27FC236}">
                  <a16:creationId xmlns:a16="http://schemas.microsoft.com/office/drawing/2014/main" id="{E3109A2B-E144-48C2-B815-5D634B97F1C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868469" y="4329614"/>
              <a:ext cx="560348" cy="560348"/>
            </a:xfrm>
            <a:prstGeom prst="rect">
              <a:avLst/>
            </a:prstGeom>
          </p:spPr>
        </p:pic>
      </p:grpSp>
    </p:spTree>
    <p:extLst>
      <p:ext uri="{BB962C8B-B14F-4D97-AF65-F5344CB8AC3E}">
        <p14:creationId xmlns:p14="http://schemas.microsoft.com/office/powerpoint/2010/main" val="2842196315"/>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lstStyle/>
          <a:p>
            <a:r>
              <a:rPr lang="en-GB" dirty="0"/>
              <a:t>UNPRI Scorecard 2019</a:t>
            </a:r>
          </a:p>
        </p:txBody>
      </p:sp>
      <p:sp>
        <p:nvSpPr>
          <p:cNvPr id="607238" name="Text Box 6"/>
          <p:cNvSpPr txBox="1">
            <a:spLocks noChangeArrowheads="1"/>
          </p:cNvSpPr>
          <p:nvPr/>
        </p:nvSpPr>
        <p:spPr bwMode="auto">
          <a:xfrm>
            <a:off x="524156" y="574726"/>
            <a:ext cx="5864769" cy="40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578" tIns="48578" rIns="48578" bIns="48578"/>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5E6A"/>
                </a:solidFill>
                <a:effectLst/>
                <a:uLnTx/>
                <a:uFillTx/>
                <a:latin typeface="Arial Narrow" pitchFamily="34" charset="0"/>
                <a:ea typeface="+mn-ea"/>
                <a:cs typeface="+mn-cs"/>
              </a:rPr>
              <a:t>Continuing engagement with clients and issuers is key</a:t>
            </a:r>
          </a:p>
        </p:txBody>
      </p:sp>
      <p:sp>
        <p:nvSpPr>
          <p:cNvPr id="11" name="TextBox 10">
            <a:extLst>
              <a:ext uri="{FF2B5EF4-FFF2-40B4-BE49-F238E27FC236}">
                <a16:creationId xmlns:a16="http://schemas.microsoft.com/office/drawing/2014/main" id="{64906DC8-AEBF-443A-A64E-6BC1B295D98D}"/>
              </a:ext>
            </a:extLst>
          </p:cNvPr>
          <p:cNvSpPr txBox="1"/>
          <p:nvPr/>
        </p:nvSpPr>
        <p:spPr>
          <a:xfrm>
            <a:off x="426732" y="6604084"/>
            <a:ext cx="3101170" cy="253916"/>
          </a:xfrm>
          <a:prstGeom prst="rect">
            <a:avLst/>
          </a:prstGeom>
          <a:noFill/>
        </p:spPr>
        <p:txBody>
          <a:bodyPr vert="horz" wrap="none" lIns="64770" tIns="64770" rIns="64770" bIns="6477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5E6A"/>
                </a:solidFill>
                <a:effectLst/>
                <a:uLnTx/>
                <a:uFillTx/>
                <a:latin typeface="Arial"/>
                <a:ea typeface="+mn-ea"/>
                <a:cs typeface="+mn-cs"/>
              </a:rPr>
              <a:t>Source: M&amp;G, PRI Assessment Report: M&amp;G Investments 2019.</a:t>
            </a:r>
          </a:p>
        </p:txBody>
      </p:sp>
      <p:pic>
        <p:nvPicPr>
          <p:cNvPr id="17" name="Picture 16">
            <a:extLst>
              <a:ext uri="{FF2B5EF4-FFF2-40B4-BE49-F238E27FC236}">
                <a16:creationId xmlns:a16="http://schemas.microsoft.com/office/drawing/2014/main" id="{8CEC86CC-7EE6-4992-98F3-D72791FE0A0F}"/>
              </a:ext>
            </a:extLst>
          </p:cNvPr>
          <p:cNvPicPr>
            <a:picLocks noChangeAspect="1"/>
          </p:cNvPicPr>
          <p:nvPr/>
        </p:nvPicPr>
        <p:blipFill>
          <a:blip r:embed="rId3"/>
          <a:stretch>
            <a:fillRect/>
          </a:stretch>
        </p:blipFill>
        <p:spPr>
          <a:xfrm>
            <a:off x="9641532" y="326739"/>
            <a:ext cx="2239318" cy="638802"/>
          </a:xfrm>
          <a:prstGeom prst="rect">
            <a:avLst/>
          </a:prstGeom>
        </p:spPr>
      </p:pic>
      <p:grpSp>
        <p:nvGrpSpPr>
          <p:cNvPr id="3" name="Group 2">
            <a:extLst>
              <a:ext uri="{FF2B5EF4-FFF2-40B4-BE49-F238E27FC236}">
                <a16:creationId xmlns:a16="http://schemas.microsoft.com/office/drawing/2014/main" id="{87872432-2787-468F-9946-C3EC86A293A9}"/>
              </a:ext>
            </a:extLst>
          </p:cNvPr>
          <p:cNvGrpSpPr/>
          <p:nvPr/>
        </p:nvGrpSpPr>
        <p:grpSpPr>
          <a:xfrm>
            <a:off x="611188" y="1075607"/>
            <a:ext cx="9762898" cy="5449018"/>
            <a:chOff x="611188" y="1750522"/>
            <a:chExt cx="7683726" cy="4334592"/>
          </a:xfrm>
        </p:grpSpPr>
        <p:sp>
          <p:nvSpPr>
            <p:cNvPr id="4" name="AutoShape 2" descr="Image result for northumbria emergency care unit">
              <a:extLst>
                <a:ext uri="{FF2B5EF4-FFF2-40B4-BE49-F238E27FC236}">
                  <a16:creationId xmlns:a16="http://schemas.microsoft.com/office/drawing/2014/main" id="{3B5DE005-02D8-4C05-BE8A-F6EE09D4ADC0}"/>
                </a:ext>
              </a:extLst>
            </p:cNvPr>
            <p:cNvSpPr>
              <a:spLocks noChangeAspect="1" noChangeArrowheads="1"/>
            </p:cNvSpPr>
            <p:nvPr/>
          </p:nvSpPr>
          <p:spPr bwMode="auto">
            <a:xfrm>
              <a:off x="5969794"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4F5C"/>
                </a:solidFill>
                <a:effectLst/>
                <a:uLnTx/>
                <a:uFillTx/>
                <a:latin typeface="Arial"/>
                <a:ea typeface="+mn-ea"/>
                <a:cs typeface="+mn-cs"/>
              </a:endParaRPr>
            </a:p>
          </p:txBody>
        </p:sp>
        <p:sp>
          <p:nvSpPr>
            <p:cNvPr id="6" name="AutoShape 4" descr="Image result for northumbria emergency care unit">
              <a:extLst>
                <a:ext uri="{FF2B5EF4-FFF2-40B4-BE49-F238E27FC236}">
                  <a16:creationId xmlns:a16="http://schemas.microsoft.com/office/drawing/2014/main" id="{1E2D83C0-92E1-446E-8A73-2EC7A9C81871}"/>
                </a:ext>
              </a:extLst>
            </p:cNvPr>
            <p:cNvSpPr>
              <a:spLocks noChangeAspect="1" noChangeArrowheads="1"/>
            </p:cNvSpPr>
            <p:nvPr/>
          </p:nvSpPr>
          <p:spPr bwMode="auto">
            <a:xfrm>
              <a:off x="6084094"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4F5C"/>
                </a:solidFill>
                <a:effectLst/>
                <a:uLnTx/>
                <a:uFillTx/>
                <a:latin typeface="Arial"/>
                <a:ea typeface="+mn-ea"/>
                <a:cs typeface="+mn-cs"/>
              </a:endParaRPr>
            </a:p>
          </p:txBody>
        </p:sp>
        <p:pic>
          <p:nvPicPr>
            <p:cNvPr id="13" name="Picture 5" descr="cid:image001.png@01D53C7B.9EDF0E80">
              <a:extLst>
                <a:ext uri="{FF2B5EF4-FFF2-40B4-BE49-F238E27FC236}">
                  <a16:creationId xmlns:a16="http://schemas.microsoft.com/office/drawing/2014/main" id="{EA40F6E3-F808-49C0-853C-446446963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863835"/>
              <a:ext cx="7683726" cy="42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F10C422C-1086-4001-B7BF-2F369B8DAFAA}"/>
                </a:ext>
              </a:extLst>
            </p:cNvPr>
            <p:cNvSpPr/>
            <p:nvPr/>
          </p:nvSpPr>
          <p:spPr bwMode="auto">
            <a:xfrm>
              <a:off x="5085972" y="2095617"/>
              <a:ext cx="639914" cy="3989497"/>
            </a:xfrm>
            <a:prstGeom prst="roundRect">
              <a:avLst/>
            </a:prstGeom>
            <a:noFill/>
            <a:ln w="57150" cap="flat" cmpd="sng" algn="ctr">
              <a:solidFill>
                <a:schemeClr val="accent4"/>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5" name="TextBox 4">
              <a:extLst>
                <a:ext uri="{FF2B5EF4-FFF2-40B4-BE49-F238E27FC236}">
                  <a16:creationId xmlns:a16="http://schemas.microsoft.com/office/drawing/2014/main" id="{F45444E6-017F-4954-AC07-D62BD78CB739}"/>
                </a:ext>
              </a:extLst>
            </p:cNvPr>
            <p:cNvSpPr txBox="1"/>
            <p:nvPr/>
          </p:nvSpPr>
          <p:spPr>
            <a:xfrm>
              <a:off x="5035514" y="1750522"/>
              <a:ext cx="72327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Arial"/>
                  <a:ea typeface="+mn-ea"/>
                  <a:cs typeface="+mn-cs"/>
                </a:rPr>
                <a:t>M&amp;G</a:t>
              </a:r>
            </a:p>
          </p:txBody>
        </p:sp>
      </p:grpSp>
    </p:spTree>
    <p:extLst>
      <p:ext uri="{BB962C8B-B14F-4D97-AF65-F5344CB8AC3E}">
        <p14:creationId xmlns:p14="http://schemas.microsoft.com/office/powerpoint/2010/main" val="13240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E28179B7-149F-4A0A-A377-CD09BB42884C}"/>
              </a:ext>
            </a:extLst>
          </p:cNvPr>
          <p:cNvGrpSpPr/>
          <p:nvPr/>
        </p:nvGrpSpPr>
        <p:grpSpPr>
          <a:xfrm>
            <a:off x="615" y="1207057"/>
            <a:ext cx="12189178" cy="4466829"/>
            <a:chOff x="0" y="1207336"/>
            <a:chExt cx="12192000" cy="4467863"/>
          </a:xfrm>
        </p:grpSpPr>
        <p:sp>
          <p:nvSpPr>
            <p:cNvPr id="52" name="Flowchart: Delay 24">
              <a:extLst>
                <a:ext uri="{FF2B5EF4-FFF2-40B4-BE49-F238E27FC236}">
                  <a16:creationId xmlns:a16="http://schemas.microsoft.com/office/drawing/2014/main" id="{FD0A93DA-4053-479C-BD61-C38C336C7B5E}"/>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cap="flat" cmpd="sng" algn="ctr">
              <a:solidFill>
                <a:srgbClr val="6F0066"/>
              </a:solidFill>
              <a:prstDash val="solid"/>
              <a:miter lim="800000"/>
            </a:ln>
            <a:effectLst/>
          </p:spPr>
          <p:txBody>
            <a:bodyPr rtlCol="0" anchor="ctr"/>
            <a:lstStyle/>
            <a:p>
              <a:pPr algn="ctr" defTabSz="914217" eaLnBrk="1" fontAlgn="auto" hangingPunct="1">
                <a:spcBef>
                  <a:spcPts val="0"/>
                </a:spcBef>
                <a:spcAft>
                  <a:spcPts val="0"/>
                </a:spcAft>
                <a:defRPr/>
              </a:pPr>
              <a:endParaRPr lang="en-GB" i="0" kern="0" dirty="0">
                <a:solidFill>
                  <a:srgbClr val="FFFFFF"/>
                </a:solidFill>
                <a:latin typeface="+mn-lt"/>
              </a:endParaRPr>
            </a:p>
          </p:txBody>
        </p:sp>
        <p:sp>
          <p:nvSpPr>
            <p:cNvPr id="53" name="Flowchart: Delay 24">
              <a:extLst>
                <a:ext uri="{FF2B5EF4-FFF2-40B4-BE49-F238E27FC236}">
                  <a16:creationId xmlns:a16="http://schemas.microsoft.com/office/drawing/2014/main" id="{5F3D380F-BC38-4908-B478-339E2D1801FD}"/>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cap="flat" cmpd="sng" algn="ctr">
              <a:solidFill>
                <a:srgbClr val="0C6D82"/>
              </a:solidFill>
              <a:prstDash val="solid"/>
              <a:miter lim="800000"/>
            </a:ln>
            <a:effectLst/>
          </p:spPr>
          <p:txBody>
            <a:bodyPr rtlCol="0" anchor="ctr"/>
            <a:lstStyle/>
            <a:p>
              <a:pPr algn="ctr" defTabSz="914217" eaLnBrk="1" fontAlgn="auto" hangingPunct="1">
                <a:spcBef>
                  <a:spcPts val="0"/>
                </a:spcBef>
                <a:spcAft>
                  <a:spcPts val="0"/>
                </a:spcAft>
                <a:defRPr/>
              </a:pPr>
              <a:endParaRPr lang="en-GB" i="0" kern="0" dirty="0">
                <a:solidFill>
                  <a:srgbClr val="FFFFFF"/>
                </a:solidFill>
                <a:latin typeface="+mn-lt"/>
              </a:endParaRPr>
            </a:p>
          </p:txBody>
        </p:sp>
        <p:sp>
          <p:nvSpPr>
            <p:cNvPr id="54" name="Rectangle 53">
              <a:extLst>
                <a:ext uri="{FF2B5EF4-FFF2-40B4-BE49-F238E27FC236}">
                  <a16:creationId xmlns:a16="http://schemas.microsoft.com/office/drawing/2014/main" id="{B7EC9586-9065-4F90-B90B-789D23F3228C}"/>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w="12700" cap="flat" cmpd="sng" algn="ctr">
              <a:noFill/>
              <a:prstDash val="solid"/>
              <a:miter lim="800000"/>
            </a:ln>
            <a:effectLst/>
          </p:spPr>
          <p:txBody>
            <a:bodyPr rtlCol="0" anchor="ctr"/>
            <a:lstStyle/>
            <a:p>
              <a:pPr algn="ctr" defTabSz="914217" eaLnBrk="1" fontAlgn="auto" hangingPunct="1">
                <a:spcBef>
                  <a:spcPts val="0"/>
                </a:spcBef>
                <a:spcAft>
                  <a:spcPts val="0"/>
                </a:spcAft>
                <a:defRPr/>
              </a:pPr>
              <a:endParaRPr lang="en-GB" i="0" kern="0" dirty="0">
                <a:solidFill>
                  <a:srgbClr val="FFFFFF"/>
                </a:solidFill>
                <a:latin typeface="+mn-lt"/>
              </a:endParaRPr>
            </a:p>
          </p:txBody>
        </p:sp>
        <p:sp>
          <p:nvSpPr>
            <p:cNvPr id="55" name="Rectangle 54">
              <a:extLst>
                <a:ext uri="{FF2B5EF4-FFF2-40B4-BE49-F238E27FC236}">
                  <a16:creationId xmlns:a16="http://schemas.microsoft.com/office/drawing/2014/main" id="{938FDE40-9D4C-4C3F-B4E0-1013FCBD5140}"/>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w="12700" cap="flat" cmpd="sng" algn="ctr">
              <a:noFill/>
              <a:prstDash val="solid"/>
              <a:miter lim="800000"/>
            </a:ln>
            <a:effectLst/>
          </p:spPr>
          <p:txBody>
            <a:bodyPr rtlCol="0" anchor="ctr"/>
            <a:lstStyle/>
            <a:p>
              <a:pPr algn="ctr" defTabSz="914217" eaLnBrk="1" fontAlgn="auto" hangingPunct="1">
                <a:spcBef>
                  <a:spcPts val="0"/>
                </a:spcBef>
                <a:spcAft>
                  <a:spcPts val="0"/>
                </a:spcAft>
                <a:defRPr/>
              </a:pPr>
              <a:endParaRPr lang="en-GB" i="0" kern="0" dirty="0">
                <a:solidFill>
                  <a:srgbClr val="FFFFFF"/>
                </a:solidFill>
                <a:latin typeface="+mn-lt"/>
              </a:endParaRPr>
            </a:p>
          </p:txBody>
        </p:sp>
        <p:sp>
          <p:nvSpPr>
            <p:cNvPr id="56" name="Rectangle 55">
              <a:extLst>
                <a:ext uri="{FF2B5EF4-FFF2-40B4-BE49-F238E27FC236}">
                  <a16:creationId xmlns:a16="http://schemas.microsoft.com/office/drawing/2014/main" id="{89F7054A-76CE-4325-9516-56BF86AD546F}"/>
                </a:ext>
              </a:extLst>
            </p:cNvPr>
            <p:cNvSpPr/>
            <p:nvPr userDrawn="1"/>
          </p:nvSpPr>
          <p:spPr>
            <a:xfrm>
              <a:off x="4416552" y="3269385"/>
              <a:ext cx="5074920" cy="356616"/>
            </a:xfrm>
            <a:prstGeom prst="rect">
              <a:avLst/>
            </a:prstGeom>
            <a:gradFill flip="none" rotWithShape="1">
              <a:gsLst>
                <a:gs pos="0">
                  <a:srgbClr val="6F0066"/>
                </a:gs>
                <a:gs pos="100000">
                  <a:srgbClr val="0C6D82"/>
                </a:gs>
              </a:gsLst>
              <a:lin ang="0" scaled="1"/>
              <a:tileRect/>
            </a:gradFill>
            <a:ln w="12700" cap="flat" cmpd="sng" algn="ctr">
              <a:noFill/>
              <a:prstDash val="solid"/>
              <a:miter lim="800000"/>
            </a:ln>
            <a:effectLst/>
          </p:spPr>
          <p:txBody>
            <a:bodyPr rtlCol="0" anchor="ctr"/>
            <a:lstStyle/>
            <a:p>
              <a:pPr algn="ctr" defTabSz="914217" eaLnBrk="1" fontAlgn="auto" hangingPunct="1">
                <a:spcBef>
                  <a:spcPts val="0"/>
                </a:spcBef>
                <a:spcAft>
                  <a:spcPts val="0"/>
                </a:spcAft>
                <a:defRPr/>
              </a:pPr>
              <a:endParaRPr lang="en-GB" i="0" kern="0" dirty="0">
                <a:solidFill>
                  <a:srgbClr val="FFFFFF"/>
                </a:solidFill>
                <a:latin typeface="+mn-lt"/>
              </a:endParaRPr>
            </a:p>
          </p:txBody>
        </p:sp>
        <p:sp>
          <p:nvSpPr>
            <p:cNvPr id="57" name="Rectangle 56">
              <a:extLst>
                <a:ext uri="{FF2B5EF4-FFF2-40B4-BE49-F238E27FC236}">
                  <a16:creationId xmlns:a16="http://schemas.microsoft.com/office/drawing/2014/main" id="{64ACE0F4-B66C-4FBB-9CFB-BFFE870AAF8E}"/>
                </a:ext>
              </a:extLst>
            </p:cNvPr>
            <p:cNvSpPr/>
            <p:nvPr userDrawn="1"/>
          </p:nvSpPr>
          <p:spPr>
            <a:xfrm>
              <a:off x="4414968" y="5318583"/>
              <a:ext cx="5074920" cy="356616"/>
            </a:xfrm>
            <a:prstGeom prst="rect">
              <a:avLst/>
            </a:prstGeom>
            <a:gradFill flip="none" rotWithShape="1">
              <a:gsLst>
                <a:gs pos="0">
                  <a:srgbClr val="6F0066"/>
                </a:gs>
                <a:gs pos="52000">
                  <a:srgbClr val="C90B24"/>
                </a:gs>
                <a:gs pos="100000">
                  <a:srgbClr val="F2C020"/>
                </a:gs>
              </a:gsLst>
              <a:lin ang="0" scaled="1"/>
              <a:tileRect/>
            </a:gradFill>
            <a:ln w="12700" cap="flat" cmpd="sng" algn="ctr">
              <a:noFill/>
              <a:prstDash val="solid"/>
              <a:miter lim="800000"/>
            </a:ln>
            <a:effectLst/>
          </p:spPr>
          <p:txBody>
            <a:bodyPr rtlCol="0" anchor="ctr"/>
            <a:lstStyle/>
            <a:p>
              <a:pPr algn="ctr" defTabSz="914217" eaLnBrk="1" fontAlgn="auto" hangingPunct="1">
                <a:spcBef>
                  <a:spcPts val="0"/>
                </a:spcBef>
                <a:spcAft>
                  <a:spcPts val="0"/>
                </a:spcAft>
                <a:defRPr/>
              </a:pPr>
              <a:endParaRPr lang="en-GB" i="0" kern="0" dirty="0">
                <a:solidFill>
                  <a:srgbClr val="FFFFFF"/>
                </a:solidFill>
                <a:latin typeface="+mn-lt"/>
              </a:endParaRPr>
            </a:p>
          </p:txBody>
        </p:sp>
        <p:sp>
          <p:nvSpPr>
            <p:cNvPr id="58" name="Rectangle 57">
              <a:extLst>
                <a:ext uri="{FF2B5EF4-FFF2-40B4-BE49-F238E27FC236}">
                  <a16:creationId xmlns:a16="http://schemas.microsoft.com/office/drawing/2014/main" id="{B6B7BC5E-EA6D-47E2-B73A-14B2D667087B}"/>
                </a:ext>
              </a:extLst>
            </p:cNvPr>
            <p:cNvSpPr/>
            <p:nvPr userDrawn="1"/>
          </p:nvSpPr>
          <p:spPr>
            <a:xfrm>
              <a:off x="9448800" y="5317275"/>
              <a:ext cx="2743200" cy="356616"/>
            </a:xfrm>
            <a:prstGeom prst="rect">
              <a:avLst/>
            </a:prstGeom>
            <a:gradFill flip="none" rotWithShape="1">
              <a:gsLst>
                <a:gs pos="0">
                  <a:srgbClr val="F39D21"/>
                </a:gs>
                <a:gs pos="100000">
                  <a:srgbClr val="F2C020"/>
                </a:gs>
              </a:gsLst>
              <a:lin ang="0" scaled="1"/>
              <a:tileRect/>
            </a:gradFill>
            <a:ln w="12700" cap="flat" cmpd="sng" algn="ctr">
              <a:noFill/>
              <a:prstDash val="solid"/>
              <a:miter lim="800000"/>
            </a:ln>
            <a:effectLst/>
          </p:spPr>
          <p:txBody>
            <a:bodyPr rtlCol="0" anchor="ctr"/>
            <a:lstStyle/>
            <a:p>
              <a:pPr algn="ctr" defTabSz="914217" eaLnBrk="1" fontAlgn="auto" hangingPunct="1">
                <a:spcBef>
                  <a:spcPts val="0"/>
                </a:spcBef>
                <a:spcAft>
                  <a:spcPts val="0"/>
                </a:spcAft>
                <a:defRPr/>
              </a:pPr>
              <a:endParaRPr lang="en-GB" i="0" kern="0" dirty="0">
                <a:solidFill>
                  <a:srgbClr val="FFFFFF"/>
                </a:solidFill>
                <a:latin typeface="+mn-lt"/>
              </a:endParaRPr>
            </a:p>
          </p:txBody>
        </p:sp>
      </p:grpSp>
      <p:sp>
        <p:nvSpPr>
          <p:cNvPr id="7" name="Title 6">
            <a:extLst>
              <a:ext uri="{FF2B5EF4-FFF2-40B4-BE49-F238E27FC236}">
                <a16:creationId xmlns:a16="http://schemas.microsoft.com/office/drawing/2014/main" id="{9576217A-65D2-4439-9C6D-1E2FD88D8D69}"/>
              </a:ext>
            </a:extLst>
          </p:cNvPr>
          <p:cNvSpPr>
            <a:spLocks noGrp="1"/>
          </p:cNvSpPr>
          <p:nvPr>
            <p:ph type="title"/>
          </p:nvPr>
        </p:nvSpPr>
        <p:spPr/>
        <p:txBody>
          <a:bodyPr/>
          <a:lstStyle/>
          <a:p>
            <a:r>
              <a:rPr lang="en-GB" dirty="0"/>
              <a:t>ESG Integration</a:t>
            </a:r>
          </a:p>
        </p:txBody>
      </p:sp>
      <p:sp>
        <p:nvSpPr>
          <p:cNvPr id="9" name="Text Placeholder 5">
            <a:extLst>
              <a:ext uri="{FF2B5EF4-FFF2-40B4-BE49-F238E27FC236}">
                <a16:creationId xmlns:a16="http://schemas.microsoft.com/office/drawing/2014/main" id="{14CAA1C0-14DC-4715-BE6C-2E5955E90072}"/>
              </a:ext>
            </a:extLst>
          </p:cNvPr>
          <p:cNvSpPr txBox="1">
            <a:spLocks/>
          </p:cNvSpPr>
          <p:nvPr/>
        </p:nvSpPr>
        <p:spPr>
          <a:xfrm>
            <a:off x="594582" y="3570909"/>
            <a:ext cx="1725730" cy="29153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i="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solidFill>
                  <a:srgbClr val="6F0066"/>
                </a:solidFill>
              </a:rPr>
              <a:t>2018-2020</a:t>
            </a:r>
          </a:p>
        </p:txBody>
      </p:sp>
      <p:sp>
        <p:nvSpPr>
          <p:cNvPr id="10" name="Text Placeholder 6">
            <a:extLst>
              <a:ext uri="{FF2B5EF4-FFF2-40B4-BE49-F238E27FC236}">
                <a16:creationId xmlns:a16="http://schemas.microsoft.com/office/drawing/2014/main" id="{24D51917-3117-4A58-8BB2-52450FD51C8C}"/>
              </a:ext>
            </a:extLst>
          </p:cNvPr>
          <p:cNvSpPr txBox="1">
            <a:spLocks/>
          </p:cNvSpPr>
          <p:nvPr/>
        </p:nvSpPr>
        <p:spPr>
          <a:xfrm>
            <a:off x="594582" y="3910261"/>
            <a:ext cx="1725730" cy="37848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1" kern="1200">
                <a:solidFill>
                  <a:srgbClr val="454D5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t>3-Year Journey</a:t>
            </a:r>
          </a:p>
        </p:txBody>
      </p:sp>
      <p:sp>
        <p:nvSpPr>
          <p:cNvPr id="11" name="Text Placeholder 46">
            <a:extLst>
              <a:ext uri="{FF2B5EF4-FFF2-40B4-BE49-F238E27FC236}">
                <a16:creationId xmlns:a16="http://schemas.microsoft.com/office/drawing/2014/main" id="{247E5EB6-D904-457D-BA23-E2D092AEAF42}"/>
              </a:ext>
            </a:extLst>
          </p:cNvPr>
          <p:cNvSpPr txBox="1">
            <a:spLocks/>
          </p:cNvSpPr>
          <p:nvPr/>
        </p:nvSpPr>
        <p:spPr>
          <a:xfrm>
            <a:off x="2565151" y="863444"/>
            <a:ext cx="1043758" cy="1043758"/>
          </a:xfrm>
          <a:prstGeom prst="ellipse">
            <a:avLst/>
          </a:prstGeom>
          <a:solidFill>
            <a:srgbClr val="BAC82F"/>
          </a:solidFill>
          <a:ln w="72390">
            <a:solidFill>
              <a:srgbClr val="FFFFFF"/>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ru-RU" sz="2200" kern="1200" dirty="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2018</a:t>
            </a:r>
          </a:p>
        </p:txBody>
      </p:sp>
      <p:sp>
        <p:nvSpPr>
          <p:cNvPr id="12" name="Text Placeholder 7">
            <a:extLst>
              <a:ext uri="{FF2B5EF4-FFF2-40B4-BE49-F238E27FC236}">
                <a16:creationId xmlns:a16="http://schemas.microsoft.com/office/drawing/2014/main" id="{C0E9A88A-17B2-4D08-87E5-9BFB475F84E3}"/>
              </a:ext>
            </a:extLst>
          </p:cNvPr>
          <p:cNvSpPr txBox="1">
            <a:spLocks/>
          </p:cNvSpPr>
          <p:nvPr/>
        </p:nvSpPr>
        <p:spPr>
          <a:xfrm>
            <a:off x="4414562" y="843785"/>
            <a:ext cx="1043758" cy="1043758"/>
          </a:xfrm>
          <a:prstGeom prst="ellipse">
            <a:avLst/>
          </a:prstGeom>
          <a:solidFill>
            <a:srgbClr val="FFFFFF"/>
          </a:solidFill>
          <a:ln w="72390">
            <a:solidFill>
              <a:srgbClr val="BAC82F"/>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Q1</a:t>
            </a:r>
          </a:p>
        </p:txBody>
      </p:sp>
      <p:sp>
        <p:nvSpPr>
          <p:cNvPr id="13" name="Text Placeholder 20">
            <a:extLst>
              <a:ext uri="{FF2B5EF4-FFF2-40B4-BE49-F238E27FC236}">
                <a16:creationId xmlns:a16="http://schemas.microsoft.com/office/drawing/2014/main" id="{5B0FE1FF-1E72-46E3-8E0E-03A6A3C49978}"/>
              </a:ext>
            </a:extLst>
          </p:cNvPr>
          <p:cNvSpPr txBox="1">
            <a:spLocks/>
          </p:cNvSpPr>
          <p:nvPr/>
        </p:nvSpPr>
        <p:spPr>
          <a:xfrm>
            <a:off x="4078107" y="280377"/>
            <a:ext cx="1725730" cy="20422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500" b="0" i="0" kern="1200">
                <a:solidFill>
                  <a:srgbClr val="BAC82F"/>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dirty="0">
                <a:latin typeface="+mn-lt"/>
              </a:rPr>
              <a:t>ESG Incorporation</a:t>
            </a:r>
          </a:p>
        </p:txBody>
      </p:sp>
      <p:sp>
        <p:nvSpPr>
          <p:cNvPr id="14" name="Text Placeholder 21">
            <a:extLst>
              <a:ext uri="{FF2B5EF4-FFF2-40B4-BE49-F238E27FC236}">
                <a16:creationId xmlns:a16="http://schemas.microsoft.com/office/drawing/2014/main" id="{F9B264A0-0A09-4F85-8FCA-865E4A69CAA5}"/>
              </a:ext>
            </a:extLst>
          </p:cNvPr>
          <p:cNvSpPr txBox="1">
            <a:spLocks/>
          </p:cNvSpPr>
          <p:nvPr/>
        </p:nvSpPr>
        <p:spPr>
          <a:xfrm>
            <a:off x="3661669" y="479782"/>
            <a:ext cx="2618629" cy="235528"/>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000" b="0" i="1" kern="1200">
                <a:solidFill>
                  <a:srgbClr val="454D5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i="0" dirty="0"/>
              <a:t>Since 2016: Quarterly ESG portfolio reviews</a:t>
            </a:r>
          </a:p>
        </p:txBody>
      </p:sp>
      <p:sp>
        <p:nvSpPr>
          <p:cNvPr id="15" name="Text Placeholder 10">
            <a:extLst>
              <a:ext uri="{FF2B5EF4-FFF2-40B4-BE49-F238E27FC236}">
                <a16:creationId xmlns:a16="http://schemas.microsoft.com/office/drawing/2014/main" id="{39FE7AB8-ED1D-4D67-9DE6-A1380BA0E729}"/>
              </a:ext>
            </a:extLst>
          </p:cNvPr>
          <p:cNvSpPr txBox="1">
            <a:spLocks/>
          </p:cNvSpPr>
          <p:nvPr/>
        </p:nvSpPr>
        <p:spPr>
          <a:xfrm>
            <a:off x="5758419" y="863444"/>
            <a:ext cx="1043758" cy="1043758"/>
          </a:xfrm>
          <a:prstGeom prst="ellipse">
            <a:avLst/>
          </a:prstGeom>
          <a:solidFill>
            <a:srgbClr val="FFFFFF"/>
          </a:solidFill>
          <a:ln w="72390">
            <a:solidFill>
              <a:srgbClr val="2CA05B">
                <a:alpha val="60000"/>
              </a:srgbClr>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Q2</a:t>
            </a:r>
          </a:p>
        </p:txBody>
      </p:sp>
      <p:sp>
        <p:nvSpPr>
          <p:cNvPr id="16" name="Text Placeholder 22">
            <a:extLst>
              <a:ext uri="{FF2B5EF4-FFF2-40B4-BE49-F238E27FC236}">
                <a16:creationId xmlns:a16="http://schemas.microsoft.com/office/drawing/2014/main" id="{47EAACB4-03BF-4A50-9247-2BC69308C8B6}"/>
              </a:ext>
            </a:extLst>
          </p:cNvPr>
          <p:cNvSpPr txBox="1">
            <a:spLocks/>
          </p:cNvSpPr>
          <p:nvPr/>
        </p:nvSpPr>
        <p:spPr>
          <a:xfrm>
            <a:off x="5234913" y="2000732"/>
            <a:ext cx="2099988" cy="191242"/>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 b="0" i="0" kern="1200">
                <a:solidFill>
                  <a:srgbClr val="81BF3B"/>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dirty="0">
                <a:latin typeface="+mn-lt"/>
              </a:rPr>
              <a:t>Deep-Dive ESG Research</a:t>
            </a:r>
          </a:p>
        </p:txBody>
      </p:sp>
      <p:sp>
        <p:nvSpPr>
          <p:cNvPr id="17" name="Text Placeholder 23">
            <a:extLst>
              <a:ext uri="{FF2B5EF4-FFF2-40B4-BE49-F238E27FC236}">
                <a16:creationId xmlns:a16="http://schemas.microsoft.com/office/drawing/2014/main" id="{401A08D8-B449-433E-90C4-9FDED3B9A2DB}"/>
              </a:ext>
            </a:extLst>
          </p:cNvPr>
          <p:cNvSpPr txBox="1">
            <a:spLocks/>
          </p:cNvSpPr>
          <p:nvPr/>
        </p:nvSpPr>
        <p:spPr>
          <a:xfrm>
            <a:off x="5376545" y="2173275"/>
            <a:ext cx="1725730" cy="176006"/>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i="1" kern="1200">
                <a:solidFill>
                  <a:srgbClr val="454D5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i="0" dirty="0"/>
              <a:t>Thematic: Cyber</a:t>
            </a:r>
          </a:p>
        </p:txBody>
      </p:sp>
      <p:sp>
        <p:nvSpPr>
          <p:cNvPr id="18" name="Text Placeholder 9">
            <a:extLst>
              <a:ext uri="{FF2B5EF4-FFF2-40B4-BE49-F238E27FC236}">
                <a16:creationId xmlns:a16="http://schemas.microsoft.com/office/drawing/2014/main" id="{6A3008D1-2381-4329-A892-D3CD597D2A78}"/>
              </a:ext>
            </a:extLst>
          </p:cNvPr>
          <p:cNvSpPr txBox="1">
            <a:spLocks/>
          </p:cNvSpPr>
          <p:nvPr/>
        </p:nvSpPr>
        <p:spPr>
          <a:xfrm>
            <a:off x="7102276" y="863444"/>
            <a:ext cx="1043758" cy="1043758"/>
          </a:xfrm>
          <a:prstGeom prst="ellipse">
            <a:avLst/>
          </a:prstGeom>
          <a:solidFill>
            <a:srgbClr val="FFFFFF"/>
          </a:solidFill>
          <a:ln w="72390">
            <a:solidFill>
              <a:srgbClr val="2CA05B"/>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Q3</a:t>
            </a:r>
          </a:p>
        </p:txBody>
      </p:sp>
      <p:sp>
        <p:nvSpPr>
          <p:cNvPr id="19" name="Text Placeholder 24">
            <a:extLst>
              <a:ext uri="{FF2B5EF4-FFF2-40B4-BE49-F238E27FC236}">
                <a16:creationId xmlns:a16="http://schemas.microsoft.com/office/drawing/2014/main" id="{25E75320-29B7-4A6D-97EB-1E7AE3ED39AB}"/>
              </a:ext>
            </a:extLst>
          </p:cNvPr>
          <p:cNvSpPr txBox="1">
            <a:spLocks/>
          </p:cNvSpPr>
          <p:nvPr/>
        </p:nvSpPr>
        <p:spPr>
          <a:xfrm>
            <a:off x="6443831" y="259744"/>
            <a:ext cx="2347297" cy="88598"/>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 b="0" i="0" kern="1200">
                <a:solidFill>
                  <a:srgbClr val="2CA05B"/>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dirty="0">
                <a:latin typeface="+mn-lt"/>
              </a:rPr>
              <a:t>Active ESG Engagement</a:t>
            </a:r>
          </a:p>
        </p:txBody>
      </p:sp>
      <p:sp>
        <p:nvSpPr>
          <p:cNvPr id="20" name="Text Placeholder 25">
            <a:extLst>
              <a:ext uri="{FF2B5EF4-FFF2-40B4-BE49-F238E27FC236}">
                <a16:creationId xmlns:a16="http://schemas.microsoft.com/office/drawing/2014/main" id="{64F2C14A-727F-4D23-8BB8-53B17DF66CB9}"/>
              </a:ext>
            </a:extLst>
          </p:cNvPr>
          <p:cNvSpPr txBox="1">
            <a:spLocks/>
          </p:cNvSpPr>
          <p:nvPr/>
        </p:nvSpPr>
        <p:spPr>
          <a:xfrm>
            <a:off x="6754442" y="452397"/>
            <a:ext cx="1725730" cy="17600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000" b="0" i="1" kern="1200">
                <a:solidFill>
                  <a:srgbClr val="454D5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i="0" dirty="0"/>
              <a:t>Thematic: Single-Use Plastic</a:t>
            </a:r>
          </a:p>
        </p:txBody>
      </p:sp>
      <p:sp>
        <p:nvSpPr>
          <p:cNvPr id="21" name="Text Placeholder 8">
            <a:extLst>
              <a:ext uri="{FF2B5EF4-FFF2-40B4-BE49-F238E27FC236}">
                <a16:creationId xmlns:a16="http://schemas.microsoft.com/office/drawing/2014/main" id="{2CB45279-E7FD-4B0E-86C3-2B9F67ACE7A3}"/>
              </a:ext>
            </a:extLst>
          </p:cNvPr>
          <p:cNvSpPr txBox="1">
            <a:spLocks/>
          </p:cNvSpPr>
          <p:nvPr/>
        </p:nvSpPr>
        <p:spPr>
          <a:xfrm>
            <a:off x="8446132" y="863444"/>
            <a:ext cx="1043758" cy="1043758"/>
          </a:xfrm>
          <a:prstGeom prst="ellipse">
            <a:avLst/>
          </a:prstGeom>
          <a:solidFill>
            <a:srgbClr val="FFFFFF"/>
          </a:solidFill>
          <a:ln w="72390">
            <a:solidFill>
              <a:srgbClr val="2CA05B">
                <a:lumMod val="75000"/>
              </a:srgbClr>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Q4</a:t>
            </a:r>
          </a:p>
        </p:txBody>
      </p:sp>
      <p:sp>
        <p:nvSpPr>
          <p:cNvPr id="22" name="Text Placeholder 26">
            <a:extLst>
              <a:ext uri="{FF2B5EF4-FFF2-40B4-BE49-F238E27FC236}">
                <a16:creationId xmlns:a16="http://schemas.microsoft.com/office/drawing/2014/main" id="{3FC94449-43A4-4C07-90FF-0E00C9887229}"/>
              </a:ext>
            </a:extLst>
          </p:cNvPr>
          <p:cNvSpPr txBox="1">
            <a:spLocks/>
          </p:cNvSpPr>
          <p:nvPr/>
        </p:nvSpPr>
        <p:spPr>
          <a:xfrm>
            <a:off x="7708735" y="2000354"/>
            <a:ext cx="2711550" cy="4570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 b="0" i="0" kern="1200">
                <a:solidFill>
                  <a:srgbClr val="1B866F"/>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dirty="0">
                <a:latin typeface="+mn-lt"/>
              </a:rPr>
              <a:t>ESG Workshop Equity &amp; Fixed Income</a:t>
            </a:r>
          </a:p>
        </p:txBody>
      </p:sp>
      <p:sp>
        <p:nvSpPr>
          <p:cNvPr id="23" name="Text Placeholder 27">
            <a:extLst>
              <a:ext uri="{FF2B5EF4-FFF2-40B4-BE49-F238E27FC236}">
                <a16:creationId xmlns:a16="http://schemas.microsoft.com/office/drawing/2014/main" id="{FA5D9638-B0A3-4535-8957-2632B67E4206}"/>
              </a:ext>
            </a:extLst>
          </p:cNvPr>
          <p:cNvSpPr txBox="1">
            <a:spLocks/>
          </p:cNvSpPr>
          <p:nvPr/>
        </p:nvSpPr>
        <p:spPr>
          <a:xfrm>
            <a:off x="8105611" y="2174655"/>
            <a:ext cx="1725730" cy="176006"/>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i="1" kern="1200">
                <a:solidFill>
                  <a:srgbClr val="454D5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i="0" dirty="0"/>
              <a:t>Thematic: Palm Oil</a:t>
            </a:r>
          </a:p>
        </p:txBody>
      </p:sp>
      <p:sp>
        <p:nvSpPr>
          <p:cNvPr id="24" name="Text Placeholder 18">
            <a:extLst>
              <a:ext uri="{FF2B5EF4-FFF2-40B4-BE49-F238E27FC236}">
                <a16:creationId xmlns:a16="http://schemas.microsoft.com/office/drawing/2014/main" id="{DACC3AD8-ED2E-4122-B23F-5B536768DAF8}"/>
              </a:ext>
            </a:extLst>
          </p:cNvPr>
          <p:cNvSpPr txBox="1">
            <a:spLocks/>
          </p:cNvSpPr>
          <p:nvPr/>
        </p:nvSpPr>
        <p:spPr>
          <a:xfrm>
            <a:off x="10703226" y="1916962"/>
            <a:ext cx="1043758" cy="1043758"/>
          </a:xfrm>
          <a:prstGeom prst="ellipse">
            <a:avLst/>
          </a:prstGeom>
          <a:solidFill>
            <a:srgbClr val="0C6D82"/>
          </a:solidFill>
          <a:ln w="72390">
            <a:solidFill>
              <a:srgbClr val="FFFFFF"/>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ru-RU" sz="2200" kern="1200" dirty="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solidFill>
                  <a:srgbClr val="FFFFFF"/>
                </a:solidFill>
                <a:latin typeface="+mn-lt"/>
              </a:rPr>
              <a:t>2019</a:t>
            </a:r>
          </a:p>
        </p:txBody>
      </p:sp>
      <p:sp>
        <p:nvSpPr>
          <p:cNvPr id="25" name="Text Placeholder 12">
            <a:extLst>
              <a:ext uri="{FF2B5EF4-FFF2-40B4-BE49-F238E27FC236}">
                <a16:creationId xmlns:a16="http://schemas.microsoft.com/office/drawing/2014/main" id="{52A89E99-35F9-44FB-B348-77E6FC984001}"/>
              </a:ext>
            </a:extLst>
          </p:cNvPr>
          <p:cNvSpPr txBox="1">
            <a:spLocks/>
          </p:cNvSpPr>
          <p:nvPr/>
        </p:nvSpPr>
        <p:spPr>
          <a:xfrm>
            <a:off x="8446132" y="2913484"/>
            <a:ext cx="1043758" cy="1043758"/>
          </a:xfrm>
          <a:prstGeom prst="ellipse">
            <a:avLst/>
          </a:prstGeom>
          <a:solidFill>
            <a:srgbClr val="FFFFFF"/>
          </a:solidFill>
          <a:ln w="72390">
            <a:solidFill>
              <a:srgbClr val="1E597D"/>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Q1</a:t>
            </a:r>
          </a:p>
        </p:txBody>
      </p:sp>
      <p:sp>
        <p:nvSpPr>
          <p:cNvPr id="26" name="Text Placeholder 34">
            <a:extLst>
              <a:ext uri="{FF2B5EF4-FFF2-40B4-BE49-F238E27FC236}">
                <a16:creationId xmlns:a16="http://schemas.microsoft.com/office/drawing/2014/main" id="{F1223931-F700-40CA-A4F4-9A39B40070B0}"/>
              </a:ext>
            </a:extLst>
          </p:cNvPr>
          <p:cNvSpPr txBox="1">
            <a:spLocks/>
          </p:cNvSpPr>
          <p:nvPr/>
        </p:nvSpPr>
        <p:spPr>
          <a:xfrm>
            <a:off x="8103910" y="4072451"/>
            <a:ext cx="1725730" cy="20422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500" b="0" i="0" kern="1200">
                <a:solidFill>
                  <a:srgbClr val="0C6D8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dirty="0">
                <a:latin typeface="+mn-lt"/>
              </a:rPr>
              <a:t>Design: ESG Databank</a:t>
            </a:r>
          </a:p>
        </p:txBody>
      </p:sp>
      <p:sp>
        <p:nvSpPr>
          <p:cNvPr id="27" name="Text Placeholder 35">
            <a:extLst>
              <a:ext uri="{FF2B5EF4-FFF2-40B4-BE49-F238E27FC236}">
                <a16:creationId xmlns:a16="http://schemas.microsoft.com/office/drawing/2014/main" id="{038A27A8-F2E4-4A34-8BBB-0ECC716EC579}"/>
              </a:ext>
            </a:extLst>
          </p:cNvPr>
          <p:cNvSpPr txBox="1">
            <a:spLocks/>
          </p:cNvSpPr>
          <p:nvPr/>
        </p:nvSpPr>
        <p:spPr>
          <a:xfrm>
            <a:off x="7918413" y="4260221"/>
            <a:ext cx="2096721" cy="165282"/>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000" b="0" i="1" kern="1200">
                <a:solidFill>
                  <a:srgbClr val="454D5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i="0" dirty="0"/>
              <a:t>Source: SASB, TCFD, TPI</a:t>
            </a:r>
          </a:p>
        </p:txBody>
      </p:sp>
      <p:sp>
        <p:nvSpPr>
          <p:cNvPr id="28" name="Text Placeholder 13">
            <a:extLst>
              <a:ext uri="{FF2B5EF4-FFF2-40B4-BE49-F238E27FC236}">
                <a16:creationId xmlns:a16="http://schemas.microsoft.com/office/drawing/2014/main" id="{AC8D2440-D336-4F57-9B9D-705C08188926}"/>
              </a:ext>
            </a:extLst>
          </p:cNvPr>
          <p:cNvSpPr txBox="1">
            <a:spLocks/>
          </p:cNvSpPr>
          <p:nvPr/>
        </p:nvSpPr>
        <p:spPr>
          <a:xfrm>
            <a:off x="7102276" y="2913484"/>
            <a:ext cx="1043758" cy="1043758"/>
          </a:xfrm>
          <a:prstGeom prst="ellipse">
            <a:avLst/>
          </a:prstGeom>
          <a:solidFill>
            <a:srgbClr val="FFFFFF"/>
          </a:solidFill>
          <a:ln w="72390">
            <a:solidFill>
              <a:srgbClr val="1E597D">
                <a:lumMod val="75000"/>
              </a:srgbClr>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Q2</a:t>
            </a:r>
          </a:p>
        </p:txBody>
      </p:sp>
      <p:sp>
        <p:nvSpPr>
          <p:cNvPr id="29" name="Text Placeholder 30">
            <a:extLst>
              <a:ext uri="{FF2B5EF4-FFF2-40B4-BE49-F238E27FC236}">
                <a16:creationId xmlns:a16="http://schemas.microsoft.com/office/drawing/2014/main" id="{F6A8A4D2-EA67-4228-A908-4766BBCB0CA4}"/>
              </a:ext>
            </a:extLst>
          </p:cNvPr>
          <p:cNvSpPr txBox="1">
            <a:spLocks/>
          </p:cNvSpPr>
          <p:nvPr/>
        </p:nvSpPr>
        <p:spPr>
          <a:xfrm>
            <a:off x="6642939" y="2513980"/>
            <a:ext cx="2244535" cy="27257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500" b="0" i="0" kern="1200">
                <a:solidFill>
                  <a:srgbClr val="403474"/>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dirty="0">
                <a:latin typeface="+mn-lt"/>
              </a:rPr>
              <a:t>ESG Dashboards</a:t>
            </a:r>
          </a:p>
        </p:txBody>
      </p:sp>
      <p:sp>
        <p:nvSpPr>
          <p:cNvPr id="30" name="Text Placeholder 14">
            <a:extLst>
              <a:ext uri="{FF2B5EF4-FFF2-40B4-BE49-F238E27FC236}">
                <a16:creationId xmlns:a16="http://schemas.microsoft.com/office/drawing/2014/main" id="{4839A376-CC62-45A6-8FFD-23843D249D8E}"/>
              </a:ext>
            </a:extLst>
          </p:cNvPr>
          <p:cNvSpPr txBox="1">
            <a:spLocks/>
          </p:cNvSpPr>
          <p:nvPr/>
        </p:nvSpPr>
        <p:spPr>
          <a:xfrm>
            <a:off x="5758419" y="2913484"/>
            <a:ext cx="1043758" cy="1043758"/>
          </a:xfrm>
          <a:prstGeom prst="ellipse">
            <a:avLst/>
          </a:prstGeom>
          <a:solidFill>
            <a:srgbClr val="FFFFFF"/>
          </a:solidFill>
          <a:ln w="72390">
            <a:solidFill>
              <a:srgbClr val="571B6D">
                <a:lumMod val="75000"/>
              </a:srgbClr>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Q3</a:t>
            </a:r>
          </a:p>
        </p:txBody>
      </p:sp>
      <p:sp>
        <p:nvSpPr>
          <p:cNvPr id="31" name="Text Placeholder 32">
            <a:extLst>
              <a:ext uri="{FF2B5EF4-FFF2-40B4-BE49-F238E27FC236}">
                <a16:creationId xmlns:a16="http://schemas.microsoft.com/office/drawing/2014/main" id="{7ECA8915-9186-4646-A3CC-F8E567B10980}"/>
              </a:ext>
            </a:extLst>
          </p:cNvPr>
          <p:cNvSpPr txBox="1">
            <a:spLocks/>
          </p:cNvSpPr>
          <p:nvPr/>
        </p:nvSpPr>
        <p:spPr>
          <a:xfrm>
            <a:off x="5376546" y="4215517"/>
            <a:ext cx="1725730" cy="20422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500" b="0" i="0" kern="1200">
                <a:solidFill>
                  <a:srgbClr val="571B6D"/>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dirty="0">
                <a:solidFill>
                  <a:srgbClr val="FFFFFF">
                    <a:lumMod val="50000"/>
                  </a:srgbClr>
                </a:solidFill>
                <a:latin typeface="+mn-lt"/>
              </a:rPr>
              <a:t>Thematic: Deforestation</a:t>
            </a:r>
          </a:p>
        </p:txBody>
      </p:sp>
      <p:sp>
        <p:nvSpPr>
          <p:cNvPr id="32" name="Text Placeholder 11">
            <a:extLst>
              <a:ext uri="{FF2B5EF4-FFF2-40B4-BE49-F238E27FC236}">
                <a16:creationId xmlns:a16="http://schemas.microsoft.com/office/drawing/2014/main" id="{C93C68BA-65D2-454E-91E6-D0E33C07F04F}"/>
              </a:ext>
            </a:extLst>
          </p:cNvPr>
          <p:cNvSpPr txBox="1">
            <a:spLocks/>
          </p:cNvSpPr>
          <p:nvPr/>
        </p:nvSpPr>
        <p:spPr>
          <a:xfrm>
            <a:off x="4414562" y="2913484"/>
            <a:ext cx="1043758" cy="1043758"/>
          </a:xfrm>
          <a:prstGeom prst="ellipse">
            <a:avLst/>
          </a:prstGeom>
          <a:solidFill>
            <a:srgbClr val="FFFFFF"/>
          </a:solidFill>
          <a:ln w="72390">
            <a:solidFill>
              <a:srgbClr val="6F0066"/>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Q4</a:t>
            </a:r>
          </a:p>
        </p:txBody>
      </p:sp>
      <p:sp>
        <p:nvSpPr>
          <p:cNvPr id="33" name="Text Placeholder 28">
            <a:extLst>
              <a:ext uri="{FF2B5EF4-FFF2-40B4-BE49-F238E27FC236}">
                <a16:creationId xmlns:a16="http://schemas.microsoft.com/office/drawing/2014/main" id="{D010858B-BAF2-427F-8A66-B2B7C9265E86}"/>
              </a:ext>
            </a:extLst>
          </p:cNvPr>
          <p:cNvSpPr txBox="1">
            <a:spLocks/>
          </p:cNvSpPr>
          <p:nvPr/>
        </p:nvSpPr>
        <p:spPr>
          <a:xfrm>
            <a:off x="5376546" y="4039924"/>
            <a:ext cx="1725730" cy="20422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500" b="0" i="0" kern="1200">
                <a:solidFill>
                  <a:srgbClr val="6F00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dirty="0">
                <a:solidFill>
                  <a:srgbClr val="403474"/>
                </a:solidFill>
                <a:latin typeface="+mn-lt"/>
              </a:rPr>
              <a:t>Deliver: ESG Databank</a:t>
            </a:r>
          </a:p>
        </p:txBody>
      </p:sp>
      <p:sp>
        <p:nvSpPr>
          <p:cNvPr id="34" name="Text Placeholder 29">
            <a:extLst>
              <a:ext uri="{FF2B5EF4-FFF2-40B4-BE49-F238E27FC236}">
                <a16:creationId xmlns:a16="http://schemas.microsoft.com/office/drawing/2014/main" id="{41335038-7182-46E7-B4F4-7BA02124167C}"/>
              </a:ext>
            </a:extLst>
          </p:cNvPr>
          <p:cNvSpPr txBox="1">
            <a:spLocks/>
          </p:cNvSpPr>
          <p:nvPr/>
        </p:nvSpPr>
        <p:spPr>
          <a:xfrm>
            <a:off x="3446835" y="2699640"/>
            <a:ext cx="2693387" cy="188364"/>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000" b="0" i="1" kern="1200">
                <a:solidFill>
                  <a:srgbClr val="454D5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i="0" dirty="0"/>
              <a:t>ESG Integrated Equity &amp; Fixed Income</a:t>
            </a:r>
          </a:p>
        </p:txBody>
      </p:sp>
      <p:sp>
        <p:nvSpPr>
          <p:cNvPr id="35" name="Text Placeholder 94">
            <a:extLst>
              <a:ext uri="{FF2B5EF4-FFF2-40B4-BE49-F238E27FC236}">
                <a16:creationId xmlns:a16="http://schemas.microsoft.com/office/drawing/2014/main" id="{8CA11D24-2ABF-440E-9611-D0CFC0FC1ACF}"/>
              </a:ext>
            </a:extLst>
          </p:cNvPr>
          <p:cNvSpPr txBox="1">
            <a:spLocks/>
          </p:cNvSpPr>
          <p:nvPr/>
        </p:nvSpPr>
        <p:spPr>
          <a:xfrm>
            <a:off x="2188201" y="3978607"/>
            <a:ext cx="1043758" cy="1043758"/>
          </a:xfrm>
          <a:prstGeom prst="ellipse">
            <a:avLst/>
          </a:prstGeom>
          <a:solidFill>
            <a:srgbClr val="6F0066"/>
          </a:solidFill>
          <a:ln w="72390">
            <a:solidFill>
              <a:srgbClr val="FFFFFF"/>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ru-RU" sz="2200" kern="1200" dirty="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solidFill>
                  <a:srgbClr val="FFFFFF"/>
                </a:solidFill>
                <a:latin typeface="+mn-lt"/>
              </a:rPr>
              <a:t>2020</a:t>
            </a:r>
          </a:p>
        </p:txBody>
      </p:sp>
      <p:sp>
        <p:nvSpPr>
          <p:cNvPr id="36" name="Text Placeholder 15">
            <a:extLst>
              <a:ext uri="{FF2B5EF4-FFF2-40B4-BE49-F238E27FC236}">
                <a16:creationId xmlns:a16="http://schemas.microsoft.com/office/drawing/2014/main" id="{DF900194-D68B-4C11-ACF5-36E12B7CB5D5}"/>
              </a:ext>
            </a:extLst>
          </p:cNvPr>
          <p:cNvSpPr txBox="1">
            <a:spLocks/>
          </p:cNvSpPr>
          <p:nvPr/>
        </p:nvSpPr>
        <p:spPr>
          <a:xfrm>
            <a:off x="4414562" y="4969210"/>
            <a:ext cx="1043758" cy="1043758"/>
          </a:xfrm>
          <a:prstGeom prst="ellipse">
            <a:avLst/>
          </a:prstGeom>
          <a:solidFill>
            <a:srgbClr val="FFFFFF"/>
          </a:solidFill>
          <a:ln w="72390">
            <a:solidFill>
              <a:srgbClr val="6F0066"/>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Q1</a:t>
            </a:r>
          </a:p>
        </p:txBody>
      </p:sp>
      <p:sp>
        <p:nvSpPr>
          <p:cNvPr id="37" name="Text Placeholder 36">
            <a:extLst>
              <a:ext uri="{FF2B5EF4-FFF2-40B4-BE49-F238E27FC236}">
                <a16:creationId xmlns:a16="http://schemas.microsoft.com/office/drawing/2014/main" id="{F0E5DC33-DBA7-4B66-8180-F94FA2FF122B}"/>
              </a:ext>
            </a:extLst>
          </p:cNvPr>
          <p:cNvSpPr txBox="1">
            <a:spLocks/>
          </p:cNvSpPr>
          <p:nvPr/>
        </p:nvSpPr>
        <p:spPr>
          <a:xfrm>
            <a:off x="4075329" y="4566702"/>
            <a:ext cx="1725730" cy="20422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500" b="0" i="0"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dirty="0">
                <a:solidFill>
                  <a:srgbClr val="6F0066"/>
                </a:solidFill>
                <a:latin typeface="+mn-lt"/>
              </a:rPr>
              <a:t>ESG Scorecard</a:t>
            </a:r>
          </a:p>
        </p:txBody>
      </p:sp>
      <p:sp>
        <p:nvSpPr>
          <p:cNvPr id="38" name="Text Placeholder 37">
            <a:extLst>
              <a:ext uri="{FF2B5EF4-FFF2-40B4-BE49-F238E27FC236}">
                <a16:creationId xmlns:a16="http://schemas.microsoft.com/office/drawing/2014/main" id="{11094DD9-EC4B-4115-8703-B9D3C3354698}"/>
              </a:ext>
            </a:extLst>
          </p:cNvPr>
          <p:cNvSpPr txBox="1">
            <a:spLocks/>
          </p:cNvSpPr>
          <p:nvPr/>
        </p:nvSpPr>
        <p:spPr>
          <a:xfrm>
            <a:off x="4075328" y="4749110"/>
            <a:ext cx="1725730" cy="176006"/>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i="1" kern="1200">
                <a:solidFill>
                  <a:srgbClr val="454D5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i="0" dirty="0"/>
              <a:t>Climate risk analysis</a:t>
            </a:r>
          </a:p>
        </p:txBody>
      </p:sp>
      <p:sp>
        <p:nvSpPr>
          <p:cNvPr id="39" name="Text Placeholder 17">
            <a:extLst>
              <a:ext uri="{FF2B5EF4-FFF2-40B4-BE49-F238E27FC236}">
                <a16:creationId xmlns:a16="http://schemas.microsoft.com/office/drawing/2014/main" id="{2759C5AF-1F0F-4557-898D-6BABE18F3838}"/>
              </a:ext>
            </a:extLst>
          </p:cNvPr>
          <p:cNvSpPr txBox="1">
            <a:spLocks/>
          </p:cNvSpPr>
          <p:nvPr/>
        </p:nvSpPr>
        <p:spPr>
          <a:xfrm>
            <a:off x="5758419" y="4969210"/>
            <a:ext cx="1043758" cy="1043758"/>
          </a:xfrm>
          <a:prstGeom prst="ellipse">
            <a:avLst/>
          </a:prstGeom>
          <a:solidFill>
            <a:srgbClr val="FFFFFF"/>
          </a:solidFill>
          <a:ln w="72390">
            <a:solidFill>
              <a:srgbClr val="C90B24"/>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Q2</a:t>
            </a:r>
          </a:p>
        </p:txBody>
      </p:sp>
      <p:sp>
        <p:nvSpPr>
          <p:cNvPr id="40" name="Text Placeholder 40">
            <a:extLst>
              <a:ext uri="{FF2B5EF4-FFF2-40B4-BE49-F238E27FC236}">
                <a16:creationId xmlns:a16="http://schemas.microsoft.com/office/drawing/2014/main" id="{5C242A9C-C0CD-4713-BD7F-CF7E12CFDC9A}"/>
              </a:ext>
            </a:extLst>
          </p:cNvPr>
          <p:cNvSpPr txBox="1">
            <a:spLocks/>
          </p:cNvSpPr>
          <p:nvPr/>
        </p:nvSpPr>
        <p:spPr>
          <a:xfrm>
            <a:off x="5197173" y="6118828"/>
            <a:ext cx="2075396" cy="259558"/>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 b="0" i="0"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dirty="0">
                <a:solidFill>
                  <a:srgbClr val="C90B24"/>
                </a:solidFill>
                <a:latin typeface="+mn-lt"/>
              </a:rPr>
              <a:t>Climate Change Approach</a:t>
            </a:r>
          </a:p>
        </p:txBody>
      </p:sp>
      <p:sp>
        <p:nvSpPr>
          <p:cNvPr id="41" name="Text Placeholder 16">
            <a:extLst>
              <a:ext uri="{FF2B5EF4-FFF2-40B4-BE49-F238E27FC236}">
                <a16:creationId xmlns:a16="http://schemas.microsoft.com/office/drawing/2014/main" id="{D56BE5D6-7B62-4CE3-A616-83DBD5393E4C}"/>
              </a:ext>
            </a:extLst>
          </p:cNvPr>
          <p:cNvSpPr txBox="1">
            <a:spLocks/>
          </p:cNvSpPr>
          <p:nvPr/>
        </p:nvSpPr>
        <p:spPr>
          <a:xfrm>
            <a:off x="7102276" y="4969210"/>
            <a:ext cx="1043758" cy="1043758"/>
          </a:xfrm>
          <a:prstGeom prst="ellipse">
            <a:avLst/>
          </a:prstGeom>
          <a:solidFill>
            <a:srgbClr val="FFFFFF"/>
          </a:solidFill>
          <a:ln w="72390">
            <a:solidFill>
              <a:srgbClr val="E8611D"/>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Q3</a:t>
            </a:r>
          </a:p>
        </p:txBody>
      </p:sp>
      <p:sp>
        <p:nvSpPr>
          <p:cNvPr id="42" name="Text Placeholder 38">
            <a:extLst>
              <a:ext uri="{FF2B5EF4-FFF2-40B4-BE49-F238E27FC236}">
                <a16:creationId xmlns:a16="http://schemas.microsoft.com/office/drawing/2014/main" id="{6EE6AACB-895C-4057-8996-B55A9CD87F19}"/>
              </a:ext>
            </a:extLst>
          </p:cNvPr>
          <p:cNvSpPr txBox="1">
            <a:spLocks/>
          </p:cNvSpPr>
          <p:nvPr/>
        </p:nvSpPr>
        <p:spPr>
          <a:xfrm>
            <a:off x="6690502" y="4569472"/>
            <a:ext cx="2276271" cy="147311"/>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500" b="0" i="0" kern="1200">
                <a:solidFill>
                  <a:srgbClr val="E8611D"/>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dirty="0">
                <a:latin typeface="+mn-lt"/>
              </a:rPr>
              <a:t>Climate Scenario Analysis</a:t>
            </a:r>
          </a:p>
        </p:txBody>
      </p:sp>
      <p:sp>
        <p:nvSpPr>
          <p:cNvPr id="43" name="Text Placeholder 39">
            <a:extLst>
              <a:ext uri="{FF2B5EF4-FFF2-40B4-BE49-F238E27FC236}">
                <a16:creationId xmlns:a16="http://schemas.microsoft.com/office/drawing/2014/main" id="{E740074A-A5B2-467A-A944-1C3FDBB2A403}"/>
              </a:ext>
            </a:extLst>
          </p:cNvPr>
          <p:cNvSpPr txBox="1">
            <a:spLocks/>
          </p:cNvSpPr>
          <p:nvPr/>
        </p:nvSpPr>
        <p:spPr>
          <a:xfrm>
            <a:off x="6496235" y="4763078"/>
            <a:ext cx="2525001" cy="21988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000" b="0" i="1" kern="1200">
                <a:solidFill>
                  <a:srgbClr val="454D5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i="0" dirty="0"/>
              <a:t>CA100+ Portfolio Decarbonisation</a:t>
            </a:r>
          </a:p>
        </p:txBody>
      </p:sp>
      <p:sp>
        <p:nvSpPr>
          <p:cNvPr id="44" name="Text Placeholder 45">
            <a:extLst>
              <a:ext uri="{FF2B5EF4-FFF2-40B4-BE49-F238E27FC236}">
                <a16:creationId xmlns:a16="http://schemas.microsoft.com/office/drawing/2014/main" id="{C6A0D469-D881-4F78-9451-B9DBC4CB068D}"/>
              </a:ext>
            </a:extLst>
          </p:cNvPr>
          <p:cNvSpPr txBox="1">
            <a:spLocks/>
          </p:cNvSpPr>
          <p:nvPr/>
        </p:nvSpPr>
        <p:spPr>
          <a:xfrm>
            <a:off x="8446132" y="4969210"/>
            <a:ext cx="1043758" cy="1043758"/>
          </a:xfrm>
          <a:prstGeom prst="ellipse">
            <a:avLst/>
          </a:prstGeom>
          <a:solidFill>
            <a:srgbClr val="FFFFFF"/>
          </a:solidFill>
          <a:ln w="72390">
            <a:solidFill>
              <a:srgbClr val="F39D21"/>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Q4</a:t>
            </a:r>
          </a:p>
        </p:txBody>
      </p:sp>
      <p:sp>
        <p:nvSpPr>
          <p:cNvPr id="45" name="Text Placeholder 42">
            <a:extLst>
              <a:ext uri="{FF2B5EF4-FFF2-40B4-BE49-F238E27FC236}">
                <a16:creationId xmlns:a16="http://schemas.microsoft.com/office/drawing/2014/main" id="{366F0609-AD4D-40FA-B11D-BA3E5B44E375}"/>
              </a:ext>
            </a:extLst>
          </p:cNvPr>
          <p:cNvSpPr txBox="1">
            <a:spLocks/>
          </p:cNvSpPr>
          <p:nvPr/>
        </p:nvSpPr>
        <p:spPr>
          <a:xfrm>
            <a:off x="8096008" y="6099142"/>
            <a:ext cx="1725730" cy="20422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500" b="0" i="0" kern="1200">
                <a:solidFill>
                  <a:schemeClr val="accent5"/>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dirty="0">
                <a:solidFill>
                  <a:srgbClr val="F39D21"/>
                </a:solidFill>
                <a:latin typeface="+mn-lt"/>
              </a:rPr>
              <a:t>Investment Solutions</a:t>
            </a:r>
          </a:p>
        </p:txBody>
      </p:sp>
      <p:sp>
        <p:nvSpPr>
          <p:cNvPr id="46" name="Text Placeholder 43">
            <a:extLst>
              <a:ext uri="{FF2B5EF4-FFF2-40B4-BE49-F238E27FC236}">
                <a16:creationId xmlns:a16="http://schemas.microsoft.com/office/drawing/2014/main" id="{5D0778F7-B56D-4C19-8988-024C1AE3B8FD}"/>
              </a:ext>
            </a:extLst>
          </p:cNvPr>
          <p:cNvSpPr txBox="1">
            <a:spLocks/>
          </p:cNvSpPr>
          <p:nvPr/>
        </p:nvSpPr>
        <p:spPr>
          <a:xfrm>
            <a:off x="8106394" y="6291938"/>
            <a:ext cx="1725730" cy="176006"/>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i="1" kern="1200">
                <a:solidFill>
                  <a:srgbClr val="454D5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200" i="0" dirty="0"/>
              <a:t>Towards Paris Alignment </a:t>
            </a:r>
          </a:p>
        </p:txBody>
      </p:sp>
      <p:sp>
        <p:nvSpPr>
          <p:cNvPr id="47" name="Text Placeholder 47">
            <a:extLst>
              <a:ext uri="{FF2B5EF4-FFF2-40B4-BE49-F238E27FC236}">
                <a16:creationId xmlns:a16="http://schemas.microsoft.com/office/drawing/2014/main" id="{020AC22F-F173-41CF-A7D0-C4E844E2F9F2}"/>
              </a:ext>
            </a:extLst>
          </p:cNvPr>
          <p:cNvSpPr txBox="1">
            <a:spLocks/>
          </p:cNvSpPr>
          <p:nvPr/>
        </p:nvSpPr>
        <p:spPr>
          <a:xfrm>
            <a:off x="10291665" y="4972288"/>
            <a:ext cx="1043758" cy="1043758"/>
          </a:xfrm>
          <a:prstGeom prst="ellipse">
            <a:avLst/>
          </a:prstGeom>
          <a:solidFill>
            <a:srgbClr val="F39D21"/>
          </a:solidFill>
          <a:ln w="72390">
            <a:solidFill>
              <a:srgbClr val="FFFFFF"/>
            </a:solidFill>
          </a:ln>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ru-RU" sz="2200" kern="1200" dirty="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17" fontAlgn="auto">
              <a:spcAft>
                <a:spcPts val="0"/>
              </a:spcAft>
              <a:defRPr/>
            </a:pPr>
            <a:r>
              <a:rPr lang="en-GB" sz="1800" i="0" dirty="0">
                <a:latin typeface="+mn-lt"/>
              </a:rPr>
              <a:t>2021</a:t>
            </a:r>
          </a:p>
        </p:txBody>
      </p:sp>
      <p:sp>
        <p:nvSpPr>
          <p:cNvPr id="48" name="Text Placeholder 28">
            <a:extLst>
              <a:ext uri="{FF2B5EF4-FFF2-40B4-BE49-F238E27FC236}">
                <a16:creationId xmlns:a16="http://schemas.microsoft.com/office/drawing/2014/main" id="{12995E12-D621-4599-96FE-31C790AAD8B0}"/>
              </a:ext>
            </a:extLst>
          </p:cNvPr>
          <p:cNvSpPr txBox="1">
            <a:spLocks/>
          </p:cNvSpPr>
          <p:nvPr/>
        </p:nvSpPr>
        <p:spPr>
          <a:xfrm>
            <a:off x="3773291" y="2497137"/>
            <a:ext cx="2153028" cy="19209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500" b="0" i="0" kern="1200">
                <a:solidFill>
                  <a:srgbClr val="6F00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1200" dirty="0">
                <a:latin typeface="+mn-lt"/>
              </a:rPr>
              <a:t>ESG Engagement Framework</a:t>
            </a:r>
          </a:p>
        </p:txBody>
      </p:sp>
      <p:sp>
        <p:nvSpPr>
          <p:cNvPr id="49" name="Text Placeholder 41">
            <a:extLst>
              <a:ext uri="{FF2B5EF4-FFF2-40B4-BE49-F238E27FC236}">
                <a16:creationId xmlns:a16="http://schemas.microsoft.com/office/drawing/2014/main" id="{33687ED4-E5A4-4D6C-B5DC-192D06EC4757}"/>
              </a:ext>
            </a:extLst>
          </p:cNvPr>
          <p:cNvSpPr txBox="1">
            <a:spLocks/>
          </p:cNvSpPr>
          <p:nvPr/>
        </p:nvSpPr>
        <p:spPr>
          <a:xfrm>
            <a:off x="5336114" y="6324991"/>
            <a:ext cx="1725730" cy="176006"/>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i="1" kern="1200">
                <a:solidFill>
                  <a:srgbClr val="454D5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1200" i="0" dirty="0"/>
              <a:t>Thematic: Pandemics</a:t>
            </a:r>
          </a:p>
        </p:txBody>
      </p:sp>
      <p:sp>
        <p:nvSpPr>
          <p:cNvPr id="50" name="Text Placeholder 41">
            <a:extLst>
              <a:ext uri="{FF2B5EF4-FFF2-40B4-BE49-F238E27FC236}">
                <a16:creationId xmlns:a16="http://schemas.microsoft.com/office/drawing/2014/main" id="{36AFEBC4-7660-4876-A3AE-008A6D4FF674}"/>
              </a:ext>
            </a:extLst>
          </p:cNvPr>
          <p:cNvSpPr txBox="1">
            <a:spLocks/>
          </p:cNvSpPr>
          <p:nvPr/>
        </p:nvSpPr>
        <p:spPr>
          <a:xfrm>
            <a:off x="6257002" y="2680235"/>
            <a:ext cx="2958217" cy="223582"/>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000" b="0" i="1" kern="1200">
                <a:solidFill>
                  <a:srgbClr val="454D5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1200" i="0" dirty="0"/>
              <a:t>Evidence: ESG #themes in Research</a:t>
            </a:r>
          </a:p>
        </p:txBody>
      </p:sp>
      <p:sp>
        <p:nvSpPr>
          <p:cNvPr id="60" name="Text Placeholder 4">
            <a:extLst>
              <a:ext uri="{FF2B5EF4-FFF2-40B4-BE49-F238E27FC236}">
                <a16:creationId xmlns:a16="http://schemas.microsoft.com/office/drawing/2014/main" id="{56B2EA44-B80B-48B0-8AD7-5D169A4BF454}"/>
              </a:ext>
            </a:extLst>
          </p:cNvPr>
          <p:cNvSpPr txBox="1">
            <a:spLocks/>
          </p:cNvSpPr>
          <p:nvPr/>
        </p:nvSpPr>
        <p:spPr>
          <a:xfrm>
            <a:off x="506536" y="556457"/>
            <a:ext cx="11309357" cy="457732"/>
          </a:xfrm>
          <a:prstGeom prst="rect">
            <a:avLst/>
          </a:prstGeom>
        </p:spPr>
        <p:txBody>
          <a:bodyPr/>
          <a:lstStyle>
            <a:lvl1pPr marL="253708" indent="-253708" algn="l" rtl="0" eaLnBrk="1" fontAlgn="base" hangingPunct="1">
              <a:spcBef>
                <a:spcPts val="799"/>
              </a:spcBef>
              <a:spcAft>
                <a:spcPts val="1598"/>
              </a:spcAft>
              <a:buClr>
                <a:srgbClr val="9EA900"/>
              </a:buClr>
              <a:buSzPct val="130000"/>
              <a:buChar char="•"/>
              <a:defRPr sz="2000">
                <a:solidFill>
                  <a:schemeClr val="tx1"/>
                </a:solidFill>
                <a:latin typeface="+mn-lt"/>
                <a:ea typeface="+mn-ea"/>
                <a:cs typeface="+mn-cs"/>
              </a:defRPr>
            </a:lvl1pPr>
            <a:lvl2pPr marL="608899" indent="-361534" algn="l" rtl="0" eaLnBrk="1" fontAlgn="base" hangingPunct="1">
              <a:spcBef>
                <a:spcPts val="799"/>
              </a:spcBef>
              <a:spcAft>
                <a:spcPts val="1598"/>
              </a:spcAft>
              <a:buClr>
                <a:srgbClr val="9EA900"/>
              </a:buClr>
              <a:buSzPct val="130000"/>
              <a:buChar char="–"/>
              <a:defRPr sz="2000">
                <a:solidFill>
                  <a:schemeClr val="tx1"/>
                </a:solidFill>
                <a:latin typeface="+mn-lt"/>
              </a:defRPr>
            </a:lvl2pPr>
            <a:lvl3pPr marL="947176" indent="-338277" algn="l" rtl="0" eaLnBrk="1" fontAlgn="base" hangingPunct="1">
              <a:spcBef>
                <a:spcPts val="799"/>
              </a:spcBef>
              <a:spcAft>
                <a:spcPts val="1598"/>
              </a:spcAft>
              <a:buClr>
                <a:srgbClr val="9EA900"/>
              </a:buClr>
              <a:buSzPct val="80000"/>
              <a:buFont typeface="Courier New" pitchFamily="49" charset="0"/>
              <a:buChar char="o"/>
              <a:defRPr sz="2000">
                <a:solidFill>
                  <a:schemeClr val="tx1"/>
                </a:solidFill>
                <a:latin typeface="+mn-lt"/>
              </a:defRPr>
            </a:lvl3pPr>
            <a:lvl4pPr marL="1319281" indent="-372105" algn="l" rtl="0" eaLnBrk="1" fontAlgn="base" hangingPunct="1">
              <a:spcBef>
                <a:spcPts val="799"/>
              </a:spcBef>
              <a:spcAft>
                <a:spcPts val="1598"/>
              </a:spcAft>
              <a:buClr>
                <a:srgbClr val="9EA900"/>
              </a:buClr>
              <a:buSzPct val="130000"/>
              <a:buChar char="–"/>
              <a:defRPr sz="2000">
                <a:solidFill>
                  <a:schemeClr val="tx1"/>
                </a:solidFill>
                <a:latin typeface="+mn-lt"/>
              </a:defRPr>
            </a:lvl4pPr>
            <a:lvl5pPr marL="1701958" indent="-382677" algn="l" rtl="0" eaLnBrk="1" fontAlgn="base" hangingPunct="1">
              <a:spcBef>
                <a:spcPts val="799"/>
              </a:spcBef>
              <a:spcAft>
                <a:spcPts val="1598"/>
              </a:spcAft>
              <a:buClr>
                <a:srgbClr val="9EA900"/>
              </a:buClr>
              <a:buSzPct val="130000"/>
              <a:buChar char="»"/>
              <a:defRPr sz="2000">
                <a:solidFill>
                  <a:schemeClr val="tx1"/>
                </a:solidFill>
                <a:latin typeface="+mn-lt"/>
              </a:defRPr>
            </a:lvl5pPr>
            <a:lvl6pPr marL="3171349" indent="-304449" algn="l" rtl="0" eaLnBrk="1" fontAlgn="base" hangingPunct="1">
              <a:spcBef>
                <a:spcPct val="20000"/>
              </a:spcBef>
              <a:spcAft>
                <a:spcPct val="100000"/>
              </a:spcAft>
              <a:buClr>
                <a:srgbClr val="A2AF2E"/>
              </a:buClr>
              <a:buSzPct val="130000"/>
              <a:buChar char="»"/>
              <a:defRPr>
                <a:solidFill>
                  <a:srgbClr val="005E6A"/>
                </a:solidFill>
                <a:latin typeface="+mn-lt"/>
              </a:defRPr>
            </a:lvl6pPr>
            <a:lvl7pPr marL="3780248" indent="-304449" algn="l" rtl="0" eaLnBrk="1" fontAlgn="base" hangingPunct="1">
              <a:spcBef>
                <a:spcPct val="20000"/>
              </a:spcBef>
              <a:spcAft>
                <a:spcPct val="100000"/>
              </a:spcAft>
              <a:buClr>
                <a:srgbClr val="A2AF2E"/>
              </a:buClr>
              <a:buSzPct val="130000"/>
              <a:buChar char="»"/>
              <a:defRPr>
                <a:solidFill>
                  <a:srgbClr val="005E6A"/>
                </a:solidFill>
                <a:latin typeface="+mn-lt"/>
              </a:defRPr>
            </a:lvl7pPr>
            <a:lvl8pPr marL="4389147" indent="-304449" algn="l" rtl="0" eaLnBrk="1" fontAlgn="base" hangingPunct="1">
              <a:spcBef>
                <a:spcPct val="20000"/>
              </a:spcBef>
              <a:spcAft>
                <a:spcPct val="100000"/>
              </a:spcAft>
              <a:buClr>
                <a:srgbClr val="A2AF2E"/>
              </a:buClr>
              <a:buSzPct val="130000"/>
              <a:buChar char="»"/>
              <a:defRPr>
                <a:solidFill>
                  <a:srgbClr val="005E6A"/>
                </a:solidFill>
                <a:latin typeface="+mn-lt"/>
              </a:defRPr>
            </a:lvl8pPr>
            <a:lvl9pPr marL="4998046" indent="-304449" algn="l" rtl="0" eaLnBrk="1" fontAlgn="base" hangingPunct="1">
              <a:spcBef>
                <a:spcPct val="20000"/>
              </a:spcBef>
              <a:spcAft>
                <a:spcPct val="100000"/>
              </a:spcAft>
              <a:buClr>
                <a:srgbClr val="A2AF2E"/>
              </a:buClr>
              <a:buSzPct val="130000"/>
              <a:buChar char="»"/>
              <a:defRPr>
                <a:solidFill>
                  <a:srgbClr val="005E6A"/>
                </a:solidFill>
                <a:latin typeface="+mn-lt"/>
              </a:defRPr>
            </a:lvl9pPr>
          </a:lstStyle>
          <a:p>
            <a:pPr marL="0" indent="0">
              <a:buNone/>
            </a:pPr>
            <a:r>
              <a:rPr lang="en-GB" sz="2400" i="0" kern="0" dirty="0">
                <a:latin typeface="+mj-lt"/>
              </a:rPr>
              <a:t>Key milestones</a:t>
            </a:r>
          </a:p>
          <a:p>
            <a:pPr marL="0" indent="0">
              <a:buNone/>
            </a:pPr>
            <a:endParaRPr lang="en-GB" sz="2400" i="0" kern="0" dirty="0">
              <a:latin typeface="+mj-lt"/>
            </a:endParaRPr>
          </a:p>
        </p:txBody>
      </p:sp>
    </p:spTree>
    <p:extLst>
      <p:ext uri="{BB962C8B-B14F-4D97-AF65-F5344CB8AC3E}">
        <p14:creationId xmlns:p14="http://schemas.microsoft.com/office/powerpoint/2010/main" val="1912351360"/>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7227-498E-4E1B-8E79-B3B703E3EE6B}"/>
              </a:ext>
            </a:extLst>
          </p:cNvPr>
          <p:cNvSpPr>
            <a:spLocks noGrp="1"/>
          </p:cNvSpPr>
          <p:nvPr>
            <p:ph type="title"/>
          </p:nvPr>
        </p:nvSpPr>
        <p:spPr/>
        <p:txBody>
          <a:bodyPr/>
          <a:lstStyle/>
          <a:p>
            <a:r>
              <a:rPr lang="en-GB" dirty="0"/>
              <a:t>Our approach to ESG investment</a:t>
            </a:r>
          </a:p>
        </p:txBody>
      </p:sp>
      <p:sp>
        <p:nvSpPr>
          <p:cNvPr id="10" name="Rectangle 9">
            <a:extLst>
              <a:ext uri="{FF2B5EF4-FFF2-40B4-BE49-F238E27FC236}">
                <a16:creationId xmlns:a16="http://schemas.microsoft.com/office/drawing/2014/main" id="{198D2178-681B-4DFE-BD39-67136BB01821}"/>
              </a:ext>
            </a:extLst>
          </p:cNvPr>
          <p:cNvSpPr/>
          <p:nvPr/>
        </p:nvSpPr>
        <p:spPr>
          <a:xfrm>
            <a:off x="496515" y="586823"/>
            <a:ext cx="11481827" cy="461558"/>
          </a:xfrm>
          <a:prstGeom prst="rect">
            <a:avLst/>
          </a:prstGeom>
        </p:spPr>
        <p:txBody>
          <a:bodyPr wrap="square">
            <a:spAutoFit/>
          </a:bodyPr>
          <a:lstStyle/>
          <a:p>
            <a:pPr defTabSz="914125"/>
            <a:r>
              <a:rPr lang="en-GB" sz="2400" i="0" dirty="0">
                <a:solidFill>
                  <a:srgbClr val="004F5C"/>
                </a:solidFill>
                <a:latin typeface="+mj-lt"/>
              </a:rPr>
              <a:t>Comprehensive ESG integration and a dedicated ESG range</a:t>
            </a:r>
          </a:p>
        </p:txBody>
      </p:sp>
      <p:grpSp>
        <p:nvGrpSpPr>
          <p:cNvPr id="56" name="Group 55">
            <a:extLst>
              <a:ext uri="{FF2B5EF4-FFF2-40B4-BE49-F238E27FC236}">
                <a16:creationId xmlns:a16="http://schemas.microsoft.com/office/drawing/2014/main" id="{78C1BD63-3D63-41E4-8844-0710DA94AE10}"/>
              </a:ext>
            </a:extLst>
          </p:cNvPr>
          <p:cNvGrpSpPr/>
          <p:nvPr/>
        </p:nvGrpSpPr>
        <p:grpSpPr>
          <a:xfrm>
            <a:off x="132931" y="1106650"/>
            <a:ext cx="5785851" cy="2055276"/>
            <a:chOff x="228007" y="1649100"/>
            <a:chExt cx="5787775" cy="2055959"/>
          </a:xfrm>
        </p:grpSpPr>
        <p:sp>
          <p:nvSpPr>
            <p:cNvPr id="12" name="Rectangle: Rounded Corners 11">
              <a:extLst>
                <a:ext uri="{FF2B5EF4-FFF2-40B4-BE49-F238E27FC236}">
                  <a16:creationId xmlns:a16="http://schemas.microsoft.com/office/drawing/2014/main" id="{0908D514-68D5-4AB9-BAF3-948D2836732C}"/>
                </a:ext>
              </a:extLst>
            </p:cNvPr>
            <p:cNvSpPr/>
            <p:nvPr/>
          </p:nvSpPr>
          <p:spPr bwMode="auto">
            <a:xfrm>
              <a:off x="591712" y="2691240"/>
              <a:ext cx="5002823" cy="738554"/>
            </a:xfrm>
            <a:prstGeom prst="roundRect">
              <a:avLst>
                <a:gd name="adj" fmla="val 30953"/>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400" i="0" dirty="0"/>
            </a:p>
          </p:txBody>
        </p:sp>
        <p:pic>
          <p:nvPicPr>
            <p:cNvPr id="13" name="Graphic 12" descr="Folder">
              <a:extLst>
                <a:ext uri="{FF2B5EF4-FFF2-40B4-BE49-F238E27FC236}">
                  <a16:creationId xmlns:a16="http://schemas.microsoft.com/office/drawing/2014/main" id="{CF86FA66-C3C3-4FCC-B91B-BB5E026F47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710" y="2760514"/>
              <a:ext cx="600003" cy="600003"/>
            </a:xfrm>
            <a:prstGeom prst="rect">
              <a:avLst/>
            </a:prstGeom>
          </p:spPr>
        </p:pic>
        <p:pic>
          <p:nvPicPr>
            <p:cNvPr id="14" name="Graphic 13" descr="Folder">
              <a:extLst>
                <a:ext uri="{FF2B5EF4-FFF2-40B4-BE49-F238E27FC236}">
                  <a16:creationId xmlns:a16="http://schemas.microsoft.com/office/drawing/2014/main" id="{4C79A444-A992-4005-A94F-93977EF430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4370" y="2760514"/>
              <a:ext cx="600003" cy="600003"/>
            </a:xfrm>
            <a:prstGeom prst="rect">
              <a:avLst/>
            </a:prstGeom>
          </p:spPr>
        </p:pic>
        <p:pic>
          <p:nvPicPr>
            <p:cNvPr id="15" name="Graphic 14" descr="Folder">
              <a:extLst>
                <a:ext uri="{FF2B5EF4-FFF2-40B4-BE49-F238E27FC236}">
                  <a16:creationId xmlns:a16="http://schemas.microsoft.com/office/drawing/2014/main" id="{9B3AD88B-936B-4C42-AD34-1FB135919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8030" y="2760514"/>
              <a:ext cx="600003" cy="600003"/>
            </a:xfrm>
            <a:prstGeom prst="rect">
              <a:avLst/>
            </a:prstGeom>
          </p:spPr>
        </p:pic>
        <p:pic>
          <p:nvPicPr>
            <p:cNvPr id="16" name="Graphic 15" descr="Folder">
              <a:extLst>
                <a:ext uri="{FF2B5EF4-FFF2-40B4-BE49-F238E27FC236}">
                  <a16:creationId xmlns:a16="http://schemas.microsoft.com/office/drawing/2014/main" id="{09E7C2D0-E183-49D1-866A-DD4305D048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01690" y="2760514"/>
              <a:ext cx="600003" cy="600003"/>
            </a:xfrm>
            <a:prstGeom prst="rect">
              <a:avLst/>
            </a:prstGeom>
          </p:spPr>
        </p:pic>
        <p:pic>
          <p:nvPicPr>
            <p:cNvPr id="17" name="Graphic 16" descr="Folder">
              <a:extLst>
                <a:ext uri="{FF2B5EF4-FFF2-40B4-BE49-F238E27FC236}">
                  <a16:creationId xmlns:a16="http://schemas.microsoft.com/office/drawing/2014/main" id="{5A60DA97-A647-4700-BBC7-6D24BA6D15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350" y="2760514"/>
              <a:ext cx="600003" cy="600003"/>
            </a:xfrm>
            <a:prstGeom prst="rect">
              <a:avLst/>
            </a:prstGeom>
          </p:spPr>
        </p:pic>
        <p:pic>
          <p:nvPicPr>
            <p:cNvPr id="18" name="Graphic 17" descr="Folder">
              <a:extLst>
                <a:ext uri="{FF2B5EF4-FFF2-40B4-BE49-F238E27FC236}">
                  <a16:creationId xmlns:a16="http://schemas.microsoft.com/office/drawing/2014/main" id="{E2D31477-5136-497F-A4A5-404DFE66E1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9010" y="2760514"/>
              <a:ext cx="600003" cy="600003"/>
            </a:xfrm>
            <a:prstGeom prst="rect">
              <a:avLst/>
            </a:prstGeom>
          </p:spPr>
        </p:pic>
        <p:pic>
          <p:nvPicPr>
            <p:cNvPr id="19" name="Graphic 18" descr="Folder">
              <a:extLst>
                <a:ext uri="{FF2B5EF4-FFF2-40B4-BE49-F238E27FC236}">
                  <a16:creationId xmlns:a16="http://schemas.microsoft.com/office/drawing/2014/main" id="{22CECAA3-FE89-46EE-9BC4-399EEDCF4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2670" y="2760514"/>
              <a:ext cx="600003" cy="600003"/>
            </a:xfrm>
            <a:prstGeom prst="rect">
              <a:avLst/>
            </a:prstGeom>
          </p:spPr>
        </p:pic>
        <p:pic>
          <p:nvPicPr>
            <p:cNvPr id="20" name="Graphic 19" descr="Folder">
              <a:extLst>
                <a:ext uri="{FF2B5EF4-FFF2-40B4-BE49-F238E27FC236}">
                  <a16:creationId xmlns:a16="http://schemas.microsoft.com/office/drawing/2014/main" id="{CF0A0C76-A9CB-4749-8E06-5172677A09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6330" y="2760514"/>
              <a:ext cx="600003" cy="600003"/>
            </a:xfrm>
            <a:prstGeom prst="rect">
              <a:avLst/>
            </a:prstGeom>
          </p:spPr>
        </p:pic>
        <p:pic>
          <p:nvPicPr>
            <p:cNvPr id="21" name="Graphic 20" descr="Folder">
              <a:extLst>
                <a:ext uri="{FF2B5EF4-FFF2-40B4-BE49-F238E27FC236}">
                  <a16:creationId xmlns:a16="http://schemas.microsoft.com/office/drawing/2014/main" id="{B3611BFA-6CF5-4648-BEB2-E2C786B167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9989" y="2760514"/>
              <a:ext cx="600003" cy="600003"/>
            </a:xfrm>
            <a:prstGeom prst="rect">
              <a:avLst/>
            </a:prstGeom>
          </p:spPr>
        </p:pic>
        <p:cxnSp>
          <p:nvCxnSpPr>
            <p:cNvPr id="23" name="Straight Arrow Connector 22">
              <a:extLst>
                <a:ext uri="{FF2B5EF4-FFF2-40B4-BE49-F238E27FC236}">
                  <a16:creationId xmlns:a16="http://schemas.microsoft.com/office/drawing/2014/main" id="{53D35742-4BD5-402B-82AC-EC06B06EC819}"/>
                </a:ext>
              </a:extLst>
            </p:cNvPr>
            <p:cNvCxnSpPr>
              <a:cxnSpLocks/>
            </p:cNvCxnSpPr>
            <p:nvPr/>
          </p:nvCxnSpPr>
          <p:spPr bwMode="auto">
            <a:xfrm flipH="1">
              <a:off x="1234370" y="2036959"/>
              <a:ext cx="1463252" cy="619112"/>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A5705D56-9AFE-43DC-BBB5-B88BE90F720B}"/>
                </a:ext>
              </a:extLst>
            </p:cNvPr>
            <p:cNvCxnSpPr>
              <a:cxnSpLocks/>
            </p:cNvCxnSpPr>
            <p:nvPr/>
          </p:nvCxnSpPr>
          <p:spPr bwMode="auto">
            <a:xfrm>
              <a:off x="3473339" y="2036959"/>
              <a:ext cx="1503058" cy="610702"/>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4713F04C-4951-4728-B93C-72D0C4139143}"/>
                </a:ext>
              </a:extLst>
            </p:cNvPr>
            <p:cNvCxnSpPr/>
            <p:nvPr/>
          </p:nvCxnSpPr>
          <p:spPr bwMode="auto">
            <a:xfrm flipH="1">
              <a:off x="2301689" y="2157047"/>
              <a:ext cx="476137" cy="499025"/>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8C389CA5-C045-48EB-90FD-BF7DAC536D87}"/>
                </a:ext>
              </a:extLst>
            </p:cNvPr>
            <p:cNvCxnSpPr/>
            <p:nvPr/>
          </p:nvCxnSpPr>
          <p:spPr bwMode="auto">
            <a:xfrm>
              <a:off x="3432941" y="2148637"/>
              <a:ext cx="476137" cy="499025"/>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9223261B-B0C7-4AD1-A7C1-D5A549828C74}"/>
                </a:ext>
              </a:extLst>
            </p:cNvPr>
            <p:cNvCxnSpPr/>
            <p:nvPr/>
          </p:nvCxnSpPr>
          <p:spPr bwMode="auto">
            <a:xfrm flipH="1">
              <a:off x="3100208" y="2309447"/>
              <a:ext cx="1" cy="338215"/>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Rounded Corners 10">
              <a:extLst>
                <a:ext uri="{FF2B5EF4-FFF2-40B4-BE49-F238E27FC236}">
                  <a16:creationId xmlns:a16="http://schemas.microsoft.com/office/drawing/2014/main" id="{F5E93A5B-90B0-480D-BD1F-2BF02D7FCCB4}"/>
                </a:ext>
              </a:extLst>
            </p:cNvPr>
            <p:cNvSpPr/>
            <p:nvPr/>
          </p:nvSpPr>
          <p:spPr bwMode="auto">
            <a:xfrm>
              <a:off x="2697622" y="1649100"/>
              <a:ext cx="775717" cy="775717"/>
            </a:xfrm>
            <a:prstGeom prst="roundRect">
              <a:avLst/>
            </a:prstGeom>
            <a:solidFill>
              <a:schemeClr val="bg1"/>
            </a:solidFill>
            <a:ln w="28575"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r>
                <a:rPr lang="en-GB" sz="1800" i="0" dirty="0">
                  <a:solidFill>
                    <a:srgbClr val="9EA900"/>
                  </a:solidFill>
                  <a:latin typeface="Arial Black" panose="020B0A04020102020204" pitchFamily="34" charset="0"/>
                </a:rPr>
                <a:t>E</a:t>
              </a:r>
              <a:r>
                <a:rPr lang="en-GB" sz="1800" i="0" dirty="0">
                  <a:solidFill>
                    <a:srgbClr val="004F5C">
                      <a:lumMod val="75000"/>
                      <a:lumOff val="25000"/>
                    </a:srgbClr>
                  </a:solidFill>
                  <a:latin typeface="Arial Black" panose="020B0A04020102020204" pitchFamily="34" charset="0"/>
                </a:rPr>
                <a:t>S</a:t>
              </a:r>
              <a:r>
                <a:rPr lang="en-GB" sz="1800" i="0" dirty="0">
                  <a:solidFill>
                    <a:srgbClr val="F47524"/>
                  </a:solidFill>
                  <a:latin typeface="Arial Black" panose="020B0A04020102020204" pitchFamily="34" charset="0"/>
                </a:rPr>
                <a:t>G</a:t>
              </a:r>
            </a:p>
          </p:txBody>
        </p:sp>
        <p:sp>
          <p:nvSpPr>
            <p:cNvPr id="30" name="Rectangle 29">
              <a:extLst>
                <a:ext uri="{FF2B5EF4-FFF2-40B4-BE49-F238E27FC236}">
                  <a16:creationId xmlns:a16="http://schemas.microsoft.com/office/drawing/2014/main" id="{E4F6349F-E57D-4C5B-957B-3618BCC73DCB}"/>
                </a:ext>
              </a:extLst>
            </p:cNvPr>
            <p:cNvSpPr/>
            <p:nvPr/>
          </p:nvSpPr>
          <p:spPr>
            <a:xfrm>
              <a:off x="228007" y="3397251"/>
              <a:ext cx="5787775" cy="307808"/>
            </a:xfrm>
            <a:prstGeom prst="rect">
              <a:avLst/>
            </a:prstGeom>
          </p:spPr>
          <p:txBody>
            <a:bodyPr wrap="square">
              <a:spAutoFit/>
            </a:bodyPr>
            <a:lstStyle/>
            <a:p>
              <a:pPr algn="ctr" defTabSz="914125"/>
              <a:r>
                <a:rPr lang="en-GB" sz="1400" i="0" dirty="0">
                  <a:solidFill>
                    <a:srgbClr val="004F5C"/>
                  </a:solidFill>
                </a:rPr>
                <a:t>ESG integrated into our mainstream funds across all asset classes</a:t>
              </a:r>
            </a:p>
          </p:txBody>
        </p:sp>
      </p:grpSp>
      <p:grpSp>
        <p:nvGrpSpPr>
          <p:cNvPr id="57" name="Group 56">
            <a:extLst>
              <a:ext uri="{FF2B5EF4-FFF2-40B4-BE49-F238E27FC236}">
                <a16:creationId xmlns:a16="http://schemas.microsoft.com/office/drawing/2014/main" id="{A435886B-E4BF-4F7E-9AD8-3797F4392DC6}"/>
              </a:ext>
            </a:extLst>
          </p:cNvPr>
          <p:cNvGrpSpPr/>
          <p:nvPr/>
        </p:nvGrpSpPr>
        <p:grpSpPr>
          <a:xfrm>
            <a:off x="6199447" y="1132264"/>
            <a:ext cx="5044900" cy="2064277"/>
            <a:chOff x="6358297" y="1662495"/>
            <a:chExt cx="5046577" cy="2064964"/>
          </a:xfrm>
        </p:grpSpPr>
        <p:sp>
          <p:nvSpPr>
            <p:cNvPr id="31" name="Rectangle: Rounded Corners 30">
              <a:extLst>
                <a:ext uri="{FF2B5EF4-FFF2-40B4-BE49-F238E27FC236}">
                  <a16:creationId xmlns:a16="http://schemas.microsoft.com/office/drawing/2014/main" id="{B1D09919-2337-4CF1-81D0-A323A64CBEE4}"/>
                </a:ext>
              </a:extLst>
            </p:cNvPr>
            <p:cNvSpPr/>
            <p:nvPr/>
          </p:nvSpPr>
          <p:spPr bwMode="auto">
            <a:xfrm>
              <a:off x="6402051" y="2691240"/>
              <a:ext cx="5002823" cy="738554"/>
            </a:xfrm>
            <a:prstGeom prst="roundRect">
              <a:avLst>
                <a:gd name="adj" fmla="val 30953"/>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400" i="0" dirty="0"/>
            </a:p>
          </p:txBody>
        </p:sp>
        <p:pic>
          <p:nvPicPr>
            <p:cNvPr id="36" name="Graphic 35" descr="Folder">
              <a:extLst>
                <a:ext uri="{FF2B5EF4-FFF2-40B4-BE49-F238E27FC236}">
                  <a16:creationId xmlns:a16="http://schemas.microsoft.com/office/drawing/2014/main" id="{91BA87BA-8047-43FC-A222-CB5467A720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5689" y="2760514"/>
              <a:ext cx="600003" cy="600003"/>
            </a:xfrm>
            <a:prstGeom prst="rect">
              <a:avLst/>
            </a:prstGeom>
          </p:spPr>
        </p:pic>
        <p:pic>
          <p:nvPicPr>
            <p:cNvPr id="37" name="Graphic 36" descr="Folder">
              <a:extLst>
                <a:ext uri="{FF2B5EF4-FFF2-40B4-BE49-F238E27FC236}">
                  <a16:creationId xmlns:a16="http://schemas.microsoft.com/office/drawing/2014/main" id="{AE6A5CE8-11C9-406A-90BF-1CD973B1B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79349" y="2760514"/>
              <a:ext cx="600003" cy="600003"/>
            </a:xfrm>
            <a:prstGeom prst="rect">
              <a:avLst/>
            </a:prstGeom>
          </p:spPr>
        </p:pic>
        <p:pic>
          <p:nvPicPr>
            <p:cNvPr id="38" name="Graphic 37" descr="Folder">
              <a:extLst>
                <a:ext uri="{FF2B5EF4-FFF2-40B4-BE49-F238E27FC236}">
                  <a16:creationId xmlns:a16="http://schemas.microsoft.com/office/drawing/2014/main" id="{555C080F-A0E5-472D-AFA1-FD0612514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13009" y="2760514"/>
              <a:ext cx="600003" cy="600003"/>
            </a:xfrm>
            <a:prstGeom prst="rect">
              <a:avLst/>
            </a:prstGeom>
          </p:spPr>
        </p:pic>
        <p:pic>
          <p:nvPicPr>
            <p:cNvPr id="39" name="Graphic 38" descr="Folder">
              <a:extLst>
                <a:ext uri="{FF2B5EF4-FFF2-40B4-BE49-F238E27FC236}">
                  <a16:creationId xmlns:a16="http://schemas.microsoft.com/office/drawing/2014/main" id="{67E3BD18-D97A-45D2-A303-947EA100E3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6669" y="2760514"/>
              <a:ext cx="600003" cy="600003"/>
            </a:xfrm>
            <a:prstGeom prst="rect">
              <a:avLst/>
            </a:prstGeom>
          </p:spPr>
        </p:pic>
        <p:pic>
          <p:nvPicPr>
            <p:cNvPr id="40" name="Graphic 39" descr="Folder">
              <a:extLst>
                <a:ext uri="{FF2B5EF4-FFF2-40B4-BE49-F238E27FC236}">
                  <a16:creationId xmlns:a16="http://schemas.microsoft.com/office/drawing/2014/main" id="{B6C7A029-950A-4E81-8E87-800A341919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0328" y="2760514"/>
              <a:ext cx="600003" cy="600003"/>
            </a:xfrm>
            <a:prstGeom prst="rect">
              <a:avLst/>
            </a:prstGeom>
          </p:spPr>
        </p:pic>
        <p:cxnSp>
          <p:nvCxnSpPr>
            <p:cNvPr id="41" name="Straight Arrow Connector 40">
              <a:extLst>
                <a:ext uri="{FF2B5EF4-FFF2-40B4-BE49-F238E27FC236}">
                  <a16:creationId xmlns:a16="http://schemas.microsoft.com/office/drawing/2014/main" id="{DBCD269E-AC83-4F11-8DAE-0DE2B45F14D9}"/>
                </a:ext>
              </a:extLst>
            </p:cNvPr>
            <p:cNvCxnSpPr>
              <a:cxnSpLocks/>
            </p:cNvCxnSpPr>
            <p:nvPr/>
          </p:nvCxnSpPr>
          <p:spPr bwMode="auto">
            <a:xfrm flipH="1">
              <a:off x="7044710" y="2049673"/>
              <a:ext cx="1487316" cy="606398"/>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a:extLst>
                <a:ext uri="{FF2B5EF4-FFF2-40B4-BE49-F238E27FC236}">
                  <a16:creationId xmlns:a16="http://schemas.microsoft.com/office/drawing/2014/main" id="{480C4E0B-ADFD-4C26-B3B5-A0415796C31B}"/>
                </a:ext>
              </a:extLst>
            </p:cNvPr>
            <p:cNvCxnSpPr>
              <a:cxnSpLocks/>
            </p:cNvCxnSpPr>
            <p:nvPr/>
          </p:nvCxnSpPr>
          <p:spPr bwMode="auto">
            <a:xfrm>
              <a:off x="9306381" y="2049673"/>
              <a:ext cx="1480355" cy="597989"/>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a:extLst>
                <a:ext uri="{FF2B5EF4-FFF2-40B4-BE49-F238E27FC236}">
                  <a16:creationId xmlns:a16="http://schemas.microsoft.com/office/drawing/2014/main" id="{26D89B0E-6F9C-4E54-A2AF-3F7EA74EEEB1}"/>
                </a:ext>
              </a:extLst>
            </p:cNvPr>
            <p:cNvCxnSpPr/>
            <p:nvPr/>
          </p:nvCxnSpPr>
          <p:spPr bwMode="auto">
            <a:xfrm flipH="1">
              <a:off x="8112028" y="2157047"/>
              <a:ext cx="476137" cy="499025"/>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a:extLst>
                <a:ext uri="{FF2B5EF4-FFF2-40B4-BE49-F238E27FC236}">
                  <a16:creationId xmlns:a16="http://schemas.microsoft.com/office/drawing/2014/main" id="{3E5518BC-A04A-4B88-9A9F-302A7CF89532}"/>
                </a:ext>
              </a:extLst>
            </p:cNvPr>
            <p:cNvCxnSpPr/>
            <p:nvPr/>
          </p:nvCxnSpPr>
          <p:spPr bwMode="auto">
            <a:xfrm>
              <a:off x="9243280" y="2148637"/>
              <a:ext cx="476137" cy="499025"/>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a:extLst>
                <a:ext uri="{FF2B5EF4-FFF2-40B4-BE49-F238E27FC236}">
                  <a16:creationId xmlns:a16="http://schemas.microsoft.com/office/drawing/2014/main" id="{639DD02B-73D5-4C4A-946D-1C725C818068}"/>
                </a:ext>
              </a:extLst>
            </p:cNvPr>
            <p:cNvCxnSpPr/>
            <p:nvPr/>
          </p:nvCxnSpPr>
          <p:spPr bwMode="auto">
            <a:xfrm flipH="1">
              <a:off x="8910547" y="2309447"/>
              <a:ext cx="1" cy="338215"/>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Rounded Corners 45">
              <a:extLst>
                <a:ext uri="{FF2B5EF4-FFF2-40B4-BE49-F238E27FC236}">
                  <a16:creationId xmlns:a16="http://schemas.microsoft.com/office/drawing/2014/main" id="{BCB24031-0395-48EE-97ED-AC88F64A3BF5}"/>
                </a:ext>
              </a:extLst>
            </p:cNvPr>
            <p:cNvSpPr/>
            <p:nvPr/>
          </p:nvSpPr>
          <p:spPr bwMode="auto">
            <a:xfrm>
              <a:off x="8532026" y="1662495"/>
              <a:ext cx="774355" cy="774356"/>
            </a:xfrm>
            <a:prstGeom prst="roundRect">
              <a:avLst/>
            </a:prstGeom>
            <a:solidFill>
              <a:schemeClr val="bg1"/>
            </a:solidFill>
            <a:ln w="28575"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r>
                <a:rPr lang="en-GB" sz="1800" i="0" dirty="0">
                  <a:solidFill>
                    <a:srgbClr val="9EA900"/>
                  </a:solidFill>
                  <a:latin typeface="Arial Black" panose="020B0A04020102020204" pitchFamily="34" charset="0"/>
                </a:rPr>
                <a:t>E</a:t>
              </a:r>
              <a:r>
                <a:rPr lang="en-GB" sz="1800" i="0" dirty="0">
                  <a:solidFill>
                    <a:srgbClr val="004F5C">
                      <a:lumMod val="75000"/>
                      <a:lumOff val="25000"/>
                    </a:srgbClr>
                  </a:solidFill>
                  <a:latin typeface="Arial Black" panose="020B0A04020102020204" pitchFamily="34" charset="0"/>
                </a:rPr>
                <a:t>S</a:t>
              </a:r>
              <a:r>
                <a:rPr lang="en-GB" sz="1800" i="0" dirty="0">
                  <a:solidFill>
                    <a:srgbClr val="F47524"/>
                  </a:solidFill>
                  <a:latin typeface="Arial Black" panose="020B0A04020102020204" pitchFamily="34" charset="0"/>
                </a:rPr>
                <a:t>G</a:t>
              </a:r>
            </a:p>
          </p:txBody>
        </p:sp>
        <p:grpSp>
          <p:nvGrpSpPr>
            <p:cNvPr id="53" name="Group 52">
              <a:extLst>
                <a:ext uri="{FF2B5EF4-FFF2-40B4-BE49-F238E27FC236}">
                  <a16:creationId xmlns:a16="http://schemas.microsoft.com/office/drawing/2014/main" id="{6B46CC26-B905-45FC-A83C-7D8F606FB8D9}"/>
                </a:ext>
              </a:extLst>
            </p:cNvPr>
            <p:cNvGrpSpPr/>
            <p:nvPr/>
          </p:nvGrpSpPr>
          <p:grpSpPr>
            <a:xfrm>
              <a:off x="6467323" y="2705555"/>
              <a:ext cx="2140972" cy="691015"/>
              <a:chOff x="6551017" y="3892560"/>
              <a:chExt cx="2140972" cy="691015"/>
            </a:xfrm>
          </p:grpSpPr>
          <p:sp>
            <p:nvSpPr>
              <p:cNvPr id="51" name="Rectangle: Rounded Corners 50">
                <a:extLst>
                  <a:ext uri="{FF2B5EF4-FFF2-40B4-BE49-F238E27FC236}">
                    <a16:creationId xmlns:a16="http://schemas.microsoft.com/office/drawing/2014/main" id="{27E5BFA2-B2E3-4ED7-88D1-099A8DA02DBA}"/>
                  </a:ext>
                </a:extLst>
              </p:cNvPr>
              <p:cNvSpPr/>
              <p:nvPr/>
            </p:nvSpPr>
            <p:spPr bwMode="auto">
              <a:xfrm>
                <a:off x="6551017" y="3945367"/>
                <a:ext cx="2140972" cy="600004"/>
              </a:xfrm>
              <a:prstGeom prst="roundRect">
                <a:avLst>
                  <a:gd name="adj" fmla="val 28232"/>
                </a:avLst>
              </a:prstGeom>
              <a:solidFill>
                <a:schemeClr val="bg1"/>
              </a:solidFill>
              <a:ln w="28575"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400" i="0" dirty="0"/>
              </a:p>
            </p:txBody>
          </p:sp>
          <p:pic>
            <p:nvPicPr>
              <p:cNvPr id="47" name="Graphic 46" descr="Folder">
                <a:extLst>
                  <a:ext uri="{FF2B5EF4-FFF2-40B4-BE49-F238E27FC236}">
                    <a16:creationId xmlns:a16="http://schemas.microsoft.com/office/drawing/2014/main" id="{37C95007-03B1-4419-A82A-1C6ADF8A31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77393" y="4087543"/>
                <a:ext cx="496032" cy="496032"/>
              </a:xfrm>
              <a:prstGeom prst="rect">
                <a:avLst/>
              </a:prstGeom>
            </p:spPr>
          </p:pic>
          <p:pic>
            <p:nvPicPr>
              <p:cNvPr id="48" name="Graphic 47" descr="Folder">
                <a:extLst>
                  <a:ext uri="{FF2B5EF4-FFF2-40B4-BE49-F238E27FC236}">
                    <a16:creationId xmlns:a16="http://schemas.microsoft.com/office/drawing/2014/main" id="{36432803-18C3-4CFF-A9E8-BA1FDEF43D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11053" y="4087543"/>
                <a:ext cx="496032" cy="496032"/>
              </a:xfrm>
              <a:prstGeom prst="rect">
                <a:avLst/>
              </a:prstGeom>
            </p:spPr>
          </p:pic>
          <p:pic>
            <p:nvPicPr>
              <p:cNvPr id="49" name="Graphic 48" descr="Folder">
                <a:extLst>
                  <a:ext uri="{FF2B5EF4-FFF2-40B4-BE49-F238E27FC236}">
                    <a16:creationId xmlns:a16="http://schemas.microsoft.com/office/drawing/2014/main" id="{5E225958-06CE-4752-AB2A-1AB5DDFC70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44713" y="4087543"/>
                <a:ext cx="496032" cy="496032"/>
              </a:xfrm>
              <a:prstGeom prst="rect">
                <a:avLst/>
              </a:prstGeom>
            </p:spPr>
          </p:pic>
          <p:pic>
            <p:nvPicPr>
              <p:cNvPr id="50" name="Graphic 49" descr="Folder">
                <a:extLst>
                  <a:ext uri="{FF2B5EF4-FFF2-40B4-BE49-F238E27FC236}">
                    <a16:creationId xmlns:a16="http://schemas.microsoft.com/office/drawing/2014/main" id="{9841CF0E-4A2F-4BDF-B75D-40303CCB8B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8373" y="4087543"/>
                <a:ext cx="496032" cy="496032"/>
              </a:xfrm>
              <a:prstGeom prst="rect">
                <a:avLst/>
              </a:prstGeom>
            </p:spPr>
          </p:pic>
          <p:sp>
            <p:nvSpPr>
              <p:cNvPr id="52" name="Rectangle 51">
                <a:extLst>
                  <a:ext uri="{FF2B5EF4-FFF2-40B4-BE49-F238E27FC236}">
                    <a16:creationId xmlns:a16="http://schemas.microsoft.com/office/drawing/2014/main" id="{D576102E-E442-44C0-A7B4-09FF00F3A2A7}"/>
                  </a:ext>
                </a:extLst>
              </p:cNvPr>
              <p:cNvSpPr/>
              <p:nvPr/>
            </p:nvSpPr>
            <p:spPr>
              <a:xfrm>
                <a:off x="7329153" y="3892560"/>
                <a:ext cx="593491" cy="307808"/>
              </a:xfrm>
              <a:prstGeom prst="rect">
                <a:avLst/>
              </a:prstGeom>
            </p:spPr>
            <p:txBody>
              <a:bodyPr wrap="none">
                <a:spAutoFit/>
              </a:bodyPr>
              <a:lstStyle/>
              <a:p>
                <a:pPr algn="ctr" defTabSz="914125"/>
                <a:r>
                  <a:rPr lang="en-GB" sz="1400" i="0" dirty="0">
                    <a:solidFill>
                      <a:srgbClr val="9EA900"/>
                    </a:solidFill>
                    <a:latin typeface="Arial Black" panose="020B0A04020102020204" pitchFamily="34" charset="0"/>
                  </a:rPr>
                  <a:t>E</a:t>
                </a:r>
                <a:r>
                  <a:rPr lang="en-GB" sz="1400" i="0" dirty="0">
                    <a:solidFill>
                      <a:srgbClr val="004F5C">
                        <a:lumMod val="75000"/>
                        <a:lumOff val="25000"/>
                      </a:srgbClr>
                    </a:solidFill>
                    <a:latin typeface="Arial Black" panose="020B0A04020102020204" pitchFamily="34" charset="0"/>
                  </a:rPr>
                  <a:t>S</a:t>
                </a:r>
                <a:r>
                  <a:rPr lang="en-GB" sz="1400" i="0" dirty="0">
                    <a:solidFill>
                      <a:srgbClr val="F47524"/>
                    </a:solidFill>
                    <a:latin typeface="Arial Black" panose="020B0A04020102020204" pitchFamily="34" charset="0"/>
                  </a:rPr>
                  <a:t>G</a:t>
                </a:r>
              </a:p>
            </p:txBody>
          </p:sp>
        </p:grpSp>
        <p:sp>
          <p:nvSpPr>
            <p:cNvPr id="54" name="Rectangle 53">
              <a:extLst>
                <a:ext uri="{FF2B5EF4-FFF2-40B4-BE49-F238E27FC236}">
                  <a16:creationId xmlns:a16="http://schemas.microsoft.com/office/drawing/2014/main" id="{F81D89E2-AAB6-4EB4-A97E-421EF8275F33}"/>
                </a:ext>
              </a:extLst>
            </p:cNvPr>
            <p:cNvSpPr/>
            <p:nvPr/>
          </p:nvSpPr>
          <p:spPr>
            <a:xfrm>
              <a:off x="6358297" y="3419651"/>
              <a:ext cx="5046577" cy="307808"/>
            </a:xfrm>
            <a:prstGeom prst="rect">
              <a:avLst/>
            </a:prstGeom>
          </p:spPr>
          <p:txBody>
            <a:bodyPr wrap="square">
              <a:spAutoFit/>
            </a:bodyPr>
            <a:lstStyle/>
            <a:p>
              <a:pPr algn="ctr" defTabSz="914125"/>
              <a:r>
                <a:rPr lang="en-GB" sz="1400" i="0" dirty="0">
                  <a:solidFill>
                    <a:srgbClr val="004F5C"/>
                  </a:solidFill>
                </a:rPr>
                <a:t>We offer an M&amp;G ESG-labelled family of funds</a:t>
              </a:r>
            </a:p>
          </p:txBody>
        </p:sp>
      </p:grpSp>
      <p:sp>
        <p:nvSpPr>
          <p:cNvPr id="55" name="Rectangle 54">
            <a:extLst>
              <a:ext uri="{FF2B5EF4-FFF2-40B4-BE49-F238E27FC236}">
                <a16:creationId xmlns:a16="http://schemas.microsoft.com/office/drawing/2014/main" id="{6756A3F9-5B9D-4606-895B-177186F63A95}"/>
              </a:ext>
            </a:extLst>
          </p:cNvPr>
          <p:cNvSpPr/>
          <p:nvPr/>
        </p:nvSpPr>
        <p:spPr>
          <a:xfrm>
            <a:off x="689162" y="3498730"/>
            <a:ext cx="3232831" cy="400017"/>
          </a:xfrm>
          <a:prstGeom prst="rect">
            <a:avLst/>
          </a:prstGeom>
        </p:spPr>
        <p:txBody>
          <a:bodyPr wrap="none">
            <a:spAutoFit/>
          </a:bodyPr>
          <a:lstStyle/>
          <a:p>
            <a:pPr algn="ctr" defTabSz="914125"/>
            <a:r>
              <a:rPr lang="en-GB" sz="2000" i="0" dirty="0">
                <a:solidFill>
                  <a:srgbClr val="004F5C"/>
                </a:solidFill>
              </a:rPr>
              <a:t>ESG integration in practice</a:t>
            </a:r>
          </a:p>
        </p:txBody>
      </p:sp>
      <p:sp>
        <p:nvSpPr>
          <p:cNvPr id="58" name="Rectangle: Rounded Corners 57">
            <a:extLst>
              <a:ext uri="{FF2B5EF4-FFF2-40B4-BE49-F238E27FC236}">
                <a16:creationId xmlns:a16="http://schemas.microsoft.com/office/drawing/2014/main" id="{C9900BE6-61F4-4F19-84BF-204D7411B466}"/>
              </a:ext>
            </a:extLst>
          </p:cNvPr>
          <p:cNvSpPr/>
          <p:nvPr/>
        </p:nvSpPr>
        <p:spPr bwMode="auto">
          <a:xfrm>
            <a:off x="637999" y="4081940"/>
            <a:ext cx="918461" cy="918461"/>
          </a:xfrm>
          <a:prstGeom prst="roundRect">
            <a:avLst/>
          </a:prstGeom>
          <a:solidFill>
            <a:schemeClr val="accent3"/>
          </a:solidFill>
          <a:ln w="285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800" i="0" dirty="0">
              <a:solidFill>
                <a:srgbClr val="F47524"/>
              </a:solidFill>
              <a:latin typeface="Arial Black" panose="020B0A04020102020204" pitchFamily="34" charset="0"/>
            </a:endParaRPr>
          </a:p>
        </p:txBody>
      </p:sp>
      <p:pic>
        <p:nvPicPr>
          <p:cNvPr id="59" name="Graphic 58" descr="Meeting">
            <a:extLst>
              <a:ext uri="{FF2B5EF4-FFF2-40B4-BE49-F238E27FC236}">
                <a16:creationId xmlns:a16="http://schemas.microsoft.com/office/drawing/2014/main" id="{1E7E1270-3AE4-48BF-A3B7-51755721F9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7864" y="4005833"/>
            <a:ext cx="673653" cy="673651"/>
          </a:xfrm>
          <a:prstGeom prst="rect">
            <a:avLst/>
          </a:prstGeom>
        </p:spPr>
      </p:pic>
      <p:sp>
        <p:nvSpPr>
          <p:cNvPr id="61" name="Rectangle 60">
            <a:extLst>
              <a:ext uri="{FF2B5EF4-FFF2-40B4-BE49-F238E27FC236}">
                <a16:creationId xmlns:a16="http://schemas.microsoft.com/office/drawing/2014/main" id="{518CB570-B086-4A0A-A13A-8816C518D5B0}"/>
              </a:ext>
            </a:extLst>
          </p:cNvPr>
          <p:cNvSpPr/>
          <p:nvPr/>
        </p:nvSpPr>
        <p:spPr bwMode="auto">
          <a:xfrm>
            <a:off x="921835" y="4435773"/>
            <a:ext cx="344376" cy="417189"/>
          </a:xfrm>
          <a:prstGeom prst="rect">
            <a:avLst/>
          </a:prstGeom>
          <a:solidFill>
            <a:schemeClr val="accent3"/>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400" i="0" dirty="0"/>
          </a:p>
        </p:txBody>
      </p:sp>
      <p:sp>
        <p:nvSpPr>
          <p:cNvPr id="63" name="Rectangle 62">
            <a:extLst>
              <a:ext uri="{FF2B5EF4-FFF2-40B4-BE49-F238E27FC236}">
                <a16:creationId xmlns:a16="http://schemas.microsoft.com/office/drawing/2014/main" id="{2EEFFD4D-D02F-4530-9B6D-DA3CFC7FD4F5}"/>
              </a:ext>
            </a:extLst>
          </p:cNvPr>
          <p:cNvSpPr/>
          <p:nvPr/>
        </p:nvSpPr>
        <p:spPr>
          <a:xfrm>
            <a:off x="56048" y="4994906"/>
            <a:ext cx="2087925" cy="738493"/>
          </a:xfrm>
          <a:prstGeom prst="rect">
            <a:avLst/>
          </a:prstGeom>
        </p:spPr>
        <p:txBody>
          <a:bodyPr wrap="square">
            <a:spAutoFit/>
          </a:bodyPr>
          <a:lstStyle/>
          <a:p>
            <a:pPr algn="ctr" defTabSz="914125"/>
            <a:r>
              <a:rPr lang="en-GB" sz="1400" i="0" dirty="0">
                <a:solidFill>
                  <a:srgbClr val="004F5C"/>
                </a:solidFill>
              </a:rPr>
              <a:t>Historically long-term investors, active engagement &amp; voting</a:t>
            </a:r>
          </a:p>
        </p:txBody>
      </p:sp>
      <p:grpSp>
        <p:nvGrpSpPr>
          <p:cNvPr id="91" name="Group 90">
            <a:extLst>
              <a:ext uri="{FF2B5EF4-FFF2-40B4-BE49-F238E27FC236}">
                <a16:creationId xmlns:a16="http://schemas.microsoft.com/office/drawing/2014/main" id="{D650C2D7-F608-4EDE-B864-1E62627E94EA}"/>
              </a:ext>
            </a:extLst>
          </p:cNvPr>
          <p:cNvGrpSpPr/>
          <p:nvPr/>
        </p:nvGrpSpPr>
        <p:grpSpPr>
          <a:xfrm>
            <a:off x="2095326" y="4072492"/>
            <a:ext cx="1609764" cy="1651460"/>
            <a:chOff x="2565866" y="4434727"/>
            <a:chExt cx="1931655" cy="1981688"/>
          </a:xfrm>
        </p:grpSpPr>
        <p:grpSp>
          <p:nvGrpSpPr>
            <p:cNvPr id="73" name="Group 72">
              <a:extLst>
                <a:ext uri="{FF2B5EF4-FFF2-40B4-BE49-F238E27FC236}">
                  <a16:creationId xmlns:a16="http://schemas.microsoft.com/office/drawing/2014/main" id="{072A1685-D92A-4490-8BA3-527B81E8A61D}"/>
                </a:ext>
              </a:extLst>
            </p:cNvPr>
            <p:cNvGrpSpPr/>
            <p:nvPr/>
          </p:nvGrpSpPr>
          <p:grpSpPr>
            <a:xfrm>
              <a:off x="2944137" y="4434727"/>
              <a:ext cx="1141122" cy="1102118"/>
              <a:chOff x="2944137" y="4434727"/>
              <a:chExt cx="1141122" cy="1102118"/>
            </a:xfrm>
          </p:grpSpPr>
          <p:sp>
            <p:nvSpPr>
              <p:cNvPr id="64" name="Rectangle: Rounded Corners 63">
                <a:extLst>
                  <a:ext uri="{FF2B5EF4-FFF2-40B4-BE49-F238E27FC236}">
                    <a16:creationId xmlns:a16="http://schemas.microsoft.com/office/drawing/2014/main" id="{CCA578DF-99B8-405B-B36F-5FDF33981CE4}"/>
                  </a:ext>
                </a:extLst>
              </p:cNvPr>
              <p:cNvSpPr/>
              <p:nvPr/>
            </p:nvSpPr>
            <p:spPr bwMode="auto">
              <a:xfrm>
                <a:off x="2959311" y="4434727"/>
                <a:ext cx="1102118" cy="1102118"/>
              </a:xfrm>
              <a:prstGeom prst="roundRect">
                <a:avLst/>
              </a:prstGeom>
              <a:solidFill>
                <a:schemeClr val="tx2"/>
              </a:solidFill>
              <a:ln w="285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800" i="0" dirty="0">
                  <a:solidFill>
                    <a:srgbClr val="F47524"/>
                  </a:solidFill>
                  <a:latin typeface="Arial Black" panose="020B0A04020102020204" pitchFamily="34" charset="0"/>
                </a:endParaRPr>
              </a:p>
            </p:txBody>
          </p:sp>
          <p:grpSp>
            <p:nvGrpSpPr>
              <p:cNvPr id="70" name="Group 69">
                <a:extLst>
                  <a:ext uri="{FF2B5EF4-FFF2-40B4-BE49-F238E27FC236}">
                    <a16:creationId xmlns:a16="http://schemas.microsoft.com/office/drawing/2014/main" id="{584249FE-C7E9-4385-90DA-A7F8D8E7B6C9}"/>
                  </a:ext>
                </a:extLst>
              </p:cNvPr>
              <p:cNvGrpSpPr/>
              <p:nvPr/>
            </p:nvGrpSpPr>
            <p:grpSpPr>
              <a:xfrm>
                <a:off x="3017763" y="4747821"/>
                <a:ext cx="985214" cy="779792"/>
                <a:chOff x="2999896" y="4695216"/>
                <a:chExt cx="1006754" cy="796842"/>
              </a:xfrm>
            </p:grpSpPr>
            <p:sp>
              <p:nvSpPr>
                <p:cNvPr id="65" name="Block Arc 64">
                  <a:extLst>
                    <a:ext uri="{FF2B5EF4-FFF2-40B4-BE49-F238E27FC236}">
                      <a16:creationId xmlns:a16="http://schemas.microsoft.com/office/drawing/2014/main" id="{42971BC2-71D5-4C6C-8B19-42235EA2E64C}"/>
                    </a:ext>
                  </a:extLst>
                </p:cNvPr>
                <p:cNvSpPr/>
                <p:nvPr/>
              </p:nvSpPr>
              <p:spPr bwMode="auto">
                <a:xfrm>
                  <a:off x="3103811" y="4718335"/>
                  <a:ext cx="797952" cy="773723"/>
                </a:xfrm>
                <a:prstGeom prst="blockArc">
                  <a:avLst>
                    <a:gd name="adj1" fmla="val 12910743"/>
                    <a:gd name="adj2" fmla="val 19112425"/>
                    <a:gd name="adj3" fmla="val 30138"/>
                  </a:avLst>
                </a:prstGeom>
                <a:no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400" i="0" dirty="0"/>
                </a:p>
              </p:txBody>
            </p:sp>
            <p:grpSp>
              <p:nvGrpSpPr>
                <p:cNvPr id="69" name="Group 68">
                  <a:extLst>
                    <a:ext uri="{FF2B5EF4-FFF2-40B4-BE49-F238E27FC236}">
                      <a16:creationId xmlns:a16="http://schemas.microsoft.com/office/drawing/2014/main" id="{F9DE10B8-D138-4454-9752-BED56AD5A7A1}"/>
                    </a:ext>
                  </a:extLst>
                </p:cNvPr>
                <p:cNvGrpSpPr/>
                <p:nvPr/>
              </p:nvGrpSpPr>
              <p:grpSpPr>
                <a:xfrm>
                  <a:off x="2999896" y="4695216"/>
                  <a:ext cx="1006754" cy="419103"/>
                  <a:chOff x="3079622" y="4726957"/>
                  <a:chExt cx="847301" cy="352722"/>
                </a:xfrm>
              </p:grpSpPr>
              <p:sp>
                <p:nvSpPr>
                  <p:cNvPr id="66" name="Oval 65">
                    <a:extLst>
                      <a:ext uri="{FF2B5EF4-FFF2-40B4-BE49-F238E27FC236}">
                        <a16:creationId xmlns:a16="http://schemas.microsoft.com/office/drawing/2014/main" id="{D7A2F143-4DC7-4882-A289-322B810B5103}"/>
                      </a:ext>
                    </a:extLst>
                  </p:cNvPr>
                  <p:cNvSpPr/>
                  <p:nvPr/>
                </p:nvSpPr>
                <p:spPr bwMode="auto">
                  <a:xfrm>
                    <a:off x="3594823" y="4747579"/>
                    <a:ext cx="332100" cy="332100"/>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400" i="0" dirty="0"/>
                  </a:p>
                </p:txBody>
              </p:sp>
              <p:sp>
                <p:nvSpPr>
                  <p:cNvPr id="67" name="Oval 66">
                    <a:extLst>
                      <a:ext uri="{FF2B5EF4-FFF2-40B4-BE49-F238E27FC236}">
                        <a16:creationId xmlns:a16="http://schemas.microsoft.com/office/drawing/2014/main" id="{141F016A-2E21-40D7-BE35-6625F8B46270}"/>
                      </a:ext>
                    </a:extLst>
                  </p:cNvPr>
                  <p:cNvSpPr/>
                  <p:nvPr/>
                </p:nvSpPr>
                <p:spPr bwMode="auto">
                  <a:xfrm>
                    <a:off x="3079622" y="4747579"/>
                    <a:ext cx="332100" cy="332100"/>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400" i="0" dirty="0"/>
                  </a:p>
                </p:txBody>
              </p:sp>
              <p:sp>
                <p:nvSpPr>
                  <p:cNvPr id="68" name="Oval 67">
                    <a:extLst>
                      <a:ext uri="{FF2B5EF4-FFF2-40B4-BE49-F238E27FC236}">
                        <a16:creationId xmlns:a16="http://schemas.microsoft.com/office/drawing/2014/main" id="{61D620D9-5D6F-4089-AFA2-D381EDA0ADDB}"/>
                      </a:ext>
                    </a:extLst>
                  </p:cNvPr>
                  <p:cNvSpPr/>
                  <p:nvPr/>
                </p:nvSpPr>
                <p:spPr bwMode="auto">
                  <a:xfrm>
                    <a:off x="3439081" y="4726957"/>
                    <a:ext cx="129313" cy="126834"/>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400" i="0" dirty="0"/>
                  </a:p>
                </p:txBody>
              </p:sp>
            </p:grpSp>
          </p:grpSp>
          <p:sp>
            <p:nvSpPr>
              <p:cNvPr id="71" name="Rectangle 70">
                <a:extLst>
                  <a:ext uri="{FF2B5EF4-FFF2-40B4-BE49-F238E27FC236}">
                    <a16:creationId xmlns:a16="http://schemas.microsoft.com/office/drawing/2014/main" id="{3D8966A5-3C9E-43E5-AA06-A0157C04AED7}"/>
                  </a:ext>
                </a:extLst>
              </p:cNvPr>
              <p:cNvSpPr/>
              <p:nvPr/>
            </p:nvSpPr>
            <p:spPr>
              <a:xfrm>
                <a:off x="2944137" y="4823955"/>
                <a:ext cx="536928" cy="276925"/>
              </a:xfrm>
              <a:prstGeom prst="rect">
                <a:avLst/>
              </a:prstGeom>
            </p:spPr>
            <p:txBody>
              <a:bodyPr wrap="none">
                <a:spAutoFit/>
              </a:bodyPr>
              <a:lstStyle/>
              <a:p>
                <a:pPr algn="ctr" defTabSz="914125"/>
                <a:r>
                  <a:rPr lang="en-GB" sz="900" i="0" dirty="0">
                    <a:solidFill>
                      <a:schemeClr val="bg1"/>
                    </a:solidFill>
                    <a:latin typeface="Arial Black" panose="020B0A04020102020204" pitchFamily="34" charset="0"/>
                  </a:rPr>
                  <a:t>ESG</a:t>
                </a:r>
              </a:p>
            </p:txBody>
          </p:sp>
          <p:sp>
            <p:nvSpPr>
              <p:cNvPr id="72" name="Rectangle 71">
                <a:extLst>
                  <a:ext uri="{FF2B5EF4-FFF2-40B4-BE49-F238E27FC236}">
                    <a16:creationId xmlns:a16="http://schemas.microsoft.com/office/drawing/2014/main" id="{9607F379-B9D4-4689-BBB6-FC4397D166BB}"/>
                  </a:ext>
                </a:extLst>
              </p:cNvPr>
              <p:cNvSpPr/>
              <p:nvPr/>
            </p:nvSpPr>
            <p:spPr>
              <a:xfrm>
                <a:off x="3548331" y="4823955"/>
                <a:ext cx="536928" cy="276925"/>
              </a:xfrm>
              <a:prstGeom prst="rect">
                <a:avLst/>
              </a:prstGeom>
            </p:spPr>
            <p:txBody>
              <a:bodyPr wrap="none">
                <a:spAutoFit/>
              </a:bodyPr>
              <a:lstStyle/>
              <a:p>
                <a:pPr algn="ctr" defTabSz="914125"/>
                <a:r>
                  <a:rPr lang="en-GB" sz="900" i="0" dirty="0">
                    <a:solidFill>
                      <a:schemeClr val="bg1"/>
                    </a:solidFill>
                    <a:latin typeface="Arial Black" panose="020B0A04020102020204" pitchFamily="34" charset="0"/>
                  </a:rPr>
                  <a:t>ESG</a:t>
                </a:r>
              </a:p>
            </p:txBody>
          </p:sp>
        </p:grpSp>
        <p:sp>
          <p:nvSpPr>
            <p:cNvPr id="74" name="Rectangle 73">
              <a:extLst>
                <a:ext uri="{FF2B5EF4-FFF2-40B4-BE49-F238E27FC236}">
                  <a16:creationId xmlns:a16="http://schemas.microsoft.com/office/drawing/2014/main" id="{8ECB360A-8BCB-450A-8BDF-EBAA3C637EF4}"/>
                </a:ext>
              </a:extLst>
            </p:cNvPr>
            <p:cNvSpPr/>
            <p:nvPr/>
          </p:nvSpPr>
          <p:spPr>
            <a:xfrm>
              <a:off x="2565866" y="5530252"/>
              <a:ext cx="1931655" cy="886163"/>
            </a:xfrm>
            <a:prstGeom prst="rect">
              <a:avLst/>
            </a:prstGeom>
          </p:spPr>
          <p:txBody>
            <a:bodyPr wrap="square">
              <a:spAutoFit/>
            </a:bodyPr>
            <a:lstStyle/>
            <a:p>
              <a:pPr algn="ctr" defTabSz="914125"/>
              <a:r>
                <a:rPr lang="en-GB" sz="1400" i="0" dirty="0">
                  <a:solidFill>
                    <a:srgbClr val="004F5C"/>
                  </a:solidFill>
                </a:rPr>
                <a:t>Systematic integration of</a:t>
              </a:r>
              <a:br>
                <a:rPr lang="en-GB" sz="1400" i="0" dirty="0">
                  <a:solidFill>
                    <a:srgbClr val="004F5C"/>
                  </a:solidFill>
                </a:rPr>
              </a:br>
              <a:r>
                <a:rPr lang="en-GB" sz="1400" i="0" dirty="0">
                  <a:solidFill>
                    <a:srgbClr val="004F5C"/>
                  </a:solidFill>
                </a:rPr>
                <a:t>E&amp;S factors</a:t>
              </a:r>
            </a:p>
          </p:txBody>
        </p:sp>
      </p:grpSp>
      <p:grpSp>
        <p:nvGrpSpPr>
          <p:cNvPr id="92" name="Group 91">
            <a:extLst>
              <a:ext uri="{FF2B5EF4-FFF2-40B4-BE49-F238E27FC236}">
                <a16:creationId xmlns:a16="http://schemas.microsoft.com/office/drawing/2014/main" id="{560CE5EE-06EF-476C-BB6D-73E85CDF01B3}"/>
              </a:ext>
            </a:extLst>
          </p:cNvPr>
          <p:cNvGrpSpPr/>
          <p:nvPr/>
        </p:nvGrpSpPr>
        <p:grpSpPr>
          <a:xfrm>
            <a:off x="5118303" y="4072493"/>
            <a:ext cx="2005376" cy="1656741"/>
            <a:chOff x="4490987" y="4428388"/>
            <a:chExt cx="2406374" cy="1988025"/>
          </a:xfrm>
        </p:grpSpPr>
        <p:sp>
          <p:nvSpPr>
            <p:cNvPr id="75" name="Rectangle: Rounded Corners 74">
              <a:extLst>
                <a:ext uri="{FF2B5EF4-FFF2-40B4-BE49-F238E27FC236}">
                  <a16:creationId xmlns:a16="http://schemas.microsoft.com/office/drawing/2014/main" id="{3B639097-3F0E-4817-9058-13AFCB440A16}"/>
                </a:ext>
              </a:extLst>
            </p:cNvPr>
            <p:cNvSpPr/>
            <p:nvPr/>
          </p:nvSpPr>
          <p:spPr bwMode="auto">
            <a:xfrm>
              <a:off x="5168968" y="4428388"/>
              <a:ext cx="1102118" cy="1102118"/>
            </a:xfrm>
            <a:prstGeom prst="roundRect">
              <a:avLst/>
            </a:prstGeom>
            <a:solidFill>
              <a:schemeClr val="tx2"/>
            </a:solidFill>
            <a:ln w="285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800" i="0" dirty="0">
                <a:solidFill>
                  <a:srgbClr val="F47524"/>
                </a:solidFill>
                <a:latin typeface="Arial Black" panose="020B0A04020102020204" pitchFamily="34" charset="0"/>
              </a:endParaRPr>
            </a:p>
          </p:txBody>
        </p:sp>
        <p:pic>
          <p:nvPicPr>
            <p:cNvPr id="76" name="Graphic 75" descr="Bar chart">
              <a:extLst>
                <a:ext uri="{FF2B5EF4-FFF2-40B4-BE49-F238E27FC236}">
                  <a16:creationId xmlns:a16="http://schemas.microsoft.com/office/drawing/2014/main" id="{956B1116-8190-4B64-BA61-D24AB94839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86747" y="4771805"/>
              <a:ext cx="783485" cy="783484"/>
            </a:xfrm>
            <a:prstGeom prst="rect">
              <a:avLst/>
            </a:prstGeom>
          </p:spPr>
        </p:pic>
        <p:pic>
          <p:nvPicPr>
            <p:cNvPr id="77" name="Graphic 76" descr="Ruler">
              <a:extLst>
                <a:ext uri="{FF2B5EF4-FFF2-40B4-BE49-F238E27FC236}">
                  <a16:creationId xmlns:a16="http://schemas.microsoft.com/office/drawing/2014/main" id="{171C5103-36E2-4C76-A263-14E792677B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89264" y="4428652"/>
              <a:ext cx="653140" cy="653141"/>
            </a:xfrm>
            <a:prstGeom prst="rect">
              <a:avLst/>
            </a:prstGeom>
          </p:spPr>
        </p:pic>
        <p:sp>
          <p:nvSpPr>
            <p:cNvPr id="78" name="Rectangle 77">
              <a:extLst>
                <a:ext uri="{FF2B5EF4-FFF2-40B4-BE49-F238E27FC236}">
                  <a16:creationId xmlns:a16="http://schemas.microsoft.com/office/drawing/2014/main" id="{0DDC76C2-4ECC-4822-9E47-67B9B4829AAB}"/>
                </a:ext>
              </a:extLst>
            </p:cNvPr>
            <p:cNvSpPr/>
            <p:nvPr/>
          </p:nvSpPr>
          <p:spPr>
            <a:xfrm>
              <a:off x="4490987" y="5530250"/>
              <a:ext cx="2406374" cy="886163"/>
            </a:xfrm>
            <a:prstGeom prst="rect">
              <a:avLst/>
            </a:prstGeom>
          </p:spPr>
          <p:txBody>
            <a:bodyPr wrap="square">
              <a:spAutoFit/>
            </a:bodyPr>
            <a:lstStyle/>
            <a:p>
              <a:pPr algn="ctr" defTabSz="914125"/>
              <a:r>
                <a:rPr lang="en-GB" sz="1400" i="0" dirty="0">
                  <a:solidFill>
                    <a:srgbClr val="004F5C"/>
                  </a:solidFill>
                </a:rPr>
                <a:t>Proprietary tool records engagement outcomes </a:t>
              </a:r>
            </a:p>
          </p:txBody>
        </p:sp>
      </p:grpSp>
      <p:grpSp>
        <p:nvGrpSpPr>
          <p:cNvPr id="93" name="Group 92">
            <a:extLst>
              <a:ext uri="{FF2B5EF4-FFF2-40B4-BE49-F238E27FC236}">
                <a16:creationId xmlns:a16="http://schemas.microsoft.com/office/drawing/2014/main" id="{F5331592-E7E3-4895-B9F1-6B6CB8E6E8B1}"/>
              </a:ext>
            </a:extLst>
          </p:cNvPr>
          <p:cNvGrpSpPr/>
          <p:nvPr/>
        </p:nvGrpSpPr>
        <p:grpSpPr>
          <a:xfrm>
            <a:off x="3656443" y="4072493"/>
            <a:ext cx="1510509" cy="1656741"/>
            <a:chOff x="7120698" y="4428388"/>
            <a:chExt cx="1812553" cy="1988025"/>
          </a:xfrm>
        </p:grpSpPr>
        <p:sp>
          <p:nvSpPr>
            <p:cNvPr id="79" name="Rectangle: Rounded Corners 78">
              <a:extLst>
                <a:ext uri="{FF2B5EF4-FFF2-40B4-BE49-F238E27FC236}">
                  <a16:creationId xmlns:a16="http://schemas.microsoft.com/office/drawing/2014/main" id="{E2DAD65B-36D2-4BD5-8B12-32190200DD73}"/>
                </a:ext>
              </a:extLst>
            </p:cNvPr>
            <p:cNvSpPr/>
            <p:nvPr/>
          </p:nvSpPr>
          <p:spPr bwMode="auto">
            <a:xfrm>
              <a:off x="7470100" y="4428388"/>
              <a:ext cx="1102118" cy="1102118"/>
            </a:xfrm>
            <a:prstGeom prst="roundRect">
              <a:avLst/>
            </a:prstGeom>
            <a:solidFill>
              <a:schemeClr val="accent3"/>
            </a:solidFill>
            <a:ln w="285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800" i="0" dirty="0">
                <a:solidFill>
                  <a:srgbClr val="F47524"/>
                </a:solidFill>
                <a:latin typeface="Arial Black" panose="020B0A04020102020204" pitchFamily="34" charset="0"/>
              </a:endParaRPr>
            </a:p>
          </p:txBody>
        </p:sp>
        <p:pic>
          <p:nvPicPr>
            <p:cNvPr id="80" name="Graphic 79" descr="Microscope">
              <a:extLst>
                <a:ext uri="{FF2B5EF4-FFF2-40B4-BE49-F238E27FC236}">
                  <a16:creationId xmlns:a16="http://schemas.microsoft.com/office/drawing/2014/main" id="{5694ED7F-D346-4044-869C-3B69FAF2302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44132" y="4453193"/>
              <a:ext cx="698564" cy="698564"/>
            </a:xfrm>
            <a:prstGeom prst="rect">
              <a:avLst/>
            </a:prstGeom>
          </p:spPr>
        </p:pic>
        <p:sp>
          <p:nvSpPr>
            <p:cNvPr id="81" name="TextBox 80">
              <a:extLst>
                <a:ext uri="{FF2B5EF4-FFF2-40B4-BE49-F238E27FC236}">
                  <a16:creationId xmlns:a16="http://schemas.microsoft.com/office/drawing/2014/main" id="{3FDDC1BC-4DCD-4CFA-BA7B-083D1694EFE7}"/>
                </a:ext>
              </a:extLst>
            </p:cNvPr>
            <p:cNvSpPr txBox="1"/>
            <p:nvPr/>
          </p:nvSpPr>
          <p:spPr>
            <a:xfrm>
              <a:off x="7798251" y="5052554"/>
              <a:ext cx="506159" cy="627698"/>
            </a:xfrm>
            <a:prstGeom prst="rect">
              <a:avLst/>
            </a:prstGeom>
            <a:noFill/>
          </p:spPr>
          <p:txBody>
            <a:bodyPr wrap="none" rtlCol="0">
              <a:spAutoFit/>
            </a:bodyPr>
            <a:lstStyle/>
            <a:p>
              <a:pPr defTabSz="914125"/>
              <a:r>
                <a:rPr lang="en-GB" sz="2799" b="1" i="0" dirty="0">
                  <a:solidFill>
                    <a:schemeClr val="bg1"/>
                  </a:solidFill>
                  <a:latin typeface="Arial Black" panose="020B0A04020102020204" pitchFamily="34" charset="0"/>
                </a:rPr>
                <a:t>#</a:t>
              </a:r>
            </a:p>
          </p:txBody>
        </p:sp>
        <p:sp>
          <p:nvSpPr>
            <p:cNvPr id="82" name="Rectangle 81">
              <a:extLst>
                <a:ext uri="{FF2B5EF4-FFF2-40B4-BE49-F238E27FC236}">
                  <a16:creationId xmlns:a16="http://schemas.microsoft.com/office/drawing/2014/main" id="{A09DF778-213D-40DD-8605-D04AC90BEBC6}"/>
                </a:ext>
              </a:extLst>
            </p:cNvPr>
            <p:cNvSpPr/>
            <p:nvPr/>
          </p:nvSpPr>
          <p:spPr>
            <a:xfrm>
              <a:off x="7120698" y="5530250"/>
              <a:ext cx="1812553" cy="886163"/>
            </a:xfrm>
            <a:prstGeom prst="rect">
              <a:avLst/>
            </a:prstGeom>
          </p:spPr>
          <p:txBody>
            <a:bodyPr wrap="square">
              <a:spAutoFit/>
            </a:bodyPr>
            <a:lstStyle/>
            <a:p>
              <a:pPr algn="ctr" defTabSz="914125"/>
              <a:r>
                <a:rPr lang="en-GB" sz="1400" i="0" dirty="0">
                  <a:solidFill>
                    <a:srgbClr val="004F5C"/>
                  </a:solidFill>
                </a:rPr>
                <a:t>ESG hashtags applied to analyst research</a:t>
              </a:r>
            </a:p>
          </p:txBody>
        </p:sp>
      </p:grpSp>
      <p:grpSp>
        <p:nvGrpSpPr>
          <p:cNvPr id="94" name="Group 93">
            <a:extLst>
              <a:ext uri="{FF2B5EF4-FFF2-40B4-BE49-F238E27FC236}">
                <a16:creationId xmlns:a16="http://schemas.microsoft.com/office/drawing/2014/main" id="{90C14E35-C6B5-4BA8-8215-5A108D6102A9}"/>
              </a:ext>
            </a:extLst>
          </p:cNvPr>
          <p:cNvGrpSpPr/>
          <p:nvPr/>
        </p:nvGrpSpPr>
        <p:grpSpPr>
          <a:xfrm>
            <a:off x="7075031" y="4040715"/>
            <a:ext cx="1699037" cy="1688520"/>
            <a:chOff x="9450328" y="4390255"/>
            <a:chExt cx="2038778" cy="2026158"/>
          </a:xfrm>
        </p:grpSpPr>
        <p:sp>
          <p:nvSpPr>
            <p:cNvPr id="83" name="Rectangle: Rounded Corners 82">
              <a:extLst>
                <a:ext uri="{FF2B5EF4-FFF2-40B4-BE49-F238E27FC236}">
                  <a16:creationId xmlns:a16="http://schemas.microsoft.com/office/drawing/2014/main" id="{24A88B85-2396-4996-B86C-710FE25C5F4D}"/>
                </a:ext>
              </a:extLst>
            </p:cNvPr>
            <p:cNvSpPr/>
            <p:nvPr/>
          </p:nvSpPr>
          <p:spPr bwMode="auto">
            <a:xfrm>
              <a:off x="9904870" y="4428388"/>
              <a:ext cx="1102118" cy="1102118"/>
            </a:xfrm>
            <a:prstGeom prst="roundRect">
              <a:avLst/>
            </a:prstGeom>
            <a:solidFill>
              <a:schemeClr val="accent3"/>
            </a:solidFill>
            <a:ln w="285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800" i="0" dirty="0">
                <a:solidFill>
                  <a:srgbClr val="F47524"/>
                </a:solidFill>
                <a:latin typeface="Arial Black" panose="020B0A04020102020204" pitchFamily="34" charset="0"/>
              </a:endParaRPr>
            </a:p>
          </p:txBody>
        </p:sp>
        <p:pic>
          <p:nvPicPr>
            <p:cNvPr id="84" name="Graphic 83" descr="Laptop">
              <a:extLst>
                <a:ext uri="{FF2B5EF4-FFF2-40B4-BE49-F238E27FC236}">
                  <a16:creationId xmlns:a16="http://schemas.microsoft.com/office/drawing/2014/main" id="{602F13A6-8F8A-4A58-8C4B-81EDCA00EF0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909089" y="4390255"/>
              <a:ext cx="1089677" cy="1136205"/>
            </a:xfrm>
            <a:prstGeom prst="rect">
              <a:avLst/>
            </a:prstGeom>
          </p:spPr>
        </p:pic>
        <p:pic>
          <p:nvPicPr>
            <p:cNvPr id="85" name="Graphic 84" descr="Contract">
              <a:extLst>
                <a:ext uri="{FF2B5EF4-FFF2-40B4-BE49-F238E27FC236}">
                  <a16:creationId xmlns:a16="http://schemas.microsoft.com/office/drawing/2014/main" id="{3F084771-2653-43FF-9311-BEAC420BD78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163926" y="4853135"/>
              <a:ext cx="240151" cy="240151"/>
            </a:xfrm>
            <a:prstGeom prst="rect">
              <a:avLst/>
            </a:prstGeom>
          </p:spPr>
        </p:pic>
        <p:pic>
          <p:nvPicPr>
            <p:cNvPr id="86" name="Graphic 85" descr="List">
              <a:extLst>
                <a:ext uri="{FF2B5EF4-FFF2-40B4-BE49-F238E27FC236}">
                  <a16:creationId xmlns:a16="http://schemas.microsoft.com/office/drawing/2014/main" id="{3501CE9A-5690-4EC6-9C5F-CF23A4DE2D9D}"/>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529043" y="4849329"/>
              <a:ext cx="240151" cy="240151"/>
            </a:xfrm>
            <a:prstGeom prst="rect">
              <a:avLst/>
            </a:prstGeom>
          </p:spPr>
        </p:pic>
        <p:pic>
          <p:nvPicPr>
            <p:cNvPr id="87" name="Graphic 86" descr="Paper">
              <a:extLst>
                <a:ext uri="{FF2B5EF4-FFF2-40B4-BE49-F238E27FC236}">
                  <a16:creationId xmlns:a16="http://schemas.microsoft.com/office/drawing/2014/main" id="{D42DDB0D-3172-4242-86F9-D5E8ACABAF6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349633" y="4849178"/>
              <a:ext cx="240151" cy="240151"/>
            </a:xfrm>
            <a:prstGeom prst="rect">
              <a:avLst/>
            </a:prstGeom>
          </p:spPr>
        </p:pic>
        <p:sp>
          <p:nvSpPr>
            <p:cNvPr id="88" name="Rectangle 87">
              <a:extLst>
                <a:ext uri="{FF2B5EF4-FFF2-40B4-BE49-F238E27FC236}">
                  <a16:creationId xmlns:a16="http://schemas.microsoft.com/office/drawing/2014/main" id="{11775A6A-9DC0-4C10-965A-9C66213461CB}"/>
                </a:ext>
              </a:extLst>
            </p:cNvPr>
            <p:cNvSpPr/>
            <p:nvPr/>
          </p:nvSpPr>
          <p:spPr>
            <a:xfrm>
              <a:off x="10190284" y="4662678"/>
              <a:ext cx="536928" cy="276925"/>
            </a:xfrm>
            <a:prstGeom prst="rect">
              <a:avLst/>
            </a:prstGeom>
          </p:spPr>
          <p:txBody>
            <a:bodyPr wrap="none">
              <a:spAutoFit/>
            </a:bodyPr>
            <a:lstStyle/>
            <a:p>
              <a:pPr algn="ctr" defTabSz="914125"/>
              <a:r>
                <a:rPr lang="en-GB" sz="900" i="0" dirty="0">
                  <a:solidFill>
                    <a:schemeClr val="bg1"/>
                  </a:solidFill>
                  <a:latin typeface="Arial Black" panose="020B0A04020102020204" pitchFamily="34" charset="0"/>
                </a:rPr>
                <a:t>ESG</a:t>
              </a:r>
            </a:p>
          </p:txBody>
        </p:sp>
        <p:sp>
          <p:nvSpPr>
            <p:cNvPr id="89" name="Rectangle 88">
              <a:extLst>
                <a:ext uri="{FF2B5EF4-FFF2-40B4-BE49-F238E27FC236}">
                  <a16:creationId xmlns:a16="http://schemas.microsoft.com/office/drawing/2014/main" id="{812D3872-1852-4271-94BC-952BAC53689E}"/>
                </a:ext>
              </a:extLst>
            </p:cNvPr>
            <p:cNvSpPr/>
            <p:nvPr/>
          </p:nvSpPr>
          <p:spPr>
            <a:xfrm>
              <a:off x="9450328" y="5530250"/>
              <a:ext cx="2038778" cy="886163"/>
            </a:xfrm>
            <a:prstGeom prst="rect">
              <a:avLst/>
            </a:prstGeom>
          </p:spPr>
          <p:txBody>
            <a:bodyPr wrap="square">
              <a:spAutoFit/>
            </a:bodyPr>
            <a:lstStyle/>
            <a:p>
              <a:pPr algn="ctr" defTabSz="914125"/>
              <a:r>
                <a:rPr lang="en-GB" sz="1400" i="0" dirty="0">
                  <a:solidFill>
                    <a:srgbClr val="004F5C"/>
                  </a:solidFill>
                </a:rPr>
                <a:t>Data and insight collated in ESG dashboards </a:t>
              </a:r>
            </a:p>
          </p:txBody>
        </p:sp>
      </p:grpSp>
      <p:grpSp>
        <p:nvGrpSpPr>
          <p:cNvPr id="34" name="Group 33">
            <a:extLst>
              <a:ext uri="{FF2B5EF4-FFF2-40B4-BE49-F238E27FC236}">
                <a16:creationId xmlns:a16="http://schemas.microsoft.com/office/drawing/2014/main" id="{0865B01E-9EAC-4D23-B0C0-BC9C53488AED}"/>
              </a:ext>
            </a:extLst>
          </p:cNvPr>
          <p:cNvGrpSpPr/>
          <p:nvPr/>
        </p:nvGrpSpPr>
        <p:grpSpPr>
          <a:xfrm>
            <a:off x="8725420" y="4072493"/>
            <a:ext cx="1699037" cy="1656741"/>
            <a:chOff x="8726825" y="4073435"/>
            <a:chExt cx="1699430" cy="1657125"/>
          </a:xfrm>
        </p:grpSpPr>
        <p:sp>
          <p:nvSpPr>
            <p:cNvPr id="96" name="Rectangle: Rounded Corners 95">
              <a:extLst>
                <a:ext uri="{FF2B5EF4-FFF2-40B4-BE49-F238E27FC236}">
                  <a16:creationId xmlns:a16="http://schemas.microsoft.com/office/drawing/2014/main" id="{C7535084-20F9-47E8-B700-A4062F831995}"/>
                </a:ext>
              </a:extLst>
            </p:cNvPr>
            <p:cNvSpPr/>
            <p:nvPr/>
          </p:nvSpPr>
          <p:spPr bwMode="auto">
            <a:xfrm>
              <a:off x="9105710" y="4073435"/>
              <a:ext cx="918674" cy="918674"/>
            </a:xfrm>
            <a:prstGeom prst="roundRect">
              <a:avLst/>
            </a:prstGeom>
            <a:solidFill>
              <a:schemeClr val="tx2"/>
            </a:solidFill>
            <a:ln w="285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800" i="0" dirty="0">
                <a:solidFill>
                  <a:srgbClr val="F47524"/>
                </a:solidFill>
                <a:latin typeface="Arial Black" panose="020B0A04020102020204" pitchFamily="34" charset="0"/>
              </a:endParaRPr>
            </a:p>
          </p:txBody>
        </p:sp>
        <p:sp>
          <p:nvSpPr>
            <p:cNvPr id="102" name="Rectangle 101">
              <a:extLst>
                <a:ext uri="{FF2B5EF4-FFF2-40B4-BE49-F238E27FC236}">
                  <a16:creationId xmlns:a16="http://schemas.microsoft.com/office/drawing/2014/main" id="{1480E607-5951-469D-84D5-3AF04EE05C1F}"/>
                </a:ext>
              </a:extLst>
            </p:cNvPr>
            <p:cNvSpPr/>
            <p:nvPr/>
          </p:nvSpPr>
          <p:spPr>
            <a:xfrm>
              <a:off x="8726825" y="4991896"/>
              <a:ext cx="1699430" cy="738664"/>
            </a:xfrm>
            <a:prstGeom prst="rect">
              <a:avLst/>
            </a:prstGeom>
          </p:spPr>
          <p:txBody>
            <a:bodyPr wrap="square">
              <a:spAutoFit/>
            </a:bodyPr>
            <a:lstStyle/>
            <a:p>
              <a:pPr algn="ctr" defTabSz="914125"/>
              <a:r>
                <a:rPr lang="en-GB" sz="1400" i="0" dirty="0">
                  <a:solidFill>
                    <a:srgbClr val="004F5C"/>
                  </a:solidFill>
                </a:rPr>
                <a:t>Regular ESG reviews of portfolios</a:t>
              </a:r>
            </a:p>
          </p:txBody>
        </p:sp>
        <p:pic>
          <p:nvPicPr>
            <p:cNvPr id="111" name="Graphic 110" descr="Folder">
              <a:extLst>
                <a:ext uri="{FF2B5EF4-FFF2-40B4-BE49-F238E27FC236}">
                  <a16:creationId xmlns:a16="http://schemas.microsoft.com/office/drawing/2014/main" id="{70FFE0BB-7E58-402A-B421-089AB307521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074530" y="4086929"/>
              <a:ext cx="748916" cy="748916"/>
            </a:xfrm>
            <a:prstGeom prst="rect">
              <a:avLst/>
            </a:prstGeom>
          </p:spPr>
        </p:pic>
        <p:pic>
          <p:nvPicPr>
            <p:cNvPr id="112" name="Graphic 111" descr="Magnifying glass">
              <a:extLst>
                <a:ext uri="{FF2B5EF4-FFF2-40B4-BE49-F238E27FC236}">
                  <a16:creationId xmlns:a16="http://schemas.microsoft.com/office/drawing/2014/main" id="{54446EB6-5DA1-4AE3-B7D9-C38FD4F5852D}"/>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340187" y="4288257"/>
              <a:ext cx="685335" cy="685335"/>
            </a:xfrm>
            <a:prstGeom prst="rect">
              <a:avLst/>
            </a:prstGeom>
          </p:spPr>
        </p:pic>
        <p:sp>
          <p:nvSpPr>
            <p:cNvPr id="101" name="Rectangle 100">
              <a:extLst>
                <a:ext uri="{FF2B5EF4-FFF2-40B4-BE49-F238E27FC236}">
                  <a16:creationId xmlns:a16="http://schemas.microsoft.com/office/drawing/2014/main" id="{0856901C-E570-4085-A1B2-124E9FE3D5B1}"/>
                </a:ext>
              </a:extLst>
            </p:cNvPr>
            <p:cNvSpPr/>
            <p:nvPr/>
          </p:nvSpPr>
          <p:spPr>
            <a:xfrm>
              <a:off x="9369718" y="4438368"/>
              <a:ext cx="447558" cy="230832"/>
            </a:xfrm>
            <a:prstGeom prst="rect">
              <a:avLst/>
            </a:prstGeom>
          </p:spPr>
          <p:txBody>
            <a:bodyPr wrap="none">
              <a:spAutoFit/>
            </a:bodyPr>
            <a:lstStyle/>
            <a:p>
              <a:pPr algn="ctr" defTabSz="914125"/>
              <a:r>
                <a:rPr lang="en-GB" sz="900" i="0" dirty="0">
                  <a:solidFill>
                    <a:schemeClr val="bg1"/>
                  </a:solidFill>
                  <a:latin typeface="Arial Black" panose="020B0A04020102020204" pitchFamily="34" charset="0"/>
                </a:rPr>
                <a:t>ESG</a:t>
              </a:r>
            </a:p>
          </p:txBody>
        </p:sp>
      </p:grpSp>
      <p:grpSp>
        <p:nvGrpSpPr>
          <p:cNvPr id="33" name="Group 32">
            <a:extLst>
              <a:ext uri="{FF2B5EF4-FFF2-40B4-BE49-F238E27FC236}">
                <a16:creationId xmlns:a16="http://schemas.microsoft.com/office/drawing/2014/main" id="{1F4EB285-B4AA-4195-8A5B-5A56E10C293A}"/>
              </a:ext>
            </a:extLst>
          </p:cNvPr>
          <p:cNvGrpSpPr/>
          <p:nvPr/>
        </p:nvGrpSpPr>
        <p:grpSpPr>
          <a:xfrm>
            <a:off x="10375807" y="4072493"/>
            <a:ext cx="1699037" cy="1656741"/>
            <a:chOff x="10377594" y="4073435"/>
            <a:chExt cx="1699430" cy="1657125"/>
          </a:xfrm>
        </p:grpSpPr>
        <p:grpSp>
          <p:nvGrpSpPr>
            <p:cNvPr id="103" name="Group 102">
              <a:extLst>
                <a:ext uri="{FF2B5EF4-FFF2-40B4-BE49-F238E27FC236}">
                  <a16:creationId xmlns:a16="http://schemas.microsoft.com/office/drawing/2014/main" id="{AA2E903D-401C-4362-8263-52113D3C14DB}"/>
                </a:ext>
              </a:extLst>
            </p:cNvPr>
            <p:cNvGrpSpPr/>
            <p:nvPr/>
          </p:nvGrpSpPr>
          <p:grpSpPr>
            <a:xfrm>
              <a:off x="10377594" y="4073435"/>
              <a:ext cx="1699430" cy="1657125"/>
              <a:chOff x="9450328" y="4428388"/>
              <a:chExt cx="2038778" cy="1988025"/>
            </a:xfrm>
          </p:grpSpPr>
          <p:sp>
            <p:nvSpPr>
              <p:cNvPr id="104" name="Rectangle: Rounded Corners 103">
                <a:extLst>
                  <a:ext uri="{FF2B5EF4-FFF2-40B4-BE49-F238E27FC236}">
                    <a16:creationId xmlns:a16="http://schemas.microsoft.com/office/drawing/2014/main" id="{0420F10E-80E5-4B2B-A4A6-0C5D78951B09}"/>
                  </a:ext>
                </a:extLst>
              </p:cNvPr>
              <p:cNvSpPr/>
              <p:nvPr/>
            </p:nvSpPr>
            <p:spPr bwMode="auto">
              <a:xfrm>
                <a:off x="9904870" y="4428388"/>
                <a:ext cx="1102118" cy="1102118"/>
              </a:xfrm>
              <a:prstGeom prst="roundRect">
                <a:avLst/>
              </a:prstGeom>
              <a:solidFill>
                <a:schemeClr val="accent3"/>
              </a:solidFill>
              <a:ln w="285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125"/>
                <a:endParaRPr lang="en-GB" sz="1800" i="0" dirty="0">
                  <a:solidFill>
                    <a:srgbClr val="F47524"/>
                  </a:solidFill>
                  <a:latin typeface="Arial Black" panose="020B0A04020102020204" pitchFamily="34" charset="0"/>
                </a:endParaRPr>
              </a:p>
            </p:txBody>
          </p:sp>
          <p:sp>
            <p:nvSpPr>
              <p:cNvPr id="109" name="Rectangle 108">
                <a:extLst>
                  <a:ext uri="{FF2B5EF4-FFF2-40B4-BE49-F238E27FC236}">
                    <a16:creationId xmlns:a16="http://schemas.microsoft.com/office/drawing/2014/main" id="{BAB90EE9-C4DE-4868-A2FA-08E9CF74BE6B}"/>
                  </a:ext>
                </a:extLst>
              </p:cNvPr>
              <p:cNvSpPr/>
              <p:nvPr/>
            </p:nvSpPr>
            <p:spPr>
              <a:xfrm>
                <a:off x="10198164" y="4447503"/>
                <a:ext cx="536928" cy="276925"/>
              </a:xfrm>
              <a:prstGeom prst="rect">
                <a:avLst/>
              </a:prstGeom>
            </p:spPr>
            <p:txBody>
              <a:bodyPr wrap="none">
                <a:spAutoFit/>
              </a:bodyPr>
              <a:lstStyle/>
              <a:p>
                <a:pPr algn="ctr" defTabSz="914125"/>
                <a:r>
                  <a:rPr lang="en-GB" sz="900" i="0" dirty="0">
                    <a:solidFill>
                      <a:schemeClr val="bg1"/>
                    </a:solidFill>
                    <a:latin typeface="Arial Black" panose="020B0A04020102020204" pitchFamily="34" charset="0"/>
                  </a:rPr>
                  <a:t>ESG</a:t>
                </a:r>
              </a:p>
            </p:txBody>
          </p:sp>
          <p:sp>
            <p:nvSpPr>
              <p:cNvPr id="110" name="Rectangle 109">
                <a:extLst>
                  <a:ext uri="{FF2B5EF4-FFF2-40B4-BE49-F238E27FC236}">
                    <a16:creationId xmlns:a16="http://schemas.microsoft.com/office/drawing/2014/main" id="{4D7154A6-A86A-4306-A52D-6948189D6EFE}"/>
                  </a:ext>
                </a:extLst>
              </p:cNvPr>
              <p:cNvSpPr/>
              <p:nvPr/>
            </p:nvSpPr>
            <p:spPr>
              <a:xfrm>
                <a:off x="9450328" y="5530250"/>
                <a:ext cx="2038778" cy="886163"/>
              </a:xfrm>
              <a:prstGeom prst="rect">
                <a:avLst/>
              </a:prstGeom>
            </p:spPr>
            <p:txBody>
              <a:bodyPr wrap="square">
                <a:spAutoFit/>
              </a:bodyPr>
              <a:lstStyle/>
              <a:p>
                <a:pPr algn="ctr" defTabSz="914125"/>
                <a:r>
                  <a:rPr lang="en-GB" sz="1400" i="0" dirty="0">
                    <a:solidFill>
                      <a:srgbClr val="004F5C"/>
                    </a:solidFill>
                  </a:rPr>
                  <a:t>Active, ESG-informed voting and engagement</a:t>
                </a:r>
              </a:p>
            </p:txBody>
          </p:sp>
        </p:grpSp>
        <p:grpSp>
          <p:nvGrpSpPr>
            <p:cNvPr id="32" name="Group 31">
              <a:extLst>
                <a:ext uri="{FF2B5EF4-FFF2-40B4-BE49-F238E27FC236}">
                  <a16:creationId xmlns:a16="http://schemas.microsoft.com/office/drawing/2014/main" id="{2F9BC58A-F9AF-4D88-9386-FCF990F071C9}"/>
                </a:ext>
              </a:extLst>
            </p:cNvPr>
            <p:cNvGrpSpPr/>
            <p:nvPr/>
          </p:nvGrpSpPr>
          <p:grpSpPr>
            <a:xfrm>
              <a:off x="10913375" y="4450139"/>
              <a:ext cx="597270" cy="407164"/>
              <a:chOff x="11093393" y="4436227"/>
              <a:chExt cx="252685" cy="172258"/>
            </a:xfrm>
          </p:grpSpPr>
          <p:sp>
            <p:nvSpPr>
              <p:cNvPr id="4" name="Freeform: Shape 3">
                <a:extLst>
                  <a:ext uri="{FF2B5EF4-FFF2-40B4-BE49-F238E27FC236}">
                    <a16:creationId xmlns:a16="http://schemas.microsoft.com/office/drawing/2014/main" id="{2202964F-D792-4E6A-ACEA-D15AF39DA127}"/>
                  </a:ext>
                </a:extLst>
              </p:cNvPr>
              <p:cNvSpPr/>
              <p:nvPr/>
            </p:nvSpPr>
            <p:spPr>
              <a:xfrm>
                <a:off x="11113342" y="4436227"/>
                <a:ext cx="33248" cy="29923"/>
              </a:xfrm>
              <a:custGeom>
                <a:avLst/>
                <a:gdLst>
                  <a:gd name="connsiteX0" fmla="*/ 16624 w 33248"/>
                  <a:gd name="connsiteY0" fmla="*/ 33248 h 29923"/>
                  <a:gd name="connsiteX1" fmla="*/ 33248 w 33248"/>
                  <a:gd name="connsiteY1" fmla="*/ 16624 h 29923"/>
                  <a:gd name="connsiteX2" fmla="*/ 16624 w 33248"/>
                  <a:gd name="connsiteY2" fmla="*/ 0 h 29923"/>
                  <a:gd name="connsiteX3" fmla="*/ 0 w 33248"/>
                  <a:gd name="connsiteY3" fmla="*/ 16624 h 29923"/>
                  <a:gd name="connsiteX4" fmla="*/ 16624 w 33248"/>
                  <a:gd name="connsiteY4" fmla="*/ 33248 h 29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8" h="29923">
                    <a:moveTo>
                      <a:pt x="16624" y="33248"/>
                    </a:moveTo>
                    <a:cubicBezTo>
                      <a:pt x="25805" y="33248"/>
                      <a:pt x="33248" y="25805"/>
                      <a:pt x="33248" y="16624"/>
                    </a:cubicBezTo>
                    <a:cubicBezTo>
                      <a:pt x="33248" y="7443"/>
                      <a:pt x="25805" y="0"/>
                      <a:pt x="16624" y="0"/>
                    </a:cubicBezTo>
                    <a:cubicBezTo>
                      <a:pt x="7443" y="0"/>
                      <a:pt x="0" y="7443"/>
                      <a:pt x="0" y="16624"/>
                    </a:cubicBezTo>
                    <a:cubicBezTo>
                      <a:pt x="0" y="25805"/>
                      <a:pt x="7443" y="33248"/>
                      <a:pt x="16624" y="33248"/>
                    </a:cubicBezTo>
                    <a:close/>
                  </a:path>
                </a:pathLst>
              </a:custGeom>
              <a:noFill/>
              <a:ln w="12700" cap="flat">
                <a:solidFill>
                  <a:schemeClr val="bg1"/>
                </a:solid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45EF113D-53F6-427B-B1D1-278B48703F9E}"/>
                  </a:ext>
                </a:extLst>
              </p:cNvPr>
              <p:cNvSpPr/>
              <p:nvPr/>
            </p:nvSpPr>
            <p:spPr>
              <a:xfrm>
                <a:off x="11113572" y="4473767"/>
                <a:ext cx="73146" cy="129667"/>
              </a:xfrm>
              <a:custGeom>
                <a:avLst/>
                <a:gdLst>
                  <a:gd name="connsiteX0" fmla="*/ 38072 w 73145"/>
                  <a:gd name="connsiteY0" fmla="*/ 33378 h 129667"/>
                  <a:gd name="connsiteX1" fmla="*/ 42992 w 73145"/>
                  <a:gd name="connsiteY1" fmla="*/ 34974 h 129667"/>
                  <a:gd name="connsiteX2" fmla="*/ 66266 w 73145"/>
                  <a:gd name="connsiteY2" fmla="*/ 34974 h 129667"/>
                  <a:gd name="connsiteX3" fmla="*/ 74578 w 73145"/>
                  <a:gd name="connsiteY3" fmla="*/ 26662 h 129667"/>
                  <a:gd name="connsiteX4" fmla="*/ 66266 w 73145"/>
                  <a:gd name="connsiteY4" fmla="*/ 18350 h 129667"/>
                  <a:gd name="connsiteX5" fmla="*/ 45719 w 73145"/>
                  <a:gd name="connsiteY5" fmla="*/ 18350 h 129667"/>
                  <a:gd name="connsiteX6" fmla="*/ 29893 w 73145"/>
                  <a:gd name="connsiteY6" fmla="*/ 6746 h 129667"/>
                  <a:gd name="connsiteX7" fmla="*/ 14864 w 73145"/>
                  <a:gd name="connsiteY7" fmla="*/ 97 h 129667"/>
                  <a:gd name="connsiteX8" fmla="*/ 3 w 73145"/>
                  <a:gd name="connsiteY8" fmla="*/ 17219 h 129667"/>
                  <a:gd name="connsiteX9" fmla="*/ 3 w 73145"/>
                  <a:gd name="connsiteY9" fmla="*/ 64897 h 129667"/>
                  <a:gd name="connsiteX10" fmla="*/ 16627 w 73145"/>
                  <a:gd name="connsiteY10" fmla="*/ 81521 h 129667"/>
                  <a:gd name="connsiteX11" fmla="*/ 33018 w 73145"/>
                  <a:gd name="connsiteY11" fmla="*/ 81521 h 129667"/>
                  <a:gd name="connsiteX12" fmla="*/ 33018 w 73145"/>
                  <a:gd name="connsiteY12" fmla="*/ 81521 h 129667"/>
                  <a:gd name="connsiteX13" fmla="*/ 52967 w 73145"/>
                  <a:gd name="connsiteY13" fmla="*/ 81521 h 129667"/>
                  <a:gd name="connsiteX14" fmla="*/ 52967 w 73145"/>
                  <a:gd name="connsiteY14" fmla="*/ 123813 h 129667"/>
                  <a:gd name="connsiteX15" fmla="*/ 61279 w 73145"/>
                  <a:gd name="connsiteY15" fmla="*/ 132125 h 129667"/>
                  <a:gd name="connsiteX16" fmla="*/ 69591 w 73145"/>
                  <a:gd name="connsiteY16" fmla="*/ 123813 h 129667"/>
                  <a:gd name="connsiteX17" fmla="*/ 69591 w 73145"/>
                  <a:gd name="connsiteY17" fmla="*/ 73109 h 129667"/>
                  <a:gd name="connsiteX18" fmla="*/ 61279 w 73145"/>
                  <a:gd name="connsiteY18" fmla="*/ 64797 h 129667"/>
                  <a:gd name="connsiteX19" fmla="*/ 33018 w 73145"/>
                  <a:gd name="connsiteY19" fmla="*/ 64797 h 129667"/>
                  <a:gd name="connsiteX20" fmla="*/ 33018 w 73145"/>
                  <a:gd name="connsiteY20" fmla="*/ 29621 h 12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145" h="129667">
                    <a:moveTo>
                      <a:pt x="38072" y="33378"/>
                    </a:moveTo>
                    <a:cubicBezTo>
                      <a:pt x="39505" y="34412"/>
                      <a:pt x="41226" y="34970"/>
                      <a:pt x="42992" y="34974"/>
                    </a:cubicBezTo>
                    <a:lnTo>
                      <a:pt x="66266" y="34974"/>
                    </a:lnTo>
                    <a:cubicBezTo>
                      <a:pt x="70856" y="34974"/>
                      <a:pt x="74578" y="31252"/>
                      <a:pt x="74578" y="26662"/>
                    </a:cubicBezTo>
                    <a:cubicBezTo>
                      <a:pt x="74578" y="22071"/>
                      <a:pt x="70856" y="18350"/>
                      <a:pt x="66266" y="18350"/>
                    </a:cubicBezTo>
                    <a:lnTo>
                      <a:pt x="45719" y="18350"/>
                    </a:lnTo>
                    <a:lnTo>
                      <a:pt x="29893" y="6746"/>
                    </a:lnTo>
                    <a:cubicBezTo>
                      <a:pt x="26436" y="1997"/>
                      <a:pt x="20704" y="-539"/>
                      <a:pt x="14864" y="97"/>
                    </a:cubicBezTo>
                    <a:cubicBezTo>
                      <a:pt x="6262" y="1166"/>
                      <a:pt x="-149" y="8552"/>
                      <a:pt x="3" y="17219"/>
                    </a:cubicBezTo>
                    <a:lnTo>
                      <a:pt x="3" y="64897"/>
                    </a:lnTo>
                    <a:cubicBezTo>
                      <a:pt x="3" y="74078"/>
                      <a:pt x="7446" y="81521"/>
                      <a:pt x="16627" y="81521"/>
                    </a:cubicBezTo>
                    <a:lnTo>
                      <a:pt x="33018" y="81521"/>
                    </a:lnTo>
                    <a:lnTo>
                      <a:pt x="33018" y="81521"/>
                    </a:lnTo>
                    <a:lnTo>
                      <a:pt x="52967" y="81521"/>
                    </a:lnTo>
                    <a:lnTo>
                      <a:pt x="52967" y="123813"/>
                    </a:lnTo>
                    <a:cubicBezTo>
                      <a:pt x="52967" y="128403"/>
                      <a:pt x="56688" y="132125"/>
                      <a:pt x="61279" y="132125"/>
                    </a:cubicBezTo>
                    <a:cubicBezTo>
                      <a:pt x="65869" y="132125"/>
                      <a:pt x="69591" y="128403"/>
                      <a:pt x="69591" y="123813"/>
                    </a:cubicBezTo>
                    <a:lnTo>
                      <a:pt x="69591" y="73109"/>
                    </a:lnTo>
                    <a:cubicBezTo>
                      <a:pt x="69591" y="68519"/>
                      <a:pt x="65869" y="64797"/>
                      <a:pt x="61279" y="64797"/>
                    </a:cubicBezTo>
                    <a:lnTo>
                      <a:pt x="33018" y="64797"/>
                    </a:lnTo>
                    <a:lnTo>
                      <a:pt x="33018" y="29621"/>
                    </a:lnTo>
                    <a:close/>
                  </a:path>
                </a:pathLst>
              </a:custGeom>
              <a:noFill/>
              <a:ln w="12700" cap="flat">
                <a:solidFill>
                  <a:schemeClr val="bg1"/>
                </a:solid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14211234-8EAB-43D5-BB93-8EAADD654BE0}"/>
                  </a:ext>
                </a:extLst>
              </p:cNvPr>
              <p:cNvSpPr/>
              <p:nvPr/>
            </p:nvSpPr>
            <p:spPr>
              <a:xfrm>
                <a:off x="11292881" y="4436227"/>
                <a:ext cx="33248" cy="29923"/>
              </a:xfrm>
              <a:custGeom>
                <a:avLst/>
                <a:gdLst>
                  <a:gd name="connsiteX0" fmla="*/ 16624 w 33248"/>
                  <a:gd name="connsiteY0" fmla="*/ 33248 h 29923"/>
                  <a:gd name="connsiteX1" fmla="*/ 33248 w 33248"/>
                  <a:gd name="connsiteY1" fmla="*/ 16624 h 29923"/>
                  <a:gd name="connsiteX2" fmla="*/ 16624 w 33248"/>
                  <a:gd name="connsiteY2" fmla="*/ 0 h 29923"/>
                  <a:gd name="connsiteX3" fmla="*/ 0 w 33248"/>
                  <a:gd name="connsiteY3" fmla="*/ 16624 h 29923"/>
                  <a:gd name="connsiteX4" fmla="*/ 16624 w 33248"/>
                  <a:gd name="connsiteY4" fmla="*/ 33248 h 29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8" h="29923">
                    <a:moveTo>
                      <a:pt x="16624" y="33248"/>
                    </a:moveTo>
                    <a:cubicBezTo>
                      <a:pt x="25805" y="33248"/>
                      <a:pt x="33248" y="25805"/>
                      <a:pt x="33248" y="16624"/>
                    </a:cubicBezTo>
                    <a:cubicBezTo>
                      <a:pt x="33248" y="7443"/>
                      <a:pt x="25805" y="0"/>
                      <a:pt x="16624" y="0"/>
                    </a:cubicBezTo>
                    <a:cubicBezTo>
                      <a:pt x="7443" y="0"/>
                      <a:pt x="0" y="7443"/>
                      <a:pt x="0" y="16624"/>
                    </a:cubicBezTo>
                    <a:cubicBezTo>
                      <a:pt x="0" y="25805"/>
                      <a:pt x="7443" y="33248"/>
                      <a:pt x="16624" y="33248"/>
                    </a:cubicBezTo>
                    <a:close/>
                  </a:path>
                </a:pathLst>
              </a:custGeom>
              <a:noFill/>
              <a:ln w="12700" cap="flat">
                <a:solidFill>
                  <a:schemeClr val="bg1"/>
                </a:solid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E31AA0C3-988B-4E65-B006-D31F0E61CE7E}"/>
                  </a:ext>
                </a:extLst>
              </p:cNvPr>
              <p:cNvSpPr/>
              <p:nvPr/>
            </p:nvSpPr>
            <p:spPr>
              <a:xfrm>
                <a:off x="11251321" y="4473601"/>
                <a:ext cx="73146" cy="129667"/>
              </a:xfrm>
              <a:custGeom>
                <a:avLst/>
                <a:gdLst>
                  <a:gd name="connsiteX0" fmla="*/ 59713 w 73145"/>
                  <a:gd name="connsiteY0" fmla="*/ 97 h 129667"/>
                  <a:gd name="connsiteX1" fmla="*/ 44685 w 73145"/>
                  <a:gd name="connsiteY1" fmla="*/ 6746 h 129667"/>
                  <a:gd name="connsiteX2" fmla="*/ 28859 w 73145"/>
                  <a:gd name="connsiteY2" fmla="*/ 18516 h 129667"/>
                  <a:gd name="connsiteX3" fmla="*/ 8312 w 73145"/>
                  <a:gd name="connsiteY3" fmla="*/ 18516 h 129667"/>
                  <a:gd name="connsiteX4" fmla="*/ 0 w 73145"/>
                  <a:gd name="connsiteY4" fmla="*/ 26828 h 129667"/>
                  <a:gd name="connsiteX5" fmla="*/ 8312 w 73145"/>
                  <a:gd name="connsiteY5" fmla="*/ 35140 h 129667"/>
                  <a:gd name="connsiteX6" fmla="*/ 31586 w 73145"/>
                  <a:gd name="connsiteY6" fmla="*/ 35140 h 129667"/>
                  <a:gd name="connsiteX7" fmla="*/ 36506 w 73145"/>
                  <a:gd name="connsiteY7" fmla="*/ 33544 h 129667"/>
                  <a:gd name="connsiteX8" fmla="*/ 41560 w 73145"/>
                  <a:gd name="connsiteY8" fmla="*/ 29787 h 129667"/>
                  <a:gd name="connsiteX9" fmla="*/ 41560 w 73145"/>
                  <a:gd name="connsiteY9" fmla="*/ 65063 h 129667"/>
                  <a:gd name="connsiteX10" fmla="*/ 13399 w 73145"/>
                  <a:gd name="connsiteY10" fmla="*/ 65063 h 129667"/>
                  <a:gd name="connsiteX11" fmla="*/ 5087 w 73145"/>
                  <a:gd name="connsiteY11" fmla="*/ 73375 h 129667"/>
                  <a:gd name="connsiteX12" fmla="*/ 5087 w 73145"/>
                  <a:gd name="connsiteY12" fmla="*/ 123979 h 129667"/>
                  <a:gd name="connsiteX13" fmla="*/ 13399 w 73145"/>
                  <a:gd name="connsiteY13" fmla="*/ 132291 h 129667"/>
                  <a:gd name="connsiteX14" fmla="*/ 21711 w 73145"/>
                  <a:gd name="connsiteY14" fmla="*/ 123979 h 129667"/>
                  <a:gd name="connsiteX15" fmla="*/ 21711 w 73145"/>
                  <a:gd name="connsiteY15" fmla="*/ 81687 h 129667"/>
                  <a:gd name="connsiteX16" fmla="*/ 41660 w 73145"/>
                  <a:gd name="connsiteY16" fmla="*/ 81687 h 129667"/>
                  <a:gd name="connsiteX17" fmla="*/ 41660 w 73145"/>
                  <a:gd name="connsiteY17" fmla="*/ 81687 h 129667"/>
                  <a:gd name="connsiteX18" fmla="*/ 57885 w 73145"/>
                  <a:gd name="connsiteY18" fmla="*/ 81687 h 129667"/>
                  <a:gd name="connsiteX19" fmla="*/ 74509 w 73145"/>
                  <a:gd name="connsiteY19" fmla="*/ 65063 h 129667"/>
                  <a:gd name="connsiteX20" fmla="*/ 74509 w 73145"/>
                  <a:gd name="connsiteY20" fmla="*/ 17219 h 129667"/>
                  <a:gd name="connsiteX21" fmla="*/ 59713 w 73145"/>
                  <a:gd name="connsiteY21" fmla="*/ 97 h 12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145" h="129667">
                    <a:moveTo>
                      <a:pt x="59713" y="97"/>
                    </a:moveTo>
                    <a:cubicBezTo>
                      <a:pt x="53874" y="-539"/>
                      <a:pt x="48141" y="1997"/>
                      <a:pt x="44685" y="6746"/>
                    </a:cubicBezTo>
                    <a:lnTo>
                      <a:pt x="28859" y="18516"/>
                    </a:lnTo>
                    <a:lnTo>
                      <a:pt x="8312" y="18516"/>
                    </a:lnTo>
                    <a:cubicBezTo>
                      <a:pt x="3721" y="18516"/>
                      <a:pt x="0" y="22237"/>
                      <a:pt x="0" y="26828"/>
                    </a:cubicBezTo>
                    <a:cubicBezTo>
                      <a:pt x="0" y="31419"/>
                      <a:pt x="3721" y="35140"/>
                      <a:pt x="8312" y="35140"/>
                    </a:cubicBezTo>
                    <a:lnTo>
                      <a:pt x="31586" y="35140"/>
                    </a:lnTo>
                    <a:cubicBezTo>
                      <a:pt x="33352" y="35136"/>
                      <a:pt x="35073" y="34578"/>
                      <a:pt x="36506" y="33544"/>
                    </a:cubicBezTo>
                    <a:lnTo>
                      <a:pt x="41560" y="29787"/>
                    </a:lnTo>
                    <a:lnTo>
                      <a:pt x="41560" y="65063"/>
                    </a:lnTo>
                    <a:lnTo>
                      <a:pt x="13399" y="65063"/>
                    </a:lnTo>
                    <a:cubicBezTo>
                      <a:pt x="8808" y="65063"/>
                      <a:pt x="5087" y="68785"/>
                      <a:pt x="5087" y="73375"/>
                    </a:cubicBezTo>
                    <a:lnTo>
                      <a:pt x="5087" y="123979"/>
                    </a:lnTo>
                    <a:cubicBezTo>
                      <a:pt x="5087" y="128569"/>
                      <a:pt x="8808" y="132291"/>
                      <a:pt x="13399" y="132291"/>
                    </a:cubicBezTo>
                    <a:cubicBezTo>
                      <a:pt x="17990" y="132291"/>
                      <a:pt x="21711" y="128569"/>
                      <a:pt x="21711" y="123979"/>
                    </a:cubicBezTo>
                    <a:lnTo>
                      <a:pt x="21711" y="81687"/>
                    </a:lnTo>
                    <a:lnTo>
                      <a:pt x="41660" y="81687"/>
                    </a:lnTo>
                    <a:lnTo>
                      <a:pt x="41660" y="81687"/>
                    </a:lnTo>
                    <a:lnTo>
                      <a:pt x="57885" y="81687"/>
                    </a:lnTo>
                    <a:cubicBezTo>
                      <a:pt x="67066" y="81687"/>
                      <a:pt x="74509" y="74244"/>
                      <a:pt x="74509" y="65063"/>
                    </a:cubicBezTo>
                    <a:lnTo>
                      <a:pt x="74509" y="17219"/>
                    </a:lnTo>
                    <a:cubicBezTo>
                      <a:pt x="74664" y="8574"/>
                      <a:pt x="68289" y="1197"/>
                      <a:pt x="59713" y="97"/>
                    </a:cubicBezTo>
                    <a:close/>
                  </a:path>
                </a:pathLst>
              </a:custGeom>
              <a:noFill/>
              <a:ln w="12700" cap="flat">
                <a:solidFill>
                  <a:schemeClr val="bg1"/>
                </a:solid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879360ED-A10D-4961-9C19-2FFE433ED60F}"/>
                  </a:ext>
                </a:extLst>
              </p:cNvPr>
              <p:cNvSpPr/>
              <p:nvPr/>
            </p:nvSpPr>
            <p:spPr>
              <a:xfrm>
                <a:off x="11156564" y="4515391"/>
                <a:ext cx="126342" cy="93094"/>
              </a:xfrm>
              <a:custGeom>
                <a:avLst/>
                <a:gdLst>
                  <a:gd name="connsiteX0" fmla="*/ 119693 w 126342"/>
                  <a:gd name="connsiteY0" fmla="*/ 0 h 93094"/>
                  <a:gd name="connsiteX1" fmla="*/ 6650 w 126342"/>
                  <a:gd name="connsiteY1" fmla="*/ 0 h 93094"/>
                  <a:gd name="connsiteX2" fmla="*/ 0 w 126342"/>
                  <a:gd name="connsiteY2" fmla="*/ 6650 h 93094"/>
                  <a:gd name="connsiteX3" fmla="*/ 6650 w 126342"/>
                  <a:gd name="connsiteY3" fmla="*/ 13299 h 93094"/>
                  <a:gd name="connsiteX4" fmla="*/ 56522 w 126342"/>
                  <a:gd name="connsiteY4" fmla="*/ 13299 h 93094"/>
                  <a:gd name="connsiteX5" fmla="*/ 56522 w 126342"/>
                  <a:gd name="connsiteY5" fmla="*/ 79795 h 93094"/>
                  <a:gd name="connsiteX6" fmla="*/ 36573 w 126342"/>
                  <a:gd name="connsiteY6" fmla="*/ 79795 h 93094"/>
                  <a:gd name="connsiteX7" fmla="*/ 36573 w 126342"/>
                  <a:gd name="connsiteY7" fmla="*/ 93094 h 93094"/>
                  <a:gd name="connsiteX8" fmla="*/ 89770 w 126342"/>
                  <a:gd name="connsiteY8" fmla="*/ 93094 h 93094"/>
                  <a:gd name="connsiteX9" fmla="*/ 89770 w 126342"/>
                  <a:gd name="connsiteY9" fmla="*/ 79795 h 93094"/>
                  <a:gd name="connsiteX10" fmla="*/ 69821 w 126342"/>
                  <a:gd name="connsiteY10" fmla="*/ 79795 h 93094"/>
                  <a:gd name="connsiteX11" fmla="*/ 69821 w 126342"/>
                  <a:gd name="connsiteY11" fmla="*/ 13299 h 93094"/>
                  <a:gd name="connsiteX12" fmla="*/ 119693 w 126342"/>
                  <a:gd name="connsiteY12" fmla="*/ 13299 h 93094"/>
                  <a:gd name="connsiteX13" fmla="*/ 126342 w 126342"/>
                  <a:gd name="connsiteY13" fmla="*/ 6650 h 93094"/>
                  <a:gd name="connsiteX14" fmla="*/ 119693 w 126342"/>
                  <a:gd name="connsiteY14" fmla="*/ 0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42" h="93094">
                    <a:moveTo>
                      <a:pt x="119693" y="0"/>
                    </a:moveTo>
                    <a:lnTo>
                      <a:pt x="6650" y="0"/>
                    </a:lnTo>
                    <a:cubicBezTo>
                      <a:pt x="2977" y="0"/>
                      <a:pt x="0" y="2977"/>
                      <a:pt x="0" y="6650"/>
                    </a:cubicBezTo>
                    <a:cubicBezTo>
                      <a:pt x="0" y="10322"/>
                      <a:pt x="2977" y="13299"/>
                      <a:pt x="6650" y="13299"/>
                    </a:cubicBezTo>
                    <a:lnTo>
                      <a:pt x="56522" y="13299"/>
                    </a:lnTo>
                    <a:lnTo>
                      <a:pt x="56522" y="79795"/>
                    </a:lnTo>
                    <a:lnTo>
                      <a:pt x="36573" y="79795"/>
                    </a:lnTo>
                    <a:lnTo>
                      <a:pt x="36573" y="93094"/>
                    </a:lnTo>
                    <a:lnTo>
                      <a:pt x="89770" y="93094"/>
                    </a:lnTo>
                    <a:lnTo>
                      <a:pt x="89770" y="79795"/>
                    </a:lnTo>
                    <a:lnTo>
                      <a:pt x="69821" y="79795"/>
                    </a:lnTo>
                    <a:lnTo>
                      <a:pt x="69821" y="13299"/>
                    </a:lnTo>
                    <a:lnTo>
                      <a:pt x="119693" y="13299"/>
                    </a:lnTo>
                    <a:cubicBezTo>
                      <a:pt x="123365" y="13299"/>
                      <a:pt x="126342" y="10322"/>
                      <a:pt x="126342" y="6650"/>
                    </a:cubicBezTo>
                    <a:cubicBezTo>
                      <a:pt x="126342" y="2977"/>
                      <a:pt x="123365" y="0"/>
                      <a:pt x="119693" y="0"/>
                    </a:cubicBezTo>
                    <a:close/>
                  </a:path>
                </a:pathLst>
              </a:custGeom>
              <a:noFill/>
              <a:ln w="12700" cap="flat">
                <a:solidFill>
                  <a:schemeClr val="bg1"/>
                </a:solid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0747D758-A748-4638-990D-31F8CA69B6DB}"/>
                  </a:ext>
                </a:extLst>
              </p:cNvPr>
              <p:cNvSpPr/>
              <p:nvPr/>
            </p:nvSpPr>
            <p:spPr>
              <a:xfrm>
                <a:off x="11093393" y="4488792"/>
                <a:ext cx="66496" cy="119693"/>
              </a:xfrm>
              <a:custGeom>
                <a:avLst/>
                <a:gdLst>
                  <a:gd name="connsiteX0" fmla="*/ 59846 w 66496"/>
                  <a:gd name="connsiteY0" fmla="*/ 73146 h 119692"/>
                  <a:gd name="connsiteX1" fmla="*/ 13299 w 66496"/>
                  <a:gd name="connsiteY1" fmla="*/ 73146 h 119692"/>
                  <a:gd name="connsiteX2" fmla="*/ 13299 w 66496"/>
                  <a:gd name="connsiteY2" fmla="*/ 6650 h 119692"/>
                  <a:gd name="connsiteX3" fmla="*/ 6650 w 66496"/>
                  <a:gd name="connsiteY3" fmla="*/ 0 h 119692"/>
                  <a:gd name="connsiteX4" fmla="*/ 0 w 66496"/>
                  <a:gd name="connsiteY4" fmla="*/ 6650 h 119692"/>
                  <a:gd name="connsiteX5" fmla="*/ 0 w 66496"/>
                  <a:gd name="connsiteY5" fmla="*/ 79795 h 119692"/>
                  <a:gd name="connsiteX6" fmla="*/ 6650 w 66496"/>
                  <a:gd name="connsiteY6" fmla="*/ 86445 h 119692"/>
                  <a:gd name="connsiteX7" fmla="*/ 26598 w 66496"/>
                  <a:gd name="connsiteY7" fmla="*/ 86445 h 119692"/>
                  <a:gd name="connsiteX8" fmla="*/ 26598 w 66496"/>
                  <a:gd name="connsiteY8" fmla="*/ 106394 h 119692"/>
                  <a:gd name="connsiteX9" fmla="*/ 13299 w 66496"/>
                  <a:gd name="connsiteY9" fmla="*/ 106394 h 119692"/>
                  <a:gd name="connsiteX10" fmla="*/ 13299 w 66496"/>
                  <a:gd name="connsiteY10" fmla="*/ 119693 h 119692"/>
                  <a:gd name="connsiteX11" fmla="*/ 53197 w 66496"/>
                  <a:gd name="connsiteY11" fmla="*/ 119693 h 119692"/>
                  <a:gd name="connsiteX12" fmla="*/ 53197 w 66496"/>
                  <a:gd name="connsiteY12" fmla="*/ 106394 h 119692"/>
                  <a:gd name="connsiteX13" fmla="*/ 39898 w 66496"/>
                  <a:gd name="connsiteY13" fmla="*/ 106394 h 119692"/>
                  <a:gd name="connsiteX14" fmla="*/ 39898 w 66496"/>
                  <a:gd name="connsiteY14" fmla="*/ 86445 h 119692"/>
                  <a:gd name="connsiteX15" fmla="*/ 59846 w 66496"/>
                  <a:gd name="connsiteY15" fmla="*/ 86445 h 119692"/>
                  <a:gd name="connsiteX16" fmla="*/ 66496 w 66496"/>
                  <a:gd name="connsiteY16" fmla="*/ 79795 h 119692"/>
                  <a:gd name="connsiteX17" fmla="*/ 59846 w 66496"/>
                  <a:gd name="connsiteY17" fmla="*/ 73146 h 11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496" h="119692">
                    <a:moveTo>
                      <a:pt x="59846" y="73146"/>
                    </a:moveTo>
                    <a:lnTo>
                      <a:pt x="13299" y="73146"/>
                    </a:lnTo>
                    <a:lnTo>
                      <a:pt x="13299" y="6650"/>
                    </a:lnTo>
                    <a:cubicBezTo>
                      <a:pt x="13299" y="2977"/>
                      <a:pt x="10322" y="0"/>
                      <a:pt x="6650" y="0"/>
                    </a:cubicBezTo>
                    <a:cubicBezTo>
                      <a:pt x="2977" y="0"/>
                      <a:pt x="0" y="2977"/>
                      <a:pt x="0" y="6650"/>
                    </a:cubicBezTo>
                    <a:lnTo>
                      <a:pt x="0" y="79795"/>
                    </a:lnTo>
                    <a:cubicBezTo>
                      <a:pt x="0" y="83468"/>
                      <a:pt x="2977" y="86445"/>
                      <a:pt x="6650" y="86445"/>
                    </a:cubicBezTo>
                    <a:lnTo>
                      <a:pt x="26598" y="86445"/>
                    </a:lnTo>
                    <a:lnTo>
                      <a:pt x="26598" y="106394"/>
                    </a:lnTo>
                    <a:lnTo>
                      <a:pt x="13299" y="106394"/>
                    </a:lnTo>
                    <a:lnTo>
                      <a:pt x="13299" y="119693"/>
                    </a:lnTo>
                    <a:lnTo>
                      <a:pt x="53197" y="119693"/>
                    </a:lnTo>
                    <a:lnTo>
                      <a:pt x="53197" y="106394"/>
                    </a:lnTo>
                    <a:lnTo>
                      <a:pt x="39898" y="106394"/>
                    </a:lnTo>
                    <a:lnTo>
                      <a:pt x="39898" y="86445"/>
                    </a:lnTo>
                    <a:lnTo>
                      <a:pt x="59846" y="86445"/>
                    </a:lnTo>
                    <a:cubicBezTo>
                      <a:pt x="63519" y="86445"/>
                      <a:pt x="66496" y="83468"/>
                      <a:pt x="66496" y="79795"/>
                    </a:cubicBezTo>
                    <a:cubicBezTo>
                      <a:pt x="66496" y="76123"/>
                      <a:pt x="63519" y="73146"/>
                      <a:pt x="59846" y="73146"/>
                    </a:cubicBezTo>
                    <a:close/>
                  </a:path>
                </a:pathLst>
              </a:custGeom>
              <a:noFill/>
              <a:ln w="12700" cap="flat">
                <a:solidFill>
                  <a:schemeClr val="bg1"/>
                </a:solid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04C9C1E6-6DFD-48C0-988A-90FB19EA66C9}"/>
                  </a:ext>
                </a:extLst>
              </p:cNvPr>
              <p:cNvSpPr/>
              <p:nvPr/>
            </p:nvSpPr>
            <p:spPr>
              <a:xfrm>
                <a:off x="11279582" y="4490455"/>
                <a:ext cx="66496" cy="116368"/>
              </a:xfrm>
              <a:custGeom>
                <a:avLst/>
                <a:gdLst>
                  <a:gd name="connsiteX0" fmla="*/ 59846 w 66496"/>
                  <a:gd name="connsiteY0" fmla="*/ 0 h 116368"/>
                  <a:gd name="connsiteX1" fmla="*/ 53197 w 66496"/>
                  <a:gd name="connsiteY1" fmla="*/ 6650 h 116368"/>
                  <a:gd name="connsiteX2" fmla="*/ 53197 w 66496"/>
                  <a:gd name="connsiteY2" fmla="*/ 71483 h 116368"/>
                  <a:gd name="connsiteX3" fmla="*/ 6650 w 66496"/>
                  <a:gd name="connsiteY3" fmla="*/ 71483 h 116368"/>
                  <a:gd name="connsiteX4" fmla="*/ 0 w 66496"/>
                  <a:gd name="connsiteY4" fmla="*/ 78133 h 116368"/>
                  <a:gd name="connsiteX5" fmla="*/ 6650 w 66496"/>
                  <a:gd name="connsiteY5" fmla="*/ 84782 h 116368"/>
                  <a:gd name="connsiteX6" fmla="*/ 26598 w 66496"/>
                  <a:gd name="connsiteY6" fmla="*/ 84782 h 116368"/>
                  <a:gd name="connsiteX7" fmla="*/ 26598 w 66496"/>
                  <a:gd name="connsiteY7" fmla="*/ 104731 h 116368"/>
                  <a:gd name="connsiteX8" fmla="*/ 13299 w 66496"/>
                  <a:gd name="connsiteY8" fmla="*/ 104731 h 116368"/>
                  <a:gd name="connsiteX9" fmla="*/ 13299 w 66496"/>
                  <a:gd name="connsiteY9" fmla="*/ 118030 h 116368"/>
                  <a:gd name="connsiteX10" fmla="*/ 53197 w 66496"/>
                  <a:gd name="connsiteY10" fmla="*/ 118030 h 116368"/>
                  <a:gd name="connsiteX11" fmla="*/ 53197 w 66496"/>
                  <a:gd name="connsiteY11" fmla="*/ 104731 h 116368"/>
                  <a:gd name="connsiteX12" fmla="*/ 39898 w 66496"/>
                  <a:gd name="connsiteY12" fmla="*/ 104731 h 116368"/>
                  <a:gd name="connsiteX13" fmla="*/ 39898 w 66496"/>
                  <a:gd name="connsiteY13" fmla="*/ 84782 h 116368"/>
                  <a:gd name="connsiteX14" fmla="*/ 59846 w 66496"/>
                  <a:gd name="connsiteY14" fmla="*/ 84782 h 116368"/>
                  <a:gd name="connsiteX15" fmla="*/ 66496 w 66496"/>
                  <a:gd name="connsiteY15" fmla="*/ 78133 h 116368"/>
                  <a:gd name="connsiteX16" fmla="*/ 66496 w 66496"/>
                  <a:gd name="connsiteY16" fmla="*/ 6650 h 116368"/>
                  <a:gd name="connsiteX17" fmla="*/ 59846 w 66496"/>
                  <a:gd name="connsiteY17" fmla="*/ 0 h 11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496" h="116368">
                    <a:moveTo>
                      <a:pt x="59846" y="0"/>
                    </a:moveTo>
                    <a:cubicBezTo>
                      <a:pt x="56174" y="0"/>
                      <a:pt x="53197" y="2977"/>
                      <a:pt x="53197" y="6650"/>
                    </a:cubicBezTo>
                    <a:lnTo>
                      <a:pt x="53197" y="71483"/>
                    </a:lnTo>
                    <a:lnTo>
                      <a:pt x="6650" y="71483"/>
                    </a:lnTo>
                    <a:cubicBezTo>
                      <a:pt x="2977" y="71483"/>
                      <a:pt x="0" y="74460"/>
                      <a:pt x="0" y="78133"/>
                    </a:cubicBezTo>
                    <a:cubicBezTo>
                      <a:pt x="0" y="81805"/>
                      <a:pt x="2977" y="84782"/>
                      <a:pt x="6650" y="84782"/>
                    </a:cubicBezTo>
                    <a:lnTo>
                      <a:pt x="26598" y="84782"/>
                    </a:lnTo>
                    <a:lnTo>
                      <a:pt x="26598" y="104731"/>
                    </a:lnTo>
                    <a:lnTo>
                      <a:pt x="13299" y="104731"/>
                    </a:lnTo>
                    <a:lnTo>
                      <a:pt x="13299" y="118030"/>
                    </a:lnTo>
                    <a:lnTo>
                      <a:pt x="53197" y="118030"/>
                    </a:lnTo>
                    <a:lnTo>
                      <a:pt x="53197" y="104731"/>
                    </a:lnTo>
                    <a:lnTo>
                      <a:pt x="39898" y="104731"/>
                    </a:lnTo>
                    <a:lnTo>
                      <a:pt x="39898" y="84782"/>
                    </a:lnTo>
                    <a:lnTo>
                      <a:pt x="59846" y="84782"/>
                    </a:lnTo>
                    <a:cubicBezTo>
                      <a:pt x="63519" y="84782"/>
                      <a:pt x="66496" y="81805"/>
                      <a:pt x="66496" y="78133"/>
                    </a:cubicBezTo>
                    <a:lnTo>
                      <a:pt x="66496" y="6650"/>
                    </a:lnTo>
                    <a:cubicBezTo>
                      <a:pt x="66496" y="2977"/>
                      <a:pt x="63519" y="0"/>
                      <a:pt x="59846" y="0"/>
                    </a:cubicBezTo>
                    <a:close/>
                  </a:path>
                </a:pathLst>
              </a:custGeom>
              <a:noFill/>
              <a:ln w="12700" cap="flat">
                <a:solidFill>
                  <a:schemeClr val="bg1"/>
                </a:solidFill>
                <a:prstDash val="solid"/>
                <a:miter/>
              </a:ln>
            </p:spPr>
            <p:txBody>
              <a:bodyPr rtlCol="0" anchor="ctr"/>
              <a:lstStyle/>
              <a:p>
                <a:endParaRPr lang="en-GB" dirty="0"/>
              </a:p>
            </p:txBody>
          </p:sp>
        </p:grpSp>
        <p:grpSp>
          <p:nvGrpSpPr>
            <p:cNvPr id="114" name="Group 113">
              <a:extLst>
                <a:ext uri="{FF2B5EF4-FFF2-40B4-BE49-F238E27FC236}">
                  <a16:creationId xmlns:a16="http://schemas.microsoft.com/office/drawing/2014/main" id="{8417CA12-2543-4A93-845A-08407BE6E421}"/>
                </a:ext>
              </a:extLst>
            </p:cNvPr>
            <p:cNvGrpSpPr/>
            <p:nvPr/>
          </p:nvGrpSpPr>
          <p:grpSpPr>
            <a:xfrm>
              <a:off x="11128965" y="4309271"/>
              <a:ext cx="184586" cy="238638"/>
              <a:chOff x="1541463" y="4772025"/>
              <a:chExt cx="796925" cy="1030287"/>
            </a:xfrm>
          </p:grpSpPr>
          <p:sp>
            <p:nvSpPr>
              <p:cNvPr id="115" name="Freeform 15">
                <a:extLst>
                  <a:ext uri="{FF2B5EF4-FFF2-40B4-BE49-F238E27FC236}">
                    <a16:creationId xmlns:a16="http://schemas.microsoft.com/office/drawing/2014/main" id="{EE11AC5E-679C-480D-9946-BF705AEF1642}"/>
                  </a:ext>
                </a:extLst>
              </p:cNvPr>
              <p:cNvSpPr>
                <a:spLocks noEditPoints="1"/>
              </p:cNvSpPr>
              <p:nvPr/>
            </p:nvSpPr>
            <p:spPr bwMode="auto">
              <a:xfrm>
                <a:off x="1541463" y="4772025"/>
                <a:ext cx="796925" cy="1030287"/>
              </a:xfrm>
              <a:custGeom>
                <a:avLst/>
                <a:gdLst>
                  <a:gd name="T0" fmla="*/ 48 w 502"/>
                  <a:gd name="T1" fmla="*/ 49 h 649"/>
                  <a:gd name="T2" fmla="*/ 454 w 502"/>
                  <a:gd name="T3" fmla="*/ 49 h 649"/>
                  <a:gd name="T4" fmla="*/ 454 w 502"/>
                  <a:gd name="T5" fmla="*/ 600 h 649"/>
                  <a:gd name="T6" fmla="*/ 48 w 502"/>
                  <a:gd name="T7" fmla="*/ 600 h 649"/>
                  <a:gd name="T8" fmla="*/ 48 w 502"/>
                  <a:gd name="T9" fmla="*/ 49 h 649"/>
                  <a:gd name="T10" fmla="*/ 0 w 502"/>
                  <a:gd name="T11" fmla="*/ 649 h 649"/>
                  <a:gd name="T12" fmla="*/ 502 w 502"/>
                  <a:gd name="T13" fmla="*/ 649 h 649"/>
                  <a:gd name="T14" fmla="*/ 502 w 502"/>
                  <a:gd name="T15" fmla="*/ 0 h 649"/>
                  <a:gd name="T16" fmla="*/ 0 w 502"/>
                  <a:gd name="T17" fmla="*/ 0 h 649"/>
                  <a:gd name="T18" fmla="*/ 0 w 502"/>
                  <a:gd name="T19"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2" h="649">
                    <a:moveTo>
                      <a:pt x="48" y="49"/>
                    </a:moveTo>
                    <a:lnTo>
                      <a:pt x="454" y="49"/>
                    </a:lnTo>
                    <a:lnTo>
                      <a:pt x="454" y="600"/>
                    </a:lnTo>
                    <a:lnTo>
                      <a:pt x="48" y="600"/>
                    </a:lnTo>
                    <a:lnTo>
                      <a:pt x="48" y="49"/>
                    </a:lnTo>
                    <a:close/>
                    <a:moveTo>
                      <a:pt x="0" y="649"/>
                    </a:moveTo>
                    <a:lnTo>
                      <a:pt x="502" y="649"/>
                    </a:lnTo>
                    <a:lnTo>
                      <a:pt x="502" y="0"/>
                    </a:lnTo>
                    <a:lnTo>
                      <a:pt x="0" y="0"/>
                    </a:lnTo>
                    <a:lnTo>
                      <a:pt x="0" y="649"/>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dirty="0"/>
              </a:p>
            </p:txBody>
          </p:sp>
          <p:sp>
            <p:nvSpPr>
              <p:cNvPr id="116" name="Rectangle 16">
                <a:extLst>
                  <a:ext uri="{FF2B5EF4-FFF2-40B4-BE49-F238E27FC236}">
                    <a16:creationId xmlns:a16="http://schemas.microsoft.com/office/drawing/2014/main" id="{5D9BF09A-BE24-4E4B-9AAD-8222C271BF7D}"/>
                  </a:ext>
                </a:extLst>
              </p:cNvPr>
              <p:cNvSpPr>
                <a:spLocks noChangeArrowheads="1"/>
              </p:cNvSpPr>
              <p:nvPr/>
            </p:nvSpPr>
            <p:spPr bwMode="auto">
              <a:xfrm>
                <a:off x="1965326" y="4965700"/>
                <a:ext cx="219075" cy="50800"/>
              </a:xfrm>
              <a:prstGeom prst="rect">
                <a:avLst/>
              </a:prstGeom>
              <a:solidFill>
                <a:schemeClr val="bg1"/>
              </a:solidFill>
              <a:ln>
                <a:noFill/>
              </a:ln>
            </p:spPr>
            <p:txBody>
              <a:bodyPr vert="horz" wrap="square" lIns="91419" tIns="45709" rIns="91419" bIns="45709" numCol="1" anchor="t" anchorCtr="0" compatLnSpc="1">
                <a:prstTxWarp prst="textNoShape">
                  <a:avLst/>
                </a:prstTxWarp>
              </a:bodyPr>
              <a:lstStyle/>
              <a:p>
                <a:endParaRPr lang="en-GB" dirty="0"/>
              </a:p>
            </p:txBody>
          </p:sp>
          <p:sp>
            <p:nvSpPr>
              <p:cNvPr id="117" name="Rectangle 17">
                <a:extLst>
                  <a:ext uri="{FF2B5EF4-FFF2-40B4-BE49-F238E27FC236}">
                    <a16:creationId xmlns:a16="http://schemas.microsoft.com/office/drawing/2014/main" id="{5A762E59-A8D0-4A8B-9D69-BD59B75F5940}"/>
                  </a:ext>
                </a:extLst>
              </p:cNvPr>
              <p:cNvSpPr>
                <a:spLocks noChangeArrowheads="1"/>
              </p:cNvSpPr>
              <p:nvPr/>
            </p:nvSpPr>
            <p:spPr bwMode="auto">
              <a:xfrm>
                <a:off x="1965326" y="5170488"/>
                <a:ext cx="219075" cy="52387"/>
              </a:xfrm>
              <a:prstGeom prst="rect">
                <a:avLst/>
              </a:prstGeom>
              <a:solidFill>
                <a:schemeClr val="bg1"/>
              </a:solidFill>
              <a:ln>
                <a:noFill/>
              </a:ln>
            </p:spPr>
            <p:txBody>
              <a:bodyPr vert="horz" wrap="square" lIns="91419" tIns="45709" rIns="91419" bIns="45709" numCol="1" anchor="t" anchorCtr="0" compatLnSpc="1">
                <a:prstTxWarp prst="textNoShape">
                  <a:avLst/>
                </a:prstTxWarp>
              </a:bodyPr>
              <a:lstStyle/>
              <a:p>
                <a:endParaRPr lang="en-GB" dirty="0"/>
              </a:p>
            </p:txBody>
          </p:sp>
          <p:sp>
            <p:nvSpPr>
              <p:cNvPr id="118" name="Rectangle 18">
                <a:extLst>
                  <a:ext uri="{FF2B5EF4-FFF2-40B4-BE49-F238E27FC236}">
                    <a16:creationId xmlns:a16="http://schemas.microsoft.com/office/drawing/2014/main" id="{832390DB-AFA6-4426-BCDF-9701B8641631}"/>
                  </a:ext>
                </a:extLst>
              </p:cNvPr>
              <p:cNvSpPr>
                <a:spLocks noChangeArrowheads="1"/>
              </p:cNvSpPr>
              <p:nvPr/>
            </p:nvSpPr>
            <p:spPr bwMode="auto">
              <a:xfrm>
                <a:off x="1965326" y="5583238"/>
                <a:ext cx="219075" cy="52387"/>
              </a:xfrm>
              <a:prstGeom prst="rect">
                <a:avLst/>
              </a:prstGeom>
              <a:solidFill>
                <a:schemeClr val="bg1"/>
              </a:solidFill>
              <a:ln>
                <a:noFill/>
              </a:ln>
            </p:spPr>
            <p:txBody>
              <a:bodyPr vert="horz" wrap="square" lIns="91419" tIns="45709" rIns="91419" bIns="45709" numCol="1" anchor="t" anchorCtr="0" compatLnSpc="1">
                <a:prstTxWarp prst="textNoShape">
                  <a:avLst/>
                </a:prstTxWarp>
              </a:bodyPr>
              <a:lstStyle/>
              <a:p>
                <a:endParaRPr lang="en-GB" dirty="0"/>
              </a:p>
            </p:txBody>
          </p:sp>
          <p:sp>
            <p:nvSpPr>
              <p:cNvPr id="119" name="Rectangle 19">
                <a:extLst>
                  <a:ext uri="{FF2B5EF4-FFF2-40B4-BE49-F238E27FC236}">
                    <a16:creationId xmlns:a16="http://schemas.microsoft.com/office/drawing/2014/main" id="{8CCC4233-3274-405F-9324-3BFC3B46F3B3}"/>
                  </a:ext>
                </a:extLst>
              </p:cNvPr>
              <p:cNvSpPr>
                <a:spLocks noChangeArrowheads="1"/>
              </p:cNvSpPr>
              <p:nvPr/>
            </p:nvSpPr>
            <p:spPr bwMode="auto">
              <a:xfrm>
                <a:off x="1965326" y="5376863"/>
                <a:ext cx="219075" cy="52387"/>
              </a:xfrm>
              <a:prstGeom prst="rect">
                <a:avLst/>
              </a:prstGeom>
              <a:solidFill>
                <a:schemeClr val="bg1"/>
              </a:solidFill>
              <a:ln>
                <a:noFill/>
              </a:ln>
            </p:spPr>
            <p:txBody>
              <a:bodyPr vert="horz" wrap="square" lIns="91419" tIns="45709" rIns="91419" bIns="45709" numCol="1" anchor="t" anchorCtr="0" compatLnSpc="1">
                <a:prstTxWarp prst="textNoShape">
                  <a:avLst/>
                </a:prstTxWarp>
              </a:bodyPr>
              <a:lstStyle/>
              <a:p>
                <a:endParaRPr lang="en-GB" dirty="0"/>
              </a:p>
            </p:txBody>
          </p:sp>
          <p:sp>
            <p:nvSpPr>
              <p:cNvPr id="120" name="Freeform 20">
                <a:extLst>
                  <a:ext uri="{FF2B5EF4-FFF2-40B4-BE49-F238E27FC236}">
                    <a16:creationId xmlns:a16="http://schemas.microsoft.com/office/drawing/2014/main" id="{C70E5155-2F56-4C9F-A952-7A44A9116AED}"/>
                  </a:ext>
                </a:extLst>
              </p:cNvPr>
              <p:cNvSpPr>
                <a:spLocks/>
              </p:cNvSpPr>
              <p:nvPr/>
            </p:nvSpPr>
            <p:spPr bwMode="auto">
              <a:xfrm>
                <a:off x="1695451" y="4900613"/>
                <a:ext cx="190500" cy="157162"/>
              </a:xfrm>
              <a:custGeom>
                <a:avLst/>
                <a:gdLst>
                  <a:gd name="T0" fmla="*/ 120 w 120"/>
                  <a:gd name="T1" fmla="*/ 23 h 99"/>
                  <a:gd name="T2" fmla="*/ 97 w 120"/>
                  <a:gd name="T3" fmla="*/ 0 h 99"/>
                  <a:gd name="T4" fmla="*/ 44 w 120"/>
                  <a:gd name="T5" fmla="*/ 54 h 99"/>
                  <a:gd name="T6" fmla="*/ 23 w 120"/>
                  <a:gd name="T7" fmla="*/ 32 h 99"/>
                  <a:gd name="T8" fmla="*/ 0 w 120"/>
                  <a:gd name="T9" fmla="*/ 55 h 99"/>
                  <a:gd name="T10" fmla="*/ 44 w 120"/>
                  <a:gd name="T11" fmla="*/ 99 h 99"/>
                  <a:gd name="T12" fmla="*/ 120 w 120"/>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120" h="99">
                    <a:moveTo>
                      <a:pt x="120" y="23"/>
                    </a:moveTo>
                    <a:lnTo>
                      <a:pt x="97" y="0"/>
                    </a:lnTo>
                    <a:lnTo>
                      <a:pt x="44" y="54"/>
                    </a:lnTo>
                    <a:lnTo>
                      <a:pt x="23" y="32"/>
                    </a:lnTo>
                    <a:lnTo>
                      <a:pt x="0" y="55"/>
                    </a:lnTo>
                    <a:lnTo>
                      <a:pt x="44" y="99"/>
                    </a:lnTo>
                    <a:lnTo>
                      <a:pt x="120" y="23"/>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dirty="0"/>
              </a:p>
            </p:txBody>
          </p:sp>
          <p:sp>
            <p:nvSpPr>
              <p:cNvPr id="121" name="Freeform 21">
                <a:extLst>
                  <a:ext uri="{FF2B5EF4-FFF2-40B4-BE49-F238E27FC236}">
                    <a16:creationId xmlns:a16="http://schemas.microsoft.com/office/drawing/2014/main" id="{24A95D2C-448E-45F9-8A24-6CC5B5E99FB0}"/>
                  </a:ext>
                </a:extLst>
              </p:cNvPr>
              <p:cNvSpPr>
                <a:spLocks/>
              </p:cNvSpPr>
              <p:nvPr/>
            </p:nvSpPr>
            <p:spPr bwMode="auto">
              <a:xfrm>
                <a:off x="1695451" y="5106988"/>
                <a:ext cx="190500" cy="157162"/>
              </a:xfrm>
              <a:custGeom>
                <a:avLst/>
                <a:gdLst>
                  <a:gd name="T0" fmla="*/ 120 w 120"/>
                  <a:gd name="T1" fmla="*/ 23 h 99"/>
                  <a:gd name="T2" fmla="*/ 97 w 120"/>
                  <a:gd name="T3" fmla="*/ 0 h 99"/>
                  <a:gd name="T4" fmla="*/ 44 w 120"/>
                  <a:gd name="T5" fmla="*/ 54 h 99"/>
                  <a:gd name="T6" fmla="*/ 23 w 120"/>
                  <a:gd name="T7" fmla="*/ 32 h 99"/>
                  <a:gd name="T8" fmla="*/ 0 w 120"/>
                  <a:gd name="T9" fmla="*/ 55 h 99"/>
                  <a:gd name="T10" fmla="*/ 44 w 120"/>
                  <a:gd name="T11" fmla="*/ 99 h 99"/>
                  <a:gd name="T12" fmla="*/ 120 w 120"/>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120" h="99">
                    <a:moveTo>
                      <a:pt x="120" y="23"/>
                    </a:moveTo>
                    <a:lnTo>
                      <a:pt x="97" y="0"/>
                    </a:lnTo>
                    <a:lnTo>
                      <a:pt x="44" y="54"/>
                    </a:lnTo>
                    <a:lnTo>
                      <a:pt x="23" y="32"/>
                    </a:lnTo>
                    <a:lnTo>
                      <a:pt x="0" y="55"/>
                    </a:lnTo>
                    <a:lnTo>
                      <a:pt x="44" y="99"/>
                    </a:lnTo>
                    <a:lnTo>
                      <a:pt x="120" y="23"/>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dirty="0"/>
              </a:p>
            </p:txBody>
          </p:sp>
          <p:sp>
            <p:nvSpPr>
              <p:cNvPr id="122" name="Freeform 22">
                <a:extLst>
                  <a:ext uri="{FF2B5EF4-FFF2-40B4-BE49-F238E27FC236}">
                    <a16:creationId xmlns:a16="http://schemas.microsoft.com/office/drawing/2014/main" id="{D20D54C4-F30A-47E8-9B8B-96716CC67EBA}"/>
                  </a:ext>
                </a:extLst>
              </p:cNvPr>
              <p:cNvSpPr>
                <a:spLocks/>
              </p:cNvSpPr>
              <p:nvPr/>
            </p:nvSpPr>
            <p:spPr bwMode="auto">
              <a:xfrm>
                <a:off x="1695451" y="5313363"/>
                <a:ext cx="190500" cy="157162"/>
              </a:xfrm>
              <a:custGeom>
                <a:avLst/>
                <a:gdLst>
                  <a:gd name="T0" fmla="*/ 120 w 120"/>
                  <a:gd name="T1" fmla="*/ 23 h 99"/>
                  <a:gd name="T2" fmla="*/ 97 w 120"/>
                  <a:gd name="T3" fmla="*/ 0 h 99"/>
                  <a:gd name="T4" fmla="*/ 44 w 120"/>
                  <a:gd name="T5" fmla="*/ 53 h 99"/>
                  <a:gd name="T6" fmla="*/ 23 w 120"/>
                  <a:gd name="T7" fmla="*/ 32 h 99"/>
                  <a:gd name="T8" fmla="*/ 0 w 120"/>
                  <a:gd name="T9" fmla="*/ 55 h 99"/>
                  <a:gd name="T10" fmla="*/ 44 w 120"/>
                  <a:gd name="T11" fmla="*/ 99 h 99"/>
                  <a:gd name="T12" fmla="*/ 120 w 120"/>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120" h="99">
                    <a:moveTo>
                      <a:pt x="120" y="23"/>
                    </a:moveTo>
                    <a:lnTo>
                      <a:pt x="97" y="0"/>
                    </a:lnTo>
                    <a:lnTo>
                      <a:pt x="44" y="53"/>
                    </a:lnTo>
                    <a:lnTo>
                      <a:pt x="23" y="32"/>
                    </a:lnTo>
                    <a:lnTo>
                      <a:pt x="0" y="55"/>
                    </a:lnTo>
                    <a:lnTo>
                      <a:pt x="44" y="99"/>
                    </a:lnTo>
                    <a:lnTo>
                      <a:pt x="120" y="23"/>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dirty="0"/>
              </a:p>
            </p:txBody>
          </p:sp>
          <p:sp>
            <p:nvSpPr>
              <p:cNvPr id="123" name="Freeform 23">
                <a:extLst>
                  <a:ext uri="{FF2B5EF4-FFF2-40B4-BE49-F238E27FC236}">
                    <a16:creationId xmlns:a16="http://schemas.microsoft.com/office/drawing/2014/main" id="{93FD93E5-A2EB-43C1-A41F-065E317B63AE}"/>
                  </a:ext>
                </a:extLst>
              </p:cNvPr>
              <p:cNvSpPr>
                <a:spLocks/>
              </p:cNvSpPr>
              <p:nvPr/>
            </p:nvSpPr>
            <p:spPr bwMode="auto">
              <a:xfrm>
                <a:off x="1695451" y="5516563"/>
                <a:ext cx="190500" cy="157162"/>
              </a:xfrm>
              <a:custGeom>
                <a:avLst/>
                <a:gdLst>
                  <a:gd name="T0" fmla="*/ 120 w 120"/>
                  <a:gd name="T1" fmla="*/ 23 h 99"/>
                  <a:gd name="T2" fmla="*/ 97 w 120"/>
                  <a:gd name="T3" fmla="*/ 0 h 99"/>
                  <a:gd name="T4" fmla="*/ 44 w 120"/>
                  <a:gd name="T5" fmla="*/ 54 h 99"/>
                  <a:gd name="T6" fmla="*/ 23 w 120"/>
                  <a:gd name="T7" fmla="*/ 32 h 99"/>
                  <a:gd name="T8" fmla="*/ 0 w 120"/>
                  <a:gd name="T9" fmla="*/ 55 h 99"/>
                  <a:gd name="T10" fmla="*/ 44 w 120"/>
                  <a:gd name="T11" fmla="*/ 99 h 99"/>
                  <a:gd name="T12" fmla="*/ 120 w 120"/>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120" h="99">
                    <a:moveTo>
                      <a:pt x="120" y="23"/>
                    </a:moveTo>
                    <a:lnTo>
                      <a:pt x="97" y="0"/>
                    </a:lnTo>
                    <a:lnTo>
                      <a:pt x="44" y="54"/>
                    </a:lnTo>
                    <a:lnTo>
                      <a:pt x="23" y="32"/>
                    </a:lnTo>
                    <a:lnTo>
                      <a:pt x="0" y="55"/>
                    </a:lnTo>
                    <a:lnTo>
                      <a:pt x="44" y="99"/>
                    </a:lnTo>
                    <a:lnTo>
                      <a:pt x="120" y="23"/>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dirty="0"/>
              </a:p>
            </p:txBody>
          </p:sp>
        </p:grpSp>
      </p:grpSp>
      <p:grpSp>
        <p:nvGrpSpPr>
          <p:cNvPr id="3" name="Graphic 59" descr="Checklist">
            <a:extLst>
              <a:ext uri="{FF2B5EF4-FFF2-40B4-BE49-F238E27FC236}">
                <a16:creationId xmlns:a16="http://schemas.microsoft.com/office/drawing/2014/main" id="{C9B22C77-FBF3-4BE0-ADDB-9D1636538BFB}"/>
              </a:ext>
            </a:extLst>
          </p:cNvPr>
          <p:cNvGrpSpPr/>
          <p:nvPr/>
        </p:nvGrpSpPr>
        <p:grpSpPr>
          <a:xfrm>
            <a:off x="896382" y="4457515"/>
            <a:ext cx="361497" cy="466447"/>
            <a:chOff x="929501" y="4434163"/>
            <a:chExt cx="361581" cy="466555"/>
          </a:xfrm>
          <a:noFill/>
        </p:grpSpPr>
        <p:sp>
          <p:nvSpPr>
            <p:cNvPr id="26" name="Freeform: Shape 25">
              <a:extLst>
                <a:ext uri="{FF2B5EF4-FFF2-40B4-BE49-F238E27FC236}">
                  <a16:creationId xmlns:a16="http://schemas.microsoft.com/office/drawing/2014/main" id="{ACB014E1-2713-4809-9C2E-07D5585E6BC7}"/>
                </a:ext>
              </a:extLst>
            </p:cNvPr>
            <p:cNvSpPr/>
            <p:nvPr/>
          </p:nvSpPr>
          <p:spPr>
            <a:xfrm>
              <a:off x="929501" y="4434163"/>
              <a:ext cx="361581" cy="466555"/>
            </a:xfrm>
            <a:custGeom>
              <a:avLst/>
              <a:gdLst>
                <a:gd name="connsiteX0" fmla="*/ 34992 w 361581"/>
                <a:gd name="connsiteY0" fmla="*/ 34992 h 466555"/>
                <a:gd name="connsiteX1" fmla="*/ 326590 w 361581"/>
                <a:gd name="connsiteY1" fmla="*/ 34992 h 466555"/>
                <a:gd name="connsiteX2" fmla="*/ 326590 w 361581"/>
                <a:gd name="connsiteY2" fmla="*/ 431564 h 466555"/>
                <a:gd name="connsiteX3" fmla="*/ 34992 w 361581"/>
                <a:gd name="connsiteY3" fmla="*/ 431564 h 466555"/>
                <a:gd name="connsiteX4" fmla="*/ 34992 w 361581"/>
                <a:gd name="connsiteY4" fmla="*/ 34992 h 466555"/>
                <a:gd name="connsiteX5" fmla="*/ 0 w 361581"/>
                <a:gd name="connsiteY5" fmla="*/ 466556 h 466555"/>
                <a:gd name="connsiteX6" fmla="*/ 361581 w 361581"/>
                <a:gd name="connsiteY6" fmla="*/ 466556 h 466555"/>
                <a:gd name="connsiteX7" fmla="*/ 361581 w 361581"/>
                <a:gd name="connsiteY7" fmla="*/ 0 h 466555"/>
                <a:gd name="connsiteX8" fmla="*/ 0 w 361581"/>
                <a:gd name="connsiteY8" fmla="*/ 0 h 466555"/>
                <a:gd name="connsiteX9" fmla="*/ 0 w 361581"/>
                <a:gd name="connsiteY9" fmla="*/ 466556 h 4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581" h="466555">
                  <a:moveTo>
                    <a:pt x="34992" y="34992"/>
                  </a:moveTo>
                  <a:lnTo>
                    <a:pt x="326590" y="34992"/>
                  </a:lnTo>
                  <a:lnTo>
                    <a:pt x="326590" y="431564"/>
                  </a:lnTo>
                  <a:lnTo>
                    <a:pt x="34992" y="431564"/>
                  </a:lnTo>
                  <a:lnTo>
                    <a:pt x="34992" y="34992"/>
                  </a:lnTo>
                  <a:close/>
                  <a:moveTo>
                    <a:pt x="0" y="466556"/>
                  </a:moveTo>
                  <a:lnTo>
                    <a:pt x="361581" y="466556"/>
                  </a:lnTo>
                  <a:lnTo>
                    <a:pt x="361581" y="0"/>
                  </a:lnTo>
                  <a:lnTo>
                    <a:pt x="0" y="0"/>
                  </a:lnTo>
                  <a:lnTo>
                    <a:pt x="0" y="466556"/>
                  </a:lnTo>
                  <a:close/>
                </a:path>
              </a:pathLst>
            </a:custGeom>
            <a:noFill/>
            <a:ln w="19050" cap="flat">
              <a:solidFill>
                <a:schemeClr val="bg1"/>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34AC3B7-F660-41E1-8496-B622861D63F1}"/>
                </a:ext>
              </a:extLst>
            </p:cNvPr>
            <p:cNvSpPr/>
            <p:nvPr/>
          </p:nvSpPr>
          <p:spPr>
            <a:xfrm>
              <a:off x="1121955" y="4521642"/>
              <a:ext cx="99143" cy="23327"/>
            </a:xfrm>
            <a:custGeom>
              <a:avLst/>
              <a:gdLst>
                <a:gd name="connsiteX0" fmla="*/ 0 w 99143"/>
                <a:gd name="connsiteY0" fmla="*/ 0 h 23327"/>
                <a:gd name="connsiteX1" fmla="*/ 99143 w 99143"/>
                <a:gd name="connsiteY1" fmla="*/ 0 h 23327"/>
                <a:gd name="connsiteX2" fmla="*/ 99143 w 99143"/>
                <a:gd name="connsiteY2" fmla="*/ 23328 h 23327"/>
                <a:gd name="connsiteX3" fmla="*/ 0 w 99143"/>
                <a:gd name="connsiteY3" fmla="*/ 23328 h 23327"/>
              </a:gdLst>
              <a:ahLst/>
              <a:cxnLst>
                <a:cxn ang="0">
                  <a:pos x="connsiteX0" y="connsiteY0"/>
                </a:cxn>
                <a:cxn ang="0">
                  <a:pos x="connsiteX1" y="connsiteY1"/>
                </a:cxn>
                <a:cxn ang="0">
                  <a:pos x="connsiteX2" y="connsiteY2"/>
                </a:cxn>
                <a:cxn ang="0">
                  <a:pos x="connsiteX3" y="connsiteY3"/>
                </a:cxn>
              </a:cxnLst>
              <a:rect l="l" t="t" r="r" b="b"/>
              <a:pathLst>
                <a:path w="99143" h="23327">
                  <a:moveTo>
                    <a:pt x="0" y="0"/>
                  </a:moveTo>
                  <a:lnTo>
                    <a:pt x="99143" y="0"/>
                  </a:lnTo>
                  <a:lnTo>
                    <a:pt x="99143" y="23328"/>
                  </a:lnTo>
                  <a:lnTo>
                    <a:pt x="0" y="23328"/>
                  </a:lnTo>
                  <a:close/>
                </a:path>
              </a:pathLst>
            </a:custGeom>
            <a:solidFill>
              <a:schemeClr val="bg1"/>
            </a:solidFill>
            <a:ln w="190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CC7CE23-1806-465A-B35E-0523E6F633E6}"/>
                </a:ext>
              </a:extLst>
            </p:cNvPr>
            <p:cNvSpPr/>
            <p:nvPr/>
          </p:nvSpPr>
          <p:spPr>
            <a:xfrm>
              <a:off x="1121955" y="4614953"/>
              <a:ext cx="99143" cy="23327"/>
            </a:xfrm>
            <a:custGeom>
              <a:avLst/>
              <a:gdLst>
                <a:gd name="connsiteX0" fmla="*/ 0 w 99143"/>
                <a:gd name="connsiteY0" fmla="*/ 0 h 23327"/>
                <a:gd name="connsiteX1" fmla="*/ 99143 w 99143"/>
                <a:gd name="connsiteY1" fmla="*/ 0 h 23327"/>
                <a:gd name="connsiteX2" fmla="*/ 99143 w 99143"/>
                <a:gd name="connsiteY2" fmla="*/ 23328 h 23327"/>
                <a:gd name="connsiteX3" fmla="*/ 0 w 99143"/>
                <a:gd name="connsiteY3" fmla="*/ 23328 h 23327"/>
              </a:gdLst>
              <a:ahLst/>
              <a:cxnLst>
                <a:cxn ang="0">
                  <a:pos x="connsiteX0" y="connsiteY0"/>
                </a:cxn>
                <a:cxn ang="0">
                  <a:pos x="connsiteX1" y="connsiteY1"/>
                </a:cxn>
                <a:cxn ang="0">
                  <a:pos x="connsiteX2" y="connsiteY2"/>
                </a:cxn>
                <a:cxn ang="0">
                  <a:pos x="connsiteX3" y="connsiteY3"/>
                </a:cxn>
              </a:cxnLst>
              <a:rect l="l" t="t" r="r" b="b"/>
              <a:pathLst>
                <a:path w="99143" h="23327">
                  <a:moveTo>
                    <a:pt x="0" y="0"/>
                  </a:moveTo>
                  <a:lnTo>
                    <a:pt x="99143" y="0"/>
                  </a:lnTo>
                  <a:lnTo>
                    <a:pt x="99143" y="23328"/>
                  </a:lnTo>
                  <a:lnTo>
                    <a:pt x="0" y="23328"/>
                  </a:lnTo>
                  <a:close/>
                </a:path>
              </a:pathLst>
            </a:custGeom>
            <a:solidFill>
              <a:schemeClr val="bg1"/>
            </a:solidFill>
            <a:ln w="19050"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4FC8E818-29E1-42C4-BA52-B04EB60DF05F}"/>
                </a:ext>
              </a:extLst>
            </p:cNvPr>
            <p:cNvSpPr/>
            <p:nvPr/>
          </p:nvSpPr>
          <p:spPr>
            <a:xfrm>
              <a:off x="1121955" y="4801576"/>
              <a:ext cx="99143" cy="23327"/>
            </a:xfrm>
            <a:custGeom>
              <a:avLst/>
              <a:gdLst>
                <a:gd name="connsiteX0" fmla="*/ 0 w 99143"/>
                <a:gd name="connsiteY0" fmla="*/ 0 h 23327"/>
                <a:gd name="connsiteX1" fmla="*/ 99143 w 99143"/>
                <a:gd name="connsiteY1" fmla="*/ 0 h 23327"/>
                <a:gd name="connsiteX2" fmla="*/ 99143 w 99143"/>
                <a:gd name="connsiteY2" fmla="*/ 23328 h 23327"/>
                <a:gd name="connsiteX3" fmla="*/ 0 w 99143"/>
                <a:gd name="connsiteY3" fmla="*/ 23328 h 23327"/>
              </a:gdLst>
              <a:ahLst/>
              <a:cxnLst>
                <a:cxn ang="0">
                  <a:pos x="connsiteX0" y="connsiteY0"/>
                </a:cxn>
                <a:cxn ang="0">
                  <a:pos x="connsiteX1" y="connsiteY1"/>
                </a:cxn>
                <a:cxn ang="0">
                  <a:pos x="connsiteX2" y="connsiteY2"/>
                </a:cxn>
                <a:cxn ang="0">
                  <a:pos x="connsiteX3" y="connsiteY3"/>
                </a:cxn>
              </a:cxnLst>
              <a:rect l="l" t="t" r="r" b="b"/>
              <a:pathLst>
                <a:path w="99143" h="23327">
                  <a:moveTo>
                    <a:pt x="0" y="0"/>
                  </a:moveTo>
                  <a:lnTo>
                    <a:pt x="99143" y="0"/>
                  </a:lnTo>
                  <a:lnTo>
                    <a:pt x="99143" y="23328"/>
                  </a:lnTo>
                  <a:lnTo>
                    <a:pt x="0" y="23328"/>
                  </a:lnTo>
                  <a:close/>
                </a:path>
              </a:pathLst>
            </a:custGeom>
            <a:solidFill>
              <a:schemeClr val="bg1"/>
            </a:solidFill>
            <a:ln w="19050"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FE5F7F4D-8C99-4C8E-8716-99D58E1882AB}"/>
                </a:ext>
              </a:extLst>
            </p:cNvPr>
            <p:cNvSpPr/>
            <p:nvPr/>
          </p:nvSpPr>
          <p:spPr>
            <a:xfrm>
              <a:off x="1121955" y="4708265"/>
              <a:ext cx="99143" cy="23327"/>
            </a:xfrm>
            <a:custGeom>
              <a:avLst/>
              <a:gdLst>
                <a:gd name="connsiteX0" fmla="*/ 0 w 99143"/>
                <a:gd name="connsiteY0" fmla="*/ 0 h 23327"/>
                <a:gd name="connsiteX1" fmla="*/ 99143 w 99143"/>
                <a:gd name="connsiteY1" fmla="*/ 0 h 23327"/>
                <a:gd name="connsiteX2" fmla="*/ 99143 w 99143"/>
                <a:gd name="connsiteY2" fmla="*/ 23328 h 23327"/>
                <a:gd name="connsiteX3" fmla="*/ 0 w 99143"/>
                <a:gd name="connsiteY3" fmla="*/ 23328 h 23327"/>
              </a:gdLst>
              <a:ahLst/>
              <a:cxnLst>
                <a:cxn ang="0">
                  <a:pos x="connsiteX0" y="connsiteY0"/>
                </a:cxn>
                <a:cxn ang="0">
                  <a:pos x="connsiteX1" y="connsiteY1"/>
                </a:cxn>
                <a:cxn ang="0">
                  <a:pos x="connsiteX2" y="connsiteY2"/>
                </a:cxn>
                <a:cxn ang="0">
                  <a:pos x="connsiteX3" y="connsiteY3"/>
                </a:cxn>
              </a:cxnLst>
              <a:rect l="l" t="t" r="r" b="b"/>
              <a:pathLst>
                <a:path w="99143" h="23327">
                  <a:moveTo>
                    <a:pt x="0" y="0"/>
                  </a:moveTo>
                  <a:lnTo>
                    <a:pt x="99143" y="0"/>
                  </a:lnTo>
                  <a:lnTo>
                    <a:pt x="99143" y="23328"/>
                  </a:lnTo>
                  <a:lnTo>
                    <a:pt x="0" y="23328"/>
                  </a:lnTo>
                  <a:close/>
                </a:path>
              </a:pathLst>
            </a:custGeom>
            <a:solidFill>
              <a:schemeClr val="bg1"/>
            </a:solidFill>
            <a:ln w="19050"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FF673653-A753-4660-A5D9-5ADB2EF45FB8}"/>
                </a:ext>
              </a:extLst>
            </p:cNvPr>
            <p:cNvSpPr/>
            <p:nvPr/>
          </p:nvSpPr>
          <p:spPr>
            <a:xfrm>
              <a:off x="999484" y="4492483"/>
              <a:ext cx="86312" cy="71149"/>
            </a:xfrm>
            <a:custGeom>
              <a:avLst/>
              <a:gdLst>
                <a:gd name="connsiteX0" fmla="*/ 86313 w 86312"/>
                <a:gd name="connsiteY0" fmla="*/ 16329 h 71149"/>
                <a:gd name="connsiteX1" fmla="*/ 69984 w 86312"/>
                <a:gd name="connsiteY1" fmla="*/ 0 h 71149"/>
                <a:gd name="connsiteX2" fmla="*/ 31493 w 86312"/>
                <a:gd name="connsiteY2" fmla="*/ 38491 h 71149"/>
                <a:gd name="connsiteX3" fmla="*/ 16329 w 86312"/>
                <a:gd name="connsiteY3" fmla="*/ 23328 h 71149"/>
                <a:gd name="connsiteX4" fmla="*/ 0 w 86312"/>
                <a:gd name="connsiteY4" fmla="*/ 39657 h 71149"/>
                <a:gd name="connsiteX5" fmla="*/ 31493 w 86312"/>
                <a:gd name="connsiteY5" fmla="*/ 71150 h 7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12" h="71149">
                  <a:moveTo>
                    <a:pt x="86313" y="16329"/>
                  </a:moveTo>
                  <a:lnTo>
                    <a:pt x="69984" y="0"/>
                  </a:lnTo>
                  <a:lnTo>
                    <a:pt x="31493" y="38491"/>
                  </a:lnTo>
                  <a:lnTo>
                    <a:pt x="16329" y="23328"/>
                  </a:lnTo>
                  <a:lnTo>
                    <a:pt x="0" y="39657"/>
                  </a:lnTo>
                  <a:lnTo>
                    <a:pt x="31493" y="71150"/>
                  </a:lnTo>
                  <a:close/>
                </a:path>
              </a:pathLst>
            </a:custGeom>
            <a:solidFill>
              <a:schemeClr val="bg1"/>
            </a:solidFill>
            <a:ln w="19050"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0B38CBDA-DDD7-4522-947B-BECFB2C5A716}"/>
                </a:ext>
              </a:extLst>
            </p:cNvPr>
            <p:cNvSpPr/>
            <p:nvPr/>
          </p:nvSpPr>
          <p:spPr>
            <a:xfrm>
              <a:off x="999484" y="4585794"/>
              <a:ext cx="86312" cy="71149"/>
            </a:xfrm>
            <a:custGeom>
              <a:avLst/>
              <a:gdLst>
                <a:gd name="connsiteX0" fmla="*/ 86313 w 86312"/>
                <a:gd name="connsiteY0" fmla="*/ 16329 h 71149"/>
                <a:gd name="connsiteX1" fmla="*/ 69984 w 86312"/>
                <a:gd name="connsiteY1" fmla="*/ 0 h 71149"/>
                <a:gd name="connsiteX2" fmla="*/ 31493 w 86312"/>
                <a:gd name="connsiteY2" fmla="*/ 38491 h 71149"/>
                <a:gd name="connsiteX3" fmla="*/ 16329 w 86312"/>
                <a:gd name="connsiteY3" fmla="*/ 23328 h 71149"/>
                <a:gd name="connsiteX4" fmla="*/ 0 w 86312"/>
                <a:gd name="connsiteY4" fmla="*/ 39657 h 71149"/>
                <a:gd name="connsiteX5" fmla="*/ 31493 w 86312"/>
                <a:gd name="connsiteY5" fmla="*/ 71150 h 7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12" h="71149">
                  <a:moveTo>
                    <a:pt x="86313" y="16329"/>
                  </a:moveTo>
                  <a:lnTo>
                    <a:pt x="69984" y="0"/>
                  </a:lnTo>
                  <a:lnTo>
                    <a:pt x="31493" y="38491"/>
                  </a:lnTo>
                  <a:lnTo>
                    <a:pt x="16329" y="23328"/>
                  </a:lnTo>
                  <a:lnTo>
                    <a:pt x="0" y="39657"/>
                  </a:lnTo>
                  <a:lnTo>
                    <a:pt x="31493" y="71150"/>
                  </a:lnTo>
                  <a:close/>
                </a:path>
              </a:pathLst>
            </a:custGeom>
            <a:solidFill>
              <a:schemeClr val="bg1"/>
            </a:solidFill>
            <a:ln w="19050"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C7324379-BF07-4497-B104-CCE5ABD9C462}"/>
                </a:ext>
              </a:extLst>
            </p:cNvPr>
            <p:cNvSpPr/>
            <p:nvPr/>
          </p:nvSpPr>
          <p:spPr>
            <a:xfrm>
              <a:off x="999484" y="4679105"/>
              <a:ext cx="86312" cy="71149"/>
            </a:xfrm>
            <a:custGeom>
              <a:avLst/>
              <a:gdLst>
                <a:gd name="connsiteX0" fmla="*/ 86313 w 86312"/>
                <a:gd name="connsiteY0" fmla="*/ 16329 h 71149"/>
                <a:gd name="connsiteX1" fmla="*/ 69984 w 86312"/>
                <a:gd name="connsiteY1" fmla="*/ 0 h 71149"/>
                <a:gd name="connsiteX2" fmla="*/ 31493 w 86312"/>
                <a:gd name="connsiteY2" fmla="*/ 38491 h 71149"/>
                <a:gd name="connsiteX3" fmla="*/ 16329 w 86312"/>
                <a:gd name="connsiteY3" fmla="*/ 23328 h 71149"/>
                <a:gd name="connsiteX4" fmla="*/ 0 w 86312"/>
                <a:gd name="connsiteY4" fmla="*/ 39657 h 71149"/>
                <a:gd name="connsiteX5" fmla="*/ 31493 w 86312"/>
                <a:gd name="connsiteY5" fmla="*/ 71150 h 7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12" h="71149">
                  <a:moveTo>
                    <a:pt x="86313" y="16329"/>
                  </a:moveTo>
                  <a:lnTo>
                    <a:pt x="69984" y="0"/>
                  </a:lnTo>
                  <a:lnTo>
                    <a:pt x="31493" y="38491"/>
                  </a:lnTo>
                  <a:lnTo>
                    <a:pt x="16329" y="23328"/>
                  </a:lnTo>
                  <a:lnTo>
                    <a:pt x="0" y="39657"/>
                  </a:lnTo>
                  <a:lnTo>
                    <a:pt x="31493" y="71150"/>
                  </a:lnTo>
                  <a:close/>
                </a:path>
              </a:pathLst>
            </a:custGeom>
            <a:solidFill>
              <a:schemeClr val="bg1"/>
            </a:solidFill>
            <a:ln w="19050"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D659299C-0BDB-4D3B-8EA4-0C2311F9AC08}"/>
                </a:ext>
              </a:extLst>
            </p:cNvPr>
            <p:cNvSpPr/>
            <p:nvPr/>
          </p:nvSpPr>
          <p:spPr>
            <a:xfrm>
              <a:off x="999484" y="4771250"/>
              <a:ext cx="86312" cy="71149"/>
            </a:xfrm>
            <a:custGeom>
              <a:avLst/>
              <a:gdLst>
                <a:gd name="connsiteX0" fmla="*/ 86313 w 86312"/>
                <a:gd name="connsiteY0" fmla="*/ 16329 h 71149"/>
                <a:gd name="connsiteX1" fmla="*/ 69984 w 86312"/>
                <a:gd name="connsiteY1" fmla="*/ 0 h 71149"/>
                <a:gd name="connsiteX2" fmla="*/ 31493 w 86312"/>
                <a:gd name="connsiteY2" fmla="*/ 38491 h 71149"/>
                <a:gd name="connsiteX3" fmla="*/ 16329 w 86312"/>
                <a:gd name="connsiteY3" fmla="*/ 23328 h 71149"/>
                <a:gd name="connsiteX4" fmla="*/ 0 w 86312"/>
                <a:gd name="connsiteY4" fmla="*/ 39657 h 71149"/>
                <a:gd name="connsiteX5" fmla="*/ 31493 w 86312"/>
                <a:gd name="connsiteY5" fmla="*/ 71150 h 7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12" h="71149">
                  <a:moveTo>
                    <a:pt x="86313" y="16329"/>
                  </a:moveTo>
                  <a:lnTo>
                    <a:pt x="69984" y="0"/>
                  </a:lnTo>
                  <a:lnTo>
                    <a:pt x="31493" y="38491"/>
                  </a:lnTo>
                  <a:lnTo>
                    <a:pt x="16329" y="23328"/>
                  </a:lnTo>
                  <a:lnTo>
                    <a:pt x="0" y="39657"/>
                  </a:lnTo>
                  <a:lnTo>
                    <a:pt x="31493" y="71150"/>
                  </a:lnTo>
                  <a:close/>
                </a:path>
              </a:pathLst>
            </a:custGeom>
            <a:solidFill>
              <a:schemeClr val="bg1"/>
            </a:solidFill>
            <a:ln w="19050" cap="flat">
              <a:noFill/>
              <a:prstDash val="solid"/>
              <a:miter/>
            </a:ln>
          </p:spPr>
          <p:txBody>
            <a:bodyPr rtlCol="0" anchor="ctr"/>
            <a:lstStyle/>
            <a:p>
              <a:endParaRPr lang="en-GB"/>
            </a:p>
          </p:txBody>
        </p:sp>
      </p:grpSp>
    </p:spTree>
    <p:extLst>
      <p:ext uri="{BB962C8B-B14F-4D97-AF65-F5344CB8AC3E}">
        <p14:creationId xmlns:p14="http://schemas.microsoft.com/office/powerpoint/2010/main" val="32866111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1000"/>
                                        <p:tgtEl>
                                          <p:spTgt spid="57"/>
                                        </p:tgtEl>
                                      </p:cBhvr>
                                    </p:animEffect>
                                    <p:anim calcmode="lin" valueType="num">
                                      <p:cBhvr>
                                        <p:cTn id="15" dur="1000" fill="hold"/>
                                        <p:tgtEl>
                                          <p:spTgt spid="57"/>
                                        </p:tgtEl>
                                        <p:attrNameLst>
                                          <p:attrName>ppt_x</p:attrName>
                                        </p:attrNameLst>
                                      </p:cBhvr>
                                      <p:tavLst>
                                        <p:tav tm="0">
                                          <p:val>
                                            <p:strVal val="#ppt_x"/>
                                          </p:val>
                                        </p:tav>
                                        <p:tav tm="100000">
                                          <p:val>
                                            <p:strVal val="#ppt_x"/>
                                          </p:val>
                                        </p:tav>
                                      </p:tavLst>
                                    </p:anim>
                                    <p:anim calcmode="lin" valueType="num">
                                      <p:cBhvr>
                                        <p:cTn id="1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1000"/>
                                        <p:tgtEl>
                                          <p:spTgt spid="91"/>
                                        </p:tgtEl>
                                      </p:cBhvr>
                                    </p:animEffect>
                                    <p:anim calcmode="lin" valueType="num">
                                      <p:cBhvr>
                                        <p:cTn id="27" dur="1000" fill="hold"/>
                                        <p:tgtEl>
                                          <p:spTgt spid="91"/>
                                        </p:tgtEl>
                                        <p:attrNameLst>
                                          <p:attrName>ppt_x</p:attrName>
                                        </p:attrNameLst>
                                      </p:cBhvr>
                                      <p:tavLst>
                                        <p:tav tm="0">
                                          <p:val>
                                            <p:strVal val="#ppt_x"/>
                                          </p:val>
                                        </p:tav>
                                        <p:tav tm="100000">
                                          <p:val>
                                            <p:strVal val="#ppt_x"/>
                                          </p:val>
                                        </p:tav>
                                      </p:tavLst>
                                    </p:anim>
                                    <p:anim calcmode="lin" valueType="num">
                                      <p:cBhvr>
                                        <p:cTn id="28"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1000"/>
                                        <p:tgtEl>
                                          <p:spTgt spid="92"/>
                                        </p:tgtEl>
                                      </p:cBhvr>
                                    </p:animEffect>
                                    <p:anim calcmode="lin" valueType="num">
                                      <p:cBhvr>
                                        <p:cTn id="34" dur="1000" fill="hold"/>
                                        <p:tgtEl>
                                          <p:spTgt spid="92"/>
                                        </p:tgtEl>
                                        <p:attrNameLst>
                                          <p:attrName>ppt_x</p:attrName>
                                        </p:attrNameLst>
                                      </p:cBhvr>
                                      <p:tavLst>
                                        <p:tav tm="0">
                                          <p:val>
                                            <p:strVal val="#ppt_x"/>
                                          </p:val>
                                        </p:tav>
                                        <p:tav tm="100000">
                                          <p:val>
                                            <p:strVal val="#ppt_x"/>
                                          </p:val>
                                        </p:tav>
                                      </p:tavLst>
                                    </p:anim>
                                    <p:anim calcmode="lin" valueType="num">
                                      <p:cBhvr>
                                        <p:cTn id="35"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1000"/>
                                        <p:tgtEl>
                                          <p:spTgt spid="93"/>
                                        </p:tgtEl>
                                      </p:cBhvr>
                                    </p:animEffect>
                                    <p:anim calcmode="lin" valueType="num">
                                      <p:cBhvr>
                                        <p:cTn id="41" dur="1000" fill="hold"/>
                                        <p:tgtEl>
                                          <p:spTgt spid="93"/>
                                        </p:tgtEl>
                                        <p:attrNameLst>
                                          <p:attrName>ppt_x</p:attrName>
                                        </p:attrNameLst>
                                      </p:cBhvr>
                                      <p:tavLst>
                                        <p:tav tm="0">
                                          <p:val>
                                            <p:strVal val="#ppt_x"/>
                                          </p:val>
                                        </p:tav>
                                        <p:tav tm="100000">
                                          <p:val>
                                            <p:strVal val="#ppt_x"/>
                                          </p:val>
                                        </p:tav>
                                      </p:tavLst>
                                    </p:anim>
                                    <p:anim calcmode="lin" valueType="num">
                                      <p:cBhvr>
                                        <p:cTn id="42"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1000"/>
                                        <p:tgtEl>
                                          <p:spTgt spid="94"/>
                                        </p:tgtEl>
                                      </p:cBhvr>
                                    </p:animEffect>
                                    <p:anim calcmode="lin" valueType="num">
                                      <p:cBhvr>
                                        <p:cTn id="48" dur="1000" fill="hold"/>
                                        <p:tgtEl>
                                          <p:spTgt spid="94"/>
                                        </p:tgtEl>
                                        <p:attrNameLst>
                                          <p:attrName>ppt_x</p:attrName>
                                        </p:attrNameLst>
                                      </p:cBhvr>
                                      <p:tavLst>
                                        <p:tav tm="0">
                                          <p:val>
                                            <p:strVal val="#ppt_x"/>
                                          </p:val>
                                        </p:tav>
                                        <p:tav tm="100000">
                                          <p:val>
                                            <p:strVal val="#ppt_x"/>
                                          </p:val>
                                        </p:tav>
                                      </p:tavLst>
                                    </p:anim>
                                    <p:anim calcmode="lin" valueType="num">
                                      <p:cBhvr>
                                        <p:cTn id="4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23CD-0EFC-4251-89D6-0437D1AC4BC8}"/>
              </a:ext>
            </a:extLst>
          </p:cNvPr>
          <p:cNvSpPr>
            <a:spLocks noGrp="1"/>
          </p:cNvSpPr>
          <p:nvPr>
            <p:ph type="title"/>
          </p:nvPr>
        </p:nvSpPr>
        <p:spPr/>
        <p:txBody>
          <a:bodyPr/>
          <a:lstStyle/>
          <a:p>
            <a:pPr defTabSz="912571" fontAlgn="auto">
              <a:spcAft>
                <a:spcPts val="0"/>
              </a:spcAft>
              <a:defRPr/>
            </a:pPr>
            <a:r>
              <a:rPr lang="en-GB" dirty="0"/>
              <a:t>Delivering ESG Integration</a:t>
            </a:r>
          </a:p>
        </p:txBody>
      </p:sp>
      <p:sp>
        <p:nvSpPr>
          <p:cNvPr id="5" name="Text Placeholder 4">
            <a:extLst>
              <a:ext uri="{FF2B5EF4-FFF2-40B4-BE49-F238E27FC236}">
                <a16:creationId xmlns:a16="http://schemas.microsoft.com/office/drawing/2014/main" id="{3DCF1EAF-A7F7-4A4D-B07E-DA0A10828CB4}"/>
              </a:ext>
            </a:extLst>
          </p:cNvPr>
          <p:cNvSpPr>
            <a:spLocks noGrp="1"/>
          </p:cNvSpPr>
          <p:nvPr>
            <p:ph type="body" sz="quarter" idx="11"/>
          </p:nvPr>
        </p:nvSpPr>
        <p:spPr/>
        <p:txBody>
          <a:bodyPr/>
          <a:lstStyle/>
          <a:p>
            <a:r>
              <a:rPr lang="en-GB" dirty="0"/>
              <a:t>ESG Integration is underpinned by three core pillars of activity</a:t>
            </a:r>
          </a:p>
          <a:p>
            <a:endParaRPr lang="en-GB" dirty="0"/>
          </a:p>
        </p:txBody>
      </p:sp>
      <p:sp>
        <p:nvSpPr>
          <p:cNvPr id="6" name="Text Placeholder 3">
            <a:extLst>
              <a:ext uri="{FF2B5EF4-FFF2-40B4-BE49-F238E27FC236}">
                <a16:creationId xmlns:a16="http://schemas.microsoft.com/office/drawing/2014/main" id="{B2963E75-1FCC-480C-B946-46347B47B1E9}"/>
              </a:ext>
            </a:extLst>
          </p:cNvPr>
          <p:cNvSpPr txBox="1">
            <a:spLocks/>
          </p:cNvSpPr>
          <p:nvPr/>
        </p:nvSpPr>
        <p:spPr>
          <a:xfrm>
            <a:off x="543415" y="6615169"/>
            <a:ext cx="7395110" cy="287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i="0" dirty="0"/>
              <a:t>Source: M&amp;G as at November 2020</a:t>
            </a:r>
          </a:p>
        </p:txBody>
      </p:sp>
      <p:pic>
        <p:nvPicPr>
          <p:cNvPr id="3" name="Picture 2">
            <a:extLst>
              <a:ext uri="{FF2B5EF4-FFF2-40B4-BE49-F238E27FC236}">
                <a16:creationId xmlns:a16="http://schemas.microsoft.com/office/drawing/2014/main" id="{E71AD9CE-5EEF-4610-9169-424A65D9FB8B}"/>
              </a:ext>
            </a:extLst>
          </p:cNvPr>
          <p:cNvPicPr>
            <a:picLocks noChangeAspect="1"/>
          </p:cNvPicPr>
          <p:nvPr/>
        </p:nvPicPr>
        <p:blipFill>
          <a:blip r:embed="rId3"/>
          <a:stretch>
            <a:fillRect/>
          </a:stretch>
        </p:blipFill>
        <p:spPr>
          <a:xfrm>
            <a:off x="1865560" y="1449053"/>
            <a:ext cx="7522184" cy="4423897"/>
          </a:xfrm>
          <a:prstGeom prst="rect">
            <a:avLst/>
          </a:prstGeom>
        </p:spPr>
      </p:pic>
    </p:spTree>
    <p:extLst>
      <p:ext uri="{BB962C8B-B14F-4D97-AF65-F5344CB8AC3E}">
        <p14:creationId xmlns:p14="http://schemas.microsoft.com/office/powerpoint/2010/main" val="2014605780"/>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A0E6-3331-4928-909C-09692DEFFDF6}"/>
              </a:ext>
            </a:extLst>
          </p:cNvPr>
          <p:cNvSpPr>
            <a:spLocks noGrp="1"/>
          </p:cNvSpPr>
          <p:nvPr>
            <p:ph type="title"/>
          </p:nvPr>
        </p:nvSpPr>
        <p:spPr/>
        <p:txBody>
          <a:bodyPr/>
          <a:lstStyle/>
          <a:p>
            <a:r>
              <a:rPr lang="en-GB" dirty="0"/>
              <a:t>M&amp;G Climate Policy</a:t>
            </a:r>
          </a:p>
        </p:txBody>
      </p:sp>
      <p:sp>
        <p:nvSpPr>
          <p:cNvPr id="3" name="Content Placeholder 2">
            <a:extLst>
              <a:ext uri="{FF2B5EF4-FFF2-40B4-BE49-F238E27FC236}">
                <a16:creationId xmlns:a16="http://schemas.microsoft.com/office/drawing/2014/main" id="{C97CD2DC-9B08-485A-AE21-62BB3F4F8D3A}"/>
              </a:ext>
            </a:extLst>
          </p:cNvPr>
          <p:cNvSpPr>
            <a:spLocks noGrp="1"/>
          </p:cNvSpPr>
          <p:nvPr>
            <p:ph idx="1"/>
          </p:nvPr>
        </p:nvSpPr>
        <p:spPr>
          <a:xfrm>
            <a:off x="936954" y="1535840"/>
            <a:ext cx="9836413" cy="3384277"/>
          </a:xfrm>
          <a:ln w="31750">
            <a:solidFill>
              <a:schemeClr val="bg1">
                <a:lumMod val="85000"/>
              </a:schemeClr>
            </a:solidFill>
          </a:ln>
          <a:effectLst>
            <a:glow rad="63500">
              <a:schemeClr val="accent1">
                <a:satMod val="175000"/>
                <a:alpha val="40000"/>
              </a:schemeClr>
            </a:glow>
          </a:effectLst>
        </p:spPr>
        <p:txBody>
          <a:bodyPr/>
          <a:lstStyle/>
          <a:p>
            <a:pPr marL="0" indent="0">
              <a:buNone/>
            </a:pPr>
            <a:r>
              <a:rPr lang="en-GB" sz="1796" dirty="0"/>
              <a:t>“As a FTSE100 company and as a long-term asset owner and asset manager, M&amp;G plc has a responsibility to our customers and to wider society to invest in ways which ensure a sustainable future, including tackling climate change and enabling a transition to a low carbon economy”</a:t>
            </a:r>
          </a:p>
          <a:p>
            <a:pPr marL="0" indent="0">
              <a:buNone/>
            </a:pPr>
            <a:r>
              <a:rPr lang="en-GB" sz="1796" b="1" dirty="0">
                <a:solidFill>
                  <a:schemeClr val="tx2"/>
                </a:solidFill>
              </a:rPr>
              <a:t>M&amp;G public commitments:</a:t>
            </a:r>
          </a:p>
          <a:p>
            <a:r>
              <a:rPr lang="en-GB" sz="1796" dirty="0"/>
              <a:t>Net zero in business operations by 2030</a:t>
            </a:r>
          </a:p>
          <a:p>
            <a:r>
              <a:rPr lang="en-GB" sz="1796" dirty="0"/>
              <a:t>Net zero in Investments by 2050</a:t>
            </a:r>
          </a:p>
        </p:txBody>
      </p:sp>
      <p:sp>
        <p:nvSpPr>
          <p:cNvPr id="4" name="Text Placeholder 3">
            <a:extLst>
              <a:ext uri="{FF2B5EF4-FFF2-40B4-BE49-F238E27FC236}">
                <a16:creationId xmlns:a16="http://schemas.microsoft.com/office/drawing/2014/main" id="{99DABA3B-6D5C-41F4-ACB6-C966672B2EE8}"/>
              </a:ext>
            </a:extLst>
          </p:cNvPr>
          <p:cNvSpPr>
            <a:spLocks noGrp="1"/>
          </p:cNvSpPr>
          <p:nvPr>
            <p:ph type="body" sz="quarter" idx="10"/>
          </p:nvPr>
        </p:nvSpPr>
        <p:spPr/>
        <p:txBody>
          <a:bodyPr/>
          <a:lstStyle/>
          <a:p>
            <a:r>
              <a:rPr lang="en-GB" dirty="0"/>
              <a:t>Source: https://global.mandg.com/~/media/Files/M/MandG-Plc/documents/responsible-investing/climate-change/MG-approach-to-climate-change_0420.pdf</a:t>
            </a:r>
          </a:p>
        </p:txBody>
      </p:sp>
      <p:sp>
        <p:nvSpPr>
          <p:cNvPr id="5" name="Text Placeholder 4">
            <a:extLst>
              <a:ext uri="{FF2B5EF4-FFF2-40B4-BE49-F238E27FC236}">
                <a16:creationId xmlns:a16="http://schemas.microsoft.com/office/drawing/2014/main" id="{8B8C1978-C650-4489-928F-2A5CC412547B}"/>
              </a:ext>
            </a:extLst>
          </p:cNvPr>
          <p:cNvSpPr>
            <a:spLocks noGrp="1"/>
          </p:cNvSpPr>
          <p:nvPr>
            <p:ph type="body" sz="quarter" idx="11"/>
          </p:nvPr>
        </p:nvSpPr>
        <p:spPr/>
        <p:txBody>
          <a:bodyPr/>
          <a:lstStyle/>
          <a:p>
            <a:r>
              <a:rPr lang="en-GB" dirty="0"/>
              <a:t>Alignment with the Paris Agreement</a:t>
            </a:r>
          </a:p>
        </p:txBody>
      </p:sp>
      <p:sp>
        <p:nvSpPr>
          <p:cNvPr id="6" name="Text Placeholder 5">
            <a:extLst>
              <a:ext uri="{FF2B5EF4-FFF2-40B4-BE49-F238E27FC236}">
                <a16:creationId xmlns:a16="http://schemas.microsoft.com/office/drawing/2014/main" id="{16BD55CD-1E8D-4A47-93FA-988AAFAAC092}"/>
              </a:ext>
            </a:extLst>
          </p:cNvPr>
          <p:cNvSpPr>
            <a:spLocks noGrp="1"/>
          </p:cNvSpPr>
          <p:nvPr>
            <p:ph type="body" sz="quarter" idx="12"/>
          </p:nvPr>
        </p:nvSpPr>
        <p:spPr>
          <a:xfrm>
            <a:off x="433679" y="5891393"/>
            <a:ext cx="10279166" cy="482862"/>
          </a:xfrm>
        </p:spPr>
        <p:txBody>
          <a:bodyPr/>
          <a:lstStyle/>
          <a:p>
            <a:r>
              <a:rPr lang="en-GB" dirty="0"/>
              <a:t>Decarbonising existing portfolios &amp; increasing investments in climate solutions</a:t>
            </a:r>
          </a:p>
        </p:txBody>
      </p:sp>
      <p:pic>
        <p:nvPicPr>
          <p:cNvPr id="9" name="Graphic 8" descr="Hill scene">
            <a:extLst>
              <a:ext uri="{FF2B5EF4-FFF2-40B4-BE49-F238E27FC236}">
                <a16:creationId xmlns:a16="http://schemas.microsoft.com/office/drawing/2014/main" id="{18614AF1-4E1F-4E0F-A40C-E4D883E310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2325" y="2971710"/>
            <a:ext cx="1377210" cy="1377210"/>
          </a:xfrm>
          <a:prstGeom prst="rect">
            <a:avLst/>
          </a:prstGeom>
        </p:spPr>
      </p:pic>
    </p:spTree>
    <p:extLst>
      <p:ext uri="{BB962C8B-B14F-4D97-AF65-F5344CB8AC3E}">
        <p14:creationId xmlns:p14="http://schemas.microsoft.com/office/powerpoint/2010/main" val="3462132405"/>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D8118-228A-4243-9CA5-A2EE2382E8B1}"/>
              </a:ext>
            </a:extLst>
          </p:cNvPr>
          <p:cNvSpPr>
            <a:spLocks noGrp="1"/>
          </p:cNvSpPr>
          <p:nvPr>
            <p:ph type="title"/>
          </p:nvPr>
        </p:nvSpPr>
        <p:spPr/>
        <p:txBody>
          <a:bodyPr/>
          <a:lstStyle/>
          <a:p>
            <a:r>
              <a:rPr lang="en-GB" dirty="0"/>
              <a:t>Climate change approach</a:t>
            </a:r>
          </a:p>
        </p:txBody>
      </p:sp>
      <p:sp>
        <p:nvSpPr>
          <p:cNvPr id="4" name="Text Placeholder 3">
            <a:extLst>
              <a:ext uri="{FF2B5EF4-FFF2-40B4-BE49-F238E27FC236}">
                <a16:creationId xmlns:a16="http://schemas.microsoft.com/office/drawing/2014/main" id="{BAB20414-1B43-4DA8-8BF3-46DDFC0E41A5}"/>
              </a:ext>
            </a:extLst>
          </p:cNvPr>
          <p:cNvSpPr>
            <a:spLocks noGrp="1"/>
          </p:cNvSpPr>
          <p:nvPr>
            <p:ph type="body" sz="quarter" idx="11"/>
          </p:nvPr>
        </p:nvSpPr>
        <p:spPr>
          <a:xfrm>
            <a:off x="491745" y="5895192"/>
            <a:ext cx="11309357" cy="457732"/>
          </a:xfrm>
        </p:spPr>
        <p:txBody>
          <a:bodyPr/>
          <a:lstStyle/>
          <a:p>
            <a:r>
              <a:rPr lang="en-GB" sz="2000" b="1" i="1" dirty="0">
                <a:latin typeface="+mn-lt"/>
              </a:rPr>
              <a:t>The key focus is </a:t>
            </a:r>
            <a:r>
              <a:rPr lang="en-GB" sz="2000" b="1" i="1" dirty="0">
                <a:solidFill>
                  <a:schemeClr val="tx2"/>
                </a:solidFill>
                <a:latin typeface="+mn-lt"/>
              </a:rPr>
              <a:t>evaluating</a:t>
            </a:r>
            <a:r>
              <a:rPr lang="en-GB" sz="2000" b="1" i="1" dirty="0">
                <a:latin typeface="+mn-lt"/>
              </a:rPr>
              <a:t> the risks to our portfolios</a:t>
            </a:r>
          </a:p>
        </p:txBody>
      </p:sp>
      <p:grpSp>
        <p:nvGrpSpPr>
          <p:cNvPr id="28" name="Group 27">
            <a:extLst>
              <a:ext uri="{FF2B5EF4-FFF2-40B4-BE49-F238E27FC236}">
                <a16:creationId xmlns:a16="http://schemas.microsoft.com/office/drawing/2014/main" id="{130AE778-DC2D-4DCB-B24C-F0F2D19D0502}"/>
              </a:ext>
            </a:extLst>
          </p:cNvPr>
          <p:cNvGrpSpPr/>
          <p:nvPr/>
        </p:nvGrpSpPr>
        <p:grpSpPr>
          <a:xfrm>
            <a:off x="943585" y="1070567"/>
            <a:ext cx="2499955" cy="4104325"/>
            <a:chOff x="943188" y="1070815"/>
            <a:chExt cx="2500534" cy="4105275"/>
          </a:xfrm>
        </p:grpSpPr>
        <p:sp>
          <p:nvSpPr>
            <p:cNvPr id="6" name="Rectangle: Rounded Corners 5">
              <a:extLst>
                <a:ext uri="{FF2B5EF4-FFF2-40B4-BE49-F238E27FC236}">
                  <a16:creationId xmlns:a16="http://schemas.microsoft.com/office/drawing/2014/main" id="{C56A66D3-383D-4BDE-8BF0-53F65A78D42A}"/>
                </a:ext>
              </a:extLst>
            </p:cNvPr>
            <p:cNvSpPr/>
            <p:nvPr/>
          </p:nvSpPr>
          <p:spPr>
            <a:xfrm>
              <a:off x="943188" y="2312013"/>
              <a:ext cx="2431787" cy="306467"/>
            </a:xfrm>
            <a:prstGeom prst="roundRect">
              <a:avLst/>
            </a:prstGeom>
            <a:solidFill>
              <a:schemeClr val="bg1"/>
            </a:solidFill>
            <a:ln w="28575">
              <a:solidFill>
                <a:schemeClr val="accent3"/>
              </a:solidFill>
            </a:ln>
          </p:spPr>
          <p:txBody>
            <a:bodyPr wrap="square">
              <a:spAutoFit/>
            </a:bodyPr>
            <a:lstStyle/>
            <a:p>
              <a:pPr algn="ctr"/>
              <a:r>
                <a:rPr lang="en-US" b="1" i="0" dirty="0">
                  <a:solidFill>
                    <a:schemeClr val="tx1"/>
                  </a:solidFill>
                </a:rPr>
                <a:t>Portfolio mapping </a:t>
              </a:r>
              <a:endParaRPr lang="en-GB" i="0" dirty="0">
                <a:solidFill>
                  <a:schemeClr val="tx1"/>
                </a:solidFill>
              </a:endParaRPr>
            </a:p>
          </p:txBody>
        </p:sp>
        <p:sp>
          <p:nvSpPr>
            <p:cNvPr id="7" name="Rectangle: Rounded Corners 6">
              <a:extLst>
                <a:ext uri="{FF2B5EF4-FFF2-40B4-BE49-F238E27FC236}">
                  <a16:creationId xmlns:a16="http://schemas.microsoft.com/office/drawing/2014/main" id="{4005CBF7-4ABE-49AF-8A30-B7CC76ACCD7C}"/>
                </a:ext>
              </a:extLst>
            </p:cNvPr>
            <p:cNvSpPr/>
            <p:nvPr/>
          </p:nvSpPr>
          <p:spPr bwMode="auto">
            <a:xfrm>
              <a:off x="943188" y="2800562"/>
              <a:ext cx="2432751" cy="2375528"/>
            </a:xfrm>
            <a:prstGeom prst="roundRect">
              <a:avLst>
                <a:gd name="adj" fmla="val 7996"/>
              </a:avLst>
            </a:prstGeom>
            <a:solidFill>
              <a:schemeClr val="accent3">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8" name="Rectangle 7">
              <a:extLst>
                <a:ext uri="{FF2B5EF4-FFF2-40B4-BE49-F238E27FC236}">
                  <a16:creationId xmlns:a16="http://schemas.microsoft.com/office/drawing/2014/main" id="{2773A5A2-3E0A-45BB-A5EF-B91BA5136063}"/>
                </a:ext>
              </a:extLst>
            </p:cNvPr>
            <p:cNvSpPr/>
            <p:nvPr/>
          </p:nvSpPr>
          <p:spPr>
            <a:xfrm>
              <a:off x="943188" y="2812255"/>
              <a:ext cx="2500534" cy="1515800"/>
            </a:xfrm>
            <a:prstGeom prst="rect">
              <a:avLst/>
            </a:prstGeom>
          </p:spPr>
          <p:txBody>
            <a:bodyPr wrap="square">
              <a:spAutoFit/>
            </a:bodyPr>
            <a:lstStyle/>
            <a:p>
              <a:pPr marL="180939" indent="-180939">
                <a:spcBef>
                  <a:spcPts val="500"/>
                </a:spcBef>
                <a:spcAft>
                  <a:spcPts val="1000"/>
                </a:spcAft>
                <a:buFont typeface="Arial" panose="020B0604020202020204" pitchFamily="34" charset="0"/>
                <a:buChar char="•"/>
              </a:pPr>
              <a:r>
                <a:rPr lang="en-US" i="0" dirty="0">
                  <a:solidFill>
                    <a:schemeClr val="tx1"/>
                  </a:solidFill>
                </a:rPr>
                <a:t>Identifying M&amp;G’s high carbon exposures</a:t>
              </a:r>
            </a:p>
            <a:p>
              <a:pPr marL="466632" lvl="1" indent="-285693">
                <a:spcBef>
                  <a:spcPts val="500"/>
                </a:spcBef>
                <a:spcAft>
                  <a:spcPts val="1000"/>
                </a:spcAft>
                <a:buFont typeface="Arial" panose="020B0604020202020204" pitchFamily="34" charset="0"/>
                <a:buChar char="–"/>
              </a:pPr>
              <a:r>
                <a:rPr lang="en-US" sz="1400" i="0" dirty="0">
                  <a:solidFill>
                    <a:schemeClr val="tx1"/>
                  </a:solidFill>
                </a:rPr>
                <a:t>Highest carbon emissions; largest M&amp;G-wide exposure; access to management</a:t>
              </a:r>
            </a:p>
          </p:txBody>
        </p:sp>
        <p:grpSp>
          <p:nvGrpSpPr>
            <p:cNvPr id="25" name="Group 24">
              <a:extLst>
                <a:ext uri="{FF2B5EF4-FFF2-40B4-BE49-F238E27FC236}">
                  <a16:creationId xmlns:a16="http://schemas.microsoft.com/office/drawing/2014/main" id="{B58C1D28-7C1B-4FFD-A63A-C38A4152B7B7}"/>
                </a:ext>
              </a:extLst>
            </p:cNvPr>
            <p:cNvGrpSpPr/>
            <p:nvPr/>
          </p:nvGrpSpPr>
          <p:grpSpPr>
            <a:xfrm>
              <a:off x="1613834" y="1070815"/>
              <a:ext cx="1137948" cy="1137948"/>
              <a:chOff x="1246909" y="1449388"/>
              <a:chExt cx="1137948" cy="1137948"/>
            </a:xfrm>
          </p:grpSpPr>
          <p:sp>
            <p:nvSpPr>
              <p:cNvPr id="20" name="Rectangle: Rounded Corners 19">
                <a:extLst>
                  <a:ext uri="{FF2B5EF4-FFF2-40B4-BE49-F238E27FC236}">
                    <a16:creationId xmlns:a16="http://schemas.microsoft.com/office/drawing/2014/main" id="{796A2ADC-BA36-49B3-83A4-F0AC0AF415AE}"/>
                  </a:ext>
                </a:extLst>
              </p:cNvPr>
              <p:cNvSpPr/>
              <p:nvPr/>
            </p:nvSpPr>
            <p:spPr bwMode="auto">
              <a:xfrm>
                <a:off x="1246909" y="1449388"/>
                <a:ext cx="1137948" cy="1137948"/>
              </a:xfrm>
              <a:prstGeom prst="roundRect">
                <a:avLst/>
              </a:prstGeom>
              <a:solidFill>
                <a:schemeClr val="accent3"/>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23" name="Freeform: Shape 22">
                <a:extLst>
                  <a:ext uri="{FF2B5EF4-FFF2-40B4-BE49-F238E27FC236}">
                    <a16:creationId xmlns:a16="http://schemas.microsoft.com/office/drawing/2014/main" id="{546C751A-28E7-4B38-91CC-C3DDD2D6F58D}"/>
                  </a:ext>
                </a:extLst>
              </p:cNvPr>
              <p:cNvSpPr/>
              <p:nvPr/>
            </p:nvSpPr>
            <p:spPr>
              <a:xfrm>
                <a:off x="1914044" y="1619539"/>
                <a:ext cx="230670" cy="351497"/>
              </a:xfrm>
              <a:custGeom>
                <a:avLst/>
                <a:gdLst>
                  <a:gd name="connsiteX0" fmla="*/ 115399 w 230669"/>
                  <a:gd name="connsiteY0" fmla="*/ 161574 h 351496"/>
                  <a:gd name="connsiteX1" fmla="*/ 68167 w 230669"/>
                  <a:gd name="connsiteY1" fmla="*/ 112145 h 351496"/>
                  <a:gd name="connsiteX2" fmla="*/ 116497 w 230669"/>
                  <a:gd name="connsiteY2" fmla="*/ 63814 h 351496"/>
                  <a:gd name="connsiteX3" fmla="*/ 164828 w 230669"/>
                  <a:gd name="connsiteY3" fmla="*/ 112145 h 351496"/>
                  <a:gd name="connsiteX4" fmla="*/ 150549 w 230669"/>
                  <a:gd name="connsiteY4" fmla="*/ 146196 h 351496"/>
                  <a:gd name="connsiteX5" fmla="*/ 115399 w 230669"/>
                  <a:gd name="connsiteY5" fmla="*/ 161574 h 351496"/>
                  <a:gd name="connsiteX6" fmla="*/ 68167 w 230669"/>
                  <a:gd name="connsiteY6" fmla="*/ 8892 h 351496"/>
                  <a:gd name="connsiteX7" fmla="*/ 13245 w 230669"/>
                  <a:gd name="connsiteY7" fmla="*/ 58322 h 351496"/>
                  <a:gd name="connsiteX8" fmla="*/ 7753 w 230669"/>
                  <a:gd name="connsiteY8" fmla="*/ 152786 h 351496"/>
                  <a:gd name="connsiteX9" fmla="*/ 60478 w 230669"/>
                  <a:gd name="connsiteY9" fmla="*/ 267023 h 351496"/>
                  <a:gd name="connsiteX10" fmla="*/ 95627 w 230669"/>
                  <a:gd name="connsiteY10" fmla="*/ 339519 h 351496"/>
                  <a:gd name="connsiteX11" fmla="*/ 115399 w 230669"/>
                  <a:gd name="connsiteY11" fmla="*/ 351602 h 351496"/>
                  <a:gd name="connsiteX12" fmla="*/ 135171 w 230669"/>
                  <a:gd name="connsiteY12" fmla="*/ 339519 h 351496"/>
                  <a:gd name="connsiteX13" fmla="*/ 170320 w 230669"/>
                  <a:gd name="connsiteY13" fmla="*/ 267023 h 351496"/>
                  <a:gd name="connsiteX14" fmla="*/ 223045 w 230669"/>
                  <a:gd name="connsiteY14" fmla="*/ 153885 h 351496"/>
                  <a:gd name="connsiteX15" fmla="*/ 230734 w 230669"/>
                  <a:gd name="connsiteY15" fmla="*/ 112145 h 351496"/>
                  <a:gd name="connsiteX16" fmla="*/ 68167 w 230669"/>
                  <a:gd name="connsiteY16" fmla="*/ 8892 h 35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669" h="351496">
                    <a:moveTo>
                      <a:pt x="115399" y="161574"/>
                    </a:moveTo>
                    <a:cubicBezTo>
                      <a:pt x="89037" y="161574"/>
                      <a:pt x="67068" y="139605"/>
                      <a:pt x="68167" y="112145"/>
                    </a:cubicBezTo>
                    <a:cubicBezTo>
                      <a:pt x="68167" y="85782"/>
                      <a:pt x="90135" y="63814"/>
                      <a:pt x="116497" y="63814"/>
                    </a:cubicBezTo>
                    <a:cubicBezTo>
                      <a:pt x="142860" y="63814"/>
                      <a:pt x="164828" y="85782"/>
                      <a:pt x="164828" y="112145"/>
                    </a:cubicBezTo>
                    <a:cubicBezTo>
                      <a:pt x="164828" y="125326"/>
                      <a:pt x="159336" y="137408"/>
                      <a:pt x="150549" y="146196"/>
                    </a:cubicBezTo>
                    <a:cubicBezTo>
                      <a:pt x="140663" y="156082"/>
                      <a:pt x="128580" y="161574"/>
                      <a:pt x="115399" y="161574"/>
                    </a:cubicBezTo>
                    <a:close/>
                    <a:moveTo>
                      <a:pt x="68167" y="8892"/>
                    </a:moveTo>
                    <a:cubicBezTo>
                      <a:pt x="44001" y="17680"/>
                      <a:pt x="25328" y="36353"/>
                      <a:pt x="13245" y="58322"/>
                    </a:cubicBezTo>
                    <a:cubicBezTo>
                      <a:pt x="-2133" y="87979"/>
                      <a:pt x="-4330" y="122030"/>
                      <a:pt x="7753" y="152786"/>
                    </a:cubicBezTo>
                    <a:lnTo>
                      <a:pt x="60478" y="267023"/>
                    </a:lnTo>
                    <a:lnTo>
                      <a:pt x="95627" y="339519"/>
                    </a:lnTo>
                    <a:cubicBezTo>
                      <a:pt x="98923" y="347208"/>
                      <a:pt x="106612" y="351602"/>
                      <a:pt x="115399" y="351602"/>
                    </a:cubicBezTo>
                    <a:cubicBezTo>
                      <a:pt x="124186" y="351602"/>
                      <a:pt x="131875" y="347208"/>
                      <a:pt x="135171" y="339519"/>
                    </a:cubicBezTo>
                    <a:lnTo>
                      <a:pt x="170320" y="267023"/>
                    </a:lnTo>
                    <a:lnTo>
                      <a:pt x="223045" y="153885"/>
                    </a:lnTo>
                    <a:cubicBezTo>
                      <a:pt x="228537" y="140704"/>
                      <a:pt x="230734" y="126424"/>
                      <a:pt x="230734" y="112145"/>
                    </a:cubicBezTo>
                    <a:cubicBezTo>
                      <a:pt x="230734" y="35255"/>
                      <a:pt x="151647" y="-22962"/>
                      <a:pt x="68167" y="8892"/>
                    </a:cubicBezTo>
                    <a:close/>
                  </a:path>
                </a:pathLst>
              </a:custGeom>
              <a:noFill/>
              <a:ln w="19050" cap="flat">
                <a:solidFill>
                  <a:schemeClr val="bg1"/>
                </a:solid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4D3506E5-8A25-47D1-8B9E-B722B2D7ACEB}"/>
                  </a:ext>
                </a:extLst>
              </p:cNvPr>
              <p:cNvSpPr/>
              <p:nvPr/>
            </p:nvSpPr>
            <p:spPr>
              <a:xfrm>
                <a:off x="1370387" y="1718503"/>
                <a:ext cx="878742" cy="615119"/>
              </a:xfrm>
              <a:custGeom>
                <a:avLst/>
                <a:gdLst>
                  <a:gd name="connsiteX0" fmla="*/ 417402 w 878741"/>
                  <a:gd name="connsiteY0" fmla="*/ 530540 h 615119"/>
                  <a:gd name="connsiteX1" fmla="*/ 241654 w 878741"/>
                  <a:gd name="connsiteY1" fmla="*/ 442666 h 615119"/>
                  <a:gd name="connsiteX2" fmla="*/ 241654 w 878741"/>
                  <a:gd name="connsiteY2" fmla="*/ 84579 h 615119"/>
                  <a:gd name="connsiteX3" fmla="*/ 417402 w 878741"/>
                  <a:gd name="connsiteY3" fmla="*/ 172453 h 615119"/>
                  <a:gd name="connsiteX4" fmla="*/ 417402 w 878741"/>
                  <a:gd name="connsiteY4" fmla="*/ 530540 h 615119"/>
                  <a:gd name="connsiteX5" fmla="*/ 197717 w 878741"/>
                  <a:gd name="connsiteY5" fmla="*/ 442666 h 615119"/>
                  <a:gd name="connsiteX6" fmla="*/ 65906 w 878741"/>
                  <a:gd name="connsiteY6" fmla="*/ 508572 h 615119"/>
                  <a:gd name="connsiteX7" fmla="*/ 65906 w 878741"/>
                  <a:gd name="connsiteY7" fmla="*/ 150485 h 615119"/>
                  <a:gd name="connsiteX8" fmla="*/ 197717 w 878741"/>
                  <a:gd name="connsiteY8" fmla="*/ 84579 h 615119"/>
                  <a:gd name="connsiteX9" fmla="*/ 197717 w 878741"/>
                  <a:gd name="connsiteY9" fmla="*/ 442666 h 615119"/>
                  <a:gd name="connsiteX10" fmla="*/ 806246 w 878741"/>
                  <a:gd name="connsiteY10" fmla="*/ 73595 h 615119"/>
                  <a:gd name="connsiteX11" fmla="*/ 806246 w 878741"/>
                  <a:gd name="connsiteY11" fmla="*/ 73595 h 615119"/>
                  <a:gd name="connsiteX12" fmla="*/ 778785 w 878741"/>
                  <a:gd name="connsiteY12" fmla="*/ 132910 h 615119"/>
                  <a:gd name="connsiteX13" fmla="*/ 812836 w 878741"/>
                  <a:gd name="connsiteY13" fmla="*/ 150485 h 615119"/>
                  <a:gd name="connsiteX14" fmla="*/ 812836 w 878741"/>
                  <a:gd name="connsiteY14" fmla="*/ 508572 h 615119"/>
                  <a:gd name="connsiteX15" fmla="*/ 681025 w 878741"/>
                  <a:gd name="connsiteY15" fmla="*/ 442666 h 615119"/>
                  <a:gd name="connsiteX16" fmla="*/ 681025 w 878741"/>
                  <a:gd name="connsiteY16" fmla="*/ 296575 h 615119"/>
                  <a:gd name="connsiteX17" fmla="*/ 637088 w 878741"/>
                  <a:gd name="connsiteY17" fmla="*/ 296575 h 615119"/>
                  <a:gd name="connsiteX18" fmla="*/ 637088 w 878741"/>
                  <a:gd name="connsiteY18" fmla="*/ 442666 h 615119"/>
                  <a:gd name="connsiteX19" fmla="*/ 461339 w 878741"/>
                  <a:gd name="connsiteY19" fmla="*/ 530540 h 615119"/>
                  <a:gd name="connsiteX20" fmla="*/ 461339 w 878741"/>
                  <a:gd name="connsiteY20" fmla="*/ 172453 h 615119"/>
                  <a:gd name="connsiteX21" fmla="*/ 539328 w 878741"/>
                  <a:gd name="connsiteY21" fmla="*/ 132910 h 615119"/>
                  <a:gd name="connsiteX22" fmla="*/ 511867 w 878741"/>
                  <a:gd name="connsiteY22" fmla="*/ 73595 h 615119"/>
                  <a:gd name="connsiteX23" fmla="*/ 439371 w 878741"/>
                  <a:gd name="connsiteY23" fmla="*/ 109843 h 615119"/>
                  <a:gd name="connsiteX24" fmla="*/ 219685 w 878741"/>
                  <a:gd name="connsiteY24" fmla="*/ 0 h 615119"/>
                  <a:gd name="connsiteX25" fmla="*/ 0 w 878741"/>
                  <a:gd name="connsiteY25" fmla="*/ 109843 h 615119"/>
                  <a:gd name="connsiteX26" fmla="*/ 0 w 878741"/>
                  <a:gd name="connsiteY26" fmla="*/ 615119 h 615119"/>
                  <a:gd name="connsiteX27" fmla="*/ 219685 w 878741"/>
                  <a:gd name="connsiteY27" fmla="*/ 505276 h 615119"/>
                  <a:gd name="connsiteX28" fmla="*/ 439371 w 878741"/>
                  <a:gd name="connsiteY28" fmla="*/ 615119 h 615119"/>
                  <a:gd name="connsiteX29" fmla="*/ 659056 w 878741"/>
                  <a:gd name="connsiteY29" fmla="*/ 505276 h 615119"/>
                  <a:gd name="connsiteX30" fmla="*/ 878742 w 878741"/>
                  <a:gd name="connsiteY30" fmla="*/ 615119 h 615119"/>
                  <a:gd name="connsiteX31" fmla="*/ 878742 w 878741"/>
                  <a:gd name="connsiteY31" fmla="*/ 109843 h 615119"/>
                  <a:gd name="connsiteX32" fmla="*/ 806246 w 878741"/>
                  <a:gd name="connsiteY32" fmla="*/ 73595 h 61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78741" h="615119">
                    <a:moveTo>
                      <a:pt x="417402" y="530540"/>
                    </a:moveTo>
                    <a:lnTo>
                      <a:pt x="241654" y="442666"/>
                    </a:lnTo>
                    <a:lnTo>
                      <a:pt x="241654" y="84579"/>
                    </a:lnTo>
                    <a:lnTo>
                      <a:pt x="417402" y="172453"/>
                    </a:lnTo>
                    <a:lnTo>
                      <a:pt x="417402" y="530540"/>
                    </a:lnTo>
                    <a:close/>
                    <a:moveTo>
                      <a:pt x="197717" y="442666"/>
                    </a:moveTo>
                    <a:lnTo>
                      <a:pt x="65906" y="508572"/>
                    </a:lnTo>
                    <a:lnTo>
                      <a:pt x="65906" y="150485"/>
                    </a:lnTo>
                    <a:lnTo>
                      <a:pt x="197717" y="84579"/>
                    </a:lnTo>
                    <a:lnTo>
                      <a:pt x="197717" y="442666"/>
                    </a:lnTo>
                    <a:close/>
                    <a:moveTo>
                      <a:pt x="806246" y="73595"/>
                    </a:moveTo>
                    <a:lnTo>
                      <a:pt x="806246" y="73595"/>
                    </a:lnTo>
                    <a:lnTo>
                      <a:pt x="778785" y="132910"/>
                    </a:lnTo>
                    <a:lnTo>
                      <a:pt x="812836" y="150485"/>
                    </a:lnTo>
                    <a:lnTo>
                      <a:pt x="812836" y="508572"/>
                    </a:lnTo>
                    <a:lnTo>
                      <a:pt x="681025" y="442666"/>
                    </a:lnTo>
                    <a:lnTo>
                      <a:pt x="681025" y="296575"/>
                    </a:lnTo>
                    <a:lnTo>
                      <a:pt x="637088" y="296575"/>
                    </a:lnTo>
                    <a:lnTo>
                      <a:pt x="637088" y="442666"/>
                    </a:lnTo>
                    <a:lnTo>
                      <a:pt x="461339" y="530540"/>
                    </a:lnTo>
                    <a:lnTo>
                      <a:pt x="461339" y="172453"/>
                    </a:lnTo>
                    <a:lnTo>
                      <a:pt x="539328" y="132910"/>
                    </a:lnTo>
                    <a:lnTo>
                      <a:pt x="511867" y="73595"/>
                    </a:lnTo>
                    <a:lnTo>
                      <a:pt x="439371" y="109843"/>
                    </a:lnTo>
                    <a:lnTo>
                      <a:pt x="219685" y="0"/>
                    </a:lnTo>
                    <a:lnTo>
                      <a:pt x="0" y="109843"/>
                    </a:lnTo>
                    <a:lnTo>
                      <a:pt x="0" y="615119"/>
                    </a:lnTo>
                    <a:lnTo>
                      <a:pt x="219685" y="505276"/>
                    </a:lnTo>
                    <a:lnTo>
                      <a:pt x="439371" y="615119"/>
                    </a:lnTo>
                    <a:lnTo>
                      <a:pt x="659056" y="505276"/>
                    </a:lnTo>
                    <a:lnTo>
                      <a:pt x="878742" y="615119"/>
                    </a:lnTo>
                    <a:lnTo>
                      <a:pt x="878742" y="109843"/>
                    </a:lnTo>
                    <a:lnTo>
                      <a:pt x="806246" y="73595"/>
                    </a:lnTo>
                    <a:close/>
                  </a:path>
                </a:pathLst>
              </a:custGeom>
              <a:noFill/>
              <a:ln w="19050" cap="flat">
                <a:solidFill>
                  <a:schemeClr val="bg1"/>
                </a:solidFill>
                <a:prstDash val="solid"/>
                <a:miter/>
              </a:ln>
            </p:spPr>
            <p:txBody>
              <a:bodyPr rtlCol="0" anchor="ctr"/>
              <a:lstStyle/>
              <a:p>
                <a:endParaRPr lang="en-GB" dirty="0"/>
              </a:p>
            </p:txBody>
          </p:sp>
        </p:grpSp>
      </p:grpSp>
      <p:grpSp>
        <p:nvGrpSpPr>
          <p:cNvPr id="21" name="Group 20">
            <a:extLst>
              <a:ext uri="{FF2B5EF4-FFF2-40B4-BE49-F238E27FC236}">
                <a16:creationId xmlns:a16="http://schemas.microsoft.com/office/drawing/2014/main" id="{2F0987E7-9A2F-4E4D-A2E8-631D4FB9E370}"/>
              </a:ext>
            </a:extLst>
          </p:cNvPr>
          <p:cNvGrpSpPr/>
          <p:nvPr/>
        </p:nvGrpSpPr>
        <p:grpSpPr>
          <a:xfrm>
            <a:off x="8937417" y="1070567"/>
            <a:ext cx="2499956" cy="4104325"/>
            <a:chOff x="8938870" y="1070815"/>
            <a:chExt cx="2500535" cy="4105275"/>
          </a:xfrm>
        </p:grpSpPr>
        <p:sp>
          <p:nvSpPr>
            <p:cNvPr id="16" name="Rectangle: Rounded Corners 15">
              <a:extLst>
                <a:ext uri="{FF2B5EF4-FFF2-40B4-BE49-F238E27FC236}">
                  <a16:creationId xmlns:a16="http://schemas.microsoft.com/office/drawing/2014/main" id="{4CDF8399-6E42-49E9-9633-243D0B86617F}"/>
                </a:ext>
              </a:extLst>
            </p:cNvPr>
            <p:cNvSpPr/>
            <p:nvPr/>
          </p:nvSpPr>
          <p:spPr>
            <a:xfrm>
              <a:off x="8938870" y="2312013"/>
              <a:ext cx="2431787" cy="306467"/>
            </a:xfrm>
            <a:prstGeom prst="roundRect">
              <a:avLst/>
            </a:prstGeom>
            <a:solidFill>
              <a:schemeClr val="bg1"/>
            </a:solidFill>
            <a:ln w="28575">
              <a:solidFill>
                <a:schemeClr val="tx2"/>
              </a:solidFill>
            </a:ln>
          </p:spPr>
          <p:txBody>
            <a:bodyPr wrap="square">
              <a:spAutoFit/>
            </a:bodyPr>
            <a:lstStyle/>
            <a:p>
              <a:pPr algn="ctr"/>
              <a:r>
                <a:rPr lang="en-US" b="1" i="0" dirty="0">
                  <a:solidFill>
                    <a:schemeClr val="tx1"/>
                  </a:solidFill>
                </a:rPr>
                <a:t>Climate voting  </a:t>
              </a:r>
              <a:endParaRPr lang="en-GB" i="0" dirty="0">
                <a:solidFill>
                  <a:schemeClr val="tx1"/>
                </a:solidFill>
              </a:endParaRPr>
            </a:p>
          </p:txBody>
        </p:sp>
        <p:sp>
          <p:nvSpPr>
            <p:cNvPr id="17" name="Rectangle: Rounded Corners 16">
              <a:extLst>
                <a:ext uri="{FF2B5EF4-FFF2-40B4-BE49-F238E27FC236}">
                  <a16:creationId xmlns:a16="http://schemas.microsoft.com/office/drawing/2014/main" id="{5197731A-04F8-4E95-A2C0-D78664D0B895}"/>
                </a:ext>
              </a:extLst>
            </p:cNvPr>
            <p:cNvSpPr/>
            <p:nvPr/>
          </p:nvSpPr>
          <p:spPr bwMode="auto">
            <a:xfrm>
              <a:off x="8938870" y="2800562"/>
              <a:ext cx="2432751" cy="2375528"/>
            </a:xfrm>
            <a:prstGeom prst="roundRect">
              <a:avLst>
                <a:gd name="adj" fmla="val 7996"/>
              </a:avLst>
            </a:prstGeom>
            <a:solidFill>
              <a:schemeClr val="bg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8" name="Rectangle 17">
              <a:extLst>
                <a:ext uri="{FF2B5EF4-FFF2-40B4-BE49-F238E27FC236}">
                  <a16:creationId xmlns:a16="http://schemas.microsoft.com/office/drawing/2014/main" id="{F1159CF6-AD70-4DAB-A8D2-22EA313AFD0A}"/>
                </a:ext>
              </a:extLst>
            </p:cNvPr>
            <p:cNvSpPr/>
            <p:nvPr/>
          </p:nvSpPr>
          <p:spPr>
            <a:xfrm>
              <a:off x="8938871" y="2812255"/>
              <a:ext cx="2500534" cy="1515800"/>
            </a:xfrm>
            <a:prstGeom prst="rect">
              <a:avLst/>
            </a:prstGeom>
          </p:spPr>
          <p:txBody>
            <a:bodyPr wrap="square">
              <a:spAutoFit/>
            </a:bodyPr>
            <a:lstStyle/>
            <a:p>
              <a:pPr marL="180939" indent="-180939">
                <a:spcBef>
                  <a:spcPts val="500"/>
                </a:spcBef>
                <a:spcAft>
                  <a:spcPts val="1000"/>
                </a:spcAft>
                <a:buFont typeface="Arial" panose="020B0604020202020204" pitchFamily="34" charset="0"/>
                <a:buChar char="•"/>
              </a:pPr>
              <a:r>
                <a:rPr lang="en-GB" i="0" dirty="0">
                  <a:solidFill>
                    <a:schemeClr val="tx1"/>
                  </a:solidFill>
                </a:rPr>
                <a:t>Integration of climate change into M&amp;G’s core voting policy</a:t>
              </a:r>
              <a:endParaRPr lang="en-US" i="0" dirty="0">
                <a:solidFill>
                  <a:schemeClr val="tx1"/>
                </a:solidFill>
              </a:endParaRPr>
            </a:p>
            <a:p>
              <a:pPr marL="466632" lvl="1" indent="-285693">
                <a:spcBef>
                  <a:spcPts val="500"/>
                </a:spcBef>
                <a:spcAft>
                  <a:spcPts val="1000"/>
                </a:spcAft>
                <a:buFont typeface="Arial" panose="020B0604020202020204" pitchFamily="34" charset="0"/>
                <a:buChar char="–"/>
              </a:pPr>
              <a:r>
                <a:rPr lang="en-GB" sz="1400" i="0" dirty="0">
                  <a:solidFill>
                    <a:schemeClr val="tx1"/>
                  </a:solidFill>
                </a:rPr>
                <a:t>Using shareholder resolutions and director elections as levers for accountability</a:t>
              </a:r>
            </a:p>
          </p:txBody>
        </p:sp>
        <p:sp>
          <p:nvSpPr>
            <p:cNvPr id="45" name="Rectangle: Rounded Corners 44">
              <a:extLst>
                <a:ext uri="{FF2B5EF4-FFF2-40B4-BE49-F238E27FC236}">
                  <a16:creationId xmlns:a16="http://schemas.microsoft.com/office/drawing/2014/main" id="{95FCAFD4-F480-4D84-8709-FDAFA6FECF8E}"/>
                </a:ext>
              </a:extLst>
            </p:cNvPr>
            <p:cNvSpPr/>
            <p:nvPr/>
          </p:nvSpPr>
          <p:spPr bwMode="auto">
            <a:xfrm>
              <a:off x="9599914" y="1070815"/>
              <a:ext cx="1137948" cy="1137948"/>
            </a:xfrm>
            <a:prstGeom prst="roundRect">
              <a:avLst/>
            </a:prstGeom>
            <a:solidFill>
              <a:schemeClr val="tx2"/>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grpSp>
          <p:nvGrpSpPr>
            <p:cNvPr id="47" name="Graphic 45" descr="Contract">
              <a:extLst>
                <a:ext uri="{FF2B5EF4-FFF2-40B4-BE49-F238E27FC236}">
                  <a16:creationId xmlns:a16="http://schemas.microsoft.com/office/drawing/2014/main" id="{DFE60663-2200-4C2A-AE16-D153F06FC83F}"/>
                </a:ext>
              </a:extLst>
            </p:cNvPr>
            <p:cNvGrpSpPr/>
            <p:nvPr/>
          </p:nvGrpSpPr>
          <p:grpSpPr>
            <a:xfrm>
              <a:off x="10055007" y="1545425"/>
              <a:ext cx="415674" cy="536354"/>
              <a:chOff x="9688082" y="1923998"/>
              <a:chExt cx="415674" cy="536354"/>
            </a:xfrm>
            <a:solidFill>
              <a:schemeClr val="tx2"/>
            </a:solidFill>
          </p:grpSpPr>
          <p:sp>
            <p:nvSpPr>
              <p:cNvPr id="48" name="Freeform: Shape 47">
                <a:extLst>
                  <a:ext uri="{FF2B5EF4-FFF2-40B4-BE49-F238E27FC236}">
                    <a16:creationId xmlns:a16="http://schemas.microsoft.com/office/drawing/2014/main" id="{A4C43664-F4E6-44B9-8626-0F69AE021368}"/>
                  </a:ext>
                </a:extLst>
              </p:cNvPr>
              <p:cNvSpPr/>
              <p:nvPr/>
            </p:nvSpPr>
            <p:spPr>
              <a:xfrm>
                <a:off x="9688082" y="1923998"/>
                <a:ext cx="415674" cy="536354"/>
              </a:xfrm>
              <a:custGeom>
                <a:avLst/>
                <a:gdLst>
                  <a:gd name="connsiteX0" fmla="*/ 40227 w 415674"/>
                  <a:gd name="connsiteY0" fmla="*/ 40227 h 536354"/>
                  <a:gd name="connsiteX1" fmla="*/ 375448 w 415674"/>
                  <a:gd name="connsiteY1" fmla="*/ 40227 h 536354"/>
                  <a:gd name="connsiteX2" fmla="*/ 375448 w 415674"/>
                  <a:gd name="connsiteY2" fmla="*/ 496128 h 536354"/>
                  <a:gd name="connsiteX3" fmla="*/ 40227 w 415674"/>
                  <a:gd name="connsiteY3" fmla="*/ 496128 h 536354"/>
                  <a:gd name="connsiteX4" fmla="*/ 40227 w 415674"/>
                  <a:gd name="connsiteY4" fmla="*/ 40227 h 536354"/>
                  <a:gd name="connsiteX5" fmla="*/ 0 w 415674"/>
                  <a:gd name="connsiteY5" fmla="*/ 536354 h 536354"/>
                  <a:gd name="connsiteX6" fmla="*/ 415674 w 415674"/>
                  <a:gd name="connsiteY6" fmla="*/ 536354 h 536354"/>
                  <a:gd name="connsiteX7" fmla="*/ 415674 w 415674"/>
                  <a:gd name="connsiteY7" fmla="*/ 0 h 536354"/>
                  <a:gd name="connsiteX8" fmla="*/ 0 w 415674"/>
                  <a:gd name="connsiteY8" fmla="*/ 0 h 536354"/>
                  <a:gd name="connsiteX9" fmla="*/ 0 w 415674"/>
                  <a:gd name="connsiteY9" fmla="*/ 536354 h 53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674" h="536354">
                    <a:moveTo>
                      <a:pt x="40227" y="40227"/>
                    </a:moveTo>
                    <a:lnTo>
                      <a:pt x="375448" y="40227"/>
                    </a:lnTo>
                    <a:lnTo>
                      <a:pt x="375448" y="496128"/>
                    </a:lnTo>
                    <a:lnTo>
                      <a:pt x="40227" y="496128"/>
                    </a:lnTo>
                    <a:lnTo>
                      <a:pt x="40227" y="40227"/>
                    </a:lnTo>
                    <a:close/>
                    <a:moveTo>
                      <a:pt x="0" y="536354"/>
                    </a:moveTo>
                    <a:lnTo>
                      <a:pt x="415674" y="536354"/>
                    </a:lnTo>
                    <a:lnTo>
                      <a:pt x="415674" y="0"/>
                    </a:lnTo>
                    <a:lnTo>
                      <a:pt x="0" y="0"/>
                    </a:lnTo>
                    <a:lnTo>
                      <a:pt x="0" y="536354"/>
                    </a:lnTo>
                    <a:close/>
                  </a:path>
                </a:pathLst>
              </a:custGeom>
              <a:grpFill/>
              <a:ln w="19050" cap="flat">
                <a:solidFill>
                  <a:schemeClr val="bg1"/>
                </a:solidFill>
                <a:prstDash val="solid"/>
                <a:miter/>
              </a:ln>
            </p:spPr>
            <p:txBody>
              <a:bodyPr rtlCol="0" anchor="ctr"/>
              <a:lstStyle/>
              <a:p>
                <a:endParaRPr lang="en-GB" dirty="0"/>
              </a:p>
            </p:txBody>
          </p:sp>
          <p:sp>
            <p:nvSpPr>
              <p:cNvPr id="49" name="Freeform: Shape 48">
                <a:extLst>
                  <a:ext uri="{FF2B5EF4-FFF2-40B4-BE49-F238E27FC236}">
                    <a16:creationId xmlns:a16="http://schemas.microsoft.com/office/drawing/2014/main" id="{8E946485-1323-4595-9E86-2E1C05A226E3}"/>
                  </a:ext>
                </a:extLst>
              </p:cNvPr>
              <p:cNvSpPr/>
              <p:nvPr/>
            </p:nvSpPr>
            <p:spPr>
              <a:xfrm>
                <a:off x="9902624" y="2312855"/>
                <a:ext cx="120680" cy="26818"/>
              </a:xfrm>
              <a:custGeom>
                <a:avLst/>
                <a:gdLst>
                  <a:gd name="connsiteX0" fmla="*/ 0 w 120679"/>
                  <a:gd name="connsiteY0" fmla="*/ 0 h 26817"/>
                  <a:gd name="connsiteX1" fmla="*/ 120680 w 120679"/>
                  <a:gd name="connsiteY1" fmla="*/ 0 h 26817"/>
                  <a:gd name="connsiteX2" fmla="*/ 120680 w 120679"/>
                  <a:gd name="connsiteY2" fmla="*/ 26818 h 26817"/>
                  <a:gd name="connsiteX3" fmla="*/ 0 w 120679"/>
                  <a:gd name="connsiteY3" fmla="*/ 26818 h 26817"/>
                </a:gdLst>
                <a:ahLst/>
                <a:cxnLst>
                  <a:cxn ang="0">
                    <a:pos x="connsiteX0" y="connsiteY0"/>
                  </a:cxn>
                  <a:cxn ang="0">
                    <a:pos x="connsiteX1" y="connsiteY1"/>
                  </a:cxn>
                  <a:cxn ang="0">
                    <a:pos x="connsiteX2" y="connsiteY2"/>
                  </a:cxn>
                  <a:cxn ang="0">
                    <a:pos x="connsiteX3" y="connsiteY3"/>
                  </a:cxn>
                </a:cxnLst>
                <a:rect l="l" t="t" r="r" b="b"/>
                <a:pathLst>
                  <a:path w="120679" h="26817">
                    <a:moveTo>
                      <a:pt x="0" y="0"/>
                    </a:moveTo>
                    <a:lnTo>
                      <a:pt x="120680" y="0"/>
                    </a:lnTo>
                    <a:lnTo>
                      <a:pt x="120680" y="26818"/>
                    </a:lnTo>
                    <a:lnTo>
                      <a:pt x="0" y="26818"/>
                    </a:lnTo>
                    <a:close/>
                  </a:path>
                </a:pathLst>
              </a:custGeom>
              <a:solidFill>
                <a:schemeClr val="bg1"/>
              </a:solidFill>
              <a:ln w="19050" cap="flat">
                <a:noFill/>
                <a:prstDash val="solid"/>
                <a:miter/>
              </a:ln>
            </p:spPr>
            <p:txBody>
              <a:bodyPr rtlCol="0" anchor="ctr"/>
              <a:lstStyle/>
              <a:p>
                <a:endParaRPr lang="en-GB" dirty="0"/>
              </a:p>
            </p:txBody>
          </p:sp>
          <p:sp>
            <p:nvSpPr>
              <p:cNvPr id="50" name="Freeform: Shape 49">
                <a:extLst>
                  <a:ext uri="{FF2B5EF4-FFF2-40B4-BE49-F238E27FC236}">
                    <a16:creationId xmlns:a16="http://schemas.microsoft.com/office/drawing/2014/main" id="{ED4E9DDD-029A-4ABF-8BA4-20BB9D351B55}"/>
                  </a:ext>
                </a:extLst>
              </p:cNvPr>
              <p:cNvSpPr/>
              <p:nvPr/>
            </p:nvSpPr>
            <p:spPr>
              <a:xfrm>
                <a:off x="9768535" y="2017860"/>
                <a:ext cx="254768" cy="26818"/>
              </a:xfrm>
              <a:custGeom>
                <a:avLst/>
                <a:gdLst>
                  <a:gd name="connsiteX0" fmla="*/ 0 w 254768"/>
                  <a:gd name="connsiteY0" fmla="*/ 0 h 26817"/>
                  <a:gd name="connsiteX1" fmla="*/ 254768 w 254768"/>
                  <a:gd name="connsiteY1" fmla="*/ 0 h 26817"/>
                  <a:gd name="connsiteX2" fmla="*/ 254768 w 254768"/>
                  <a:gd name="connsiteY2" fmla="*/ 26818 h 26817"/>
                  <a:gd name="connsiteX3" fmla="*/ 0 w 254768"/>
                  <a:gd name="connsiteY3" fmla="*/ 26818 h 26817"/>
                </a:gdLst>
                <a:ahLst/>
                <a:cxnLst>
                  <a:cxn ang="0">
                    <a:pos x="connsiteX0" y="connsiteY0"/>
                  </a:cxn>
                  <a:cxn ang="0">
                    <a:pos x="connsiteX1" y="connsiteY1"/>
                  </a:cxn>
                  <a:cxn ang="0">
                    <a:pos x="connsiteX2" y="connsiteY2"/>
                  </a:cxn>
                  <a:cxn ang="0">
                    <a:pos x="connsiteX3" y="connsiteY3"/>
                  </a:cxn>
                </a:cxnLst>
                <a:rect l="l" t="t" r="r" b="b"/>
                <a:pathLst>
                  <a:path w="254768" h="26817">
                    <a:moveTo>
                      <a:pt x="0" y="0"/>
                    </a:moveTo>
                    <a:lnTo>
                      <a:pt x="254768" y="0"/>
                    </a:lnTo>
                    <a:lnTo>
                      <a:pt x="254768" y="26818"/>
                    </a:lnTo>
                    <a:lnTo>
                      <a:pt x="0" y="26818"/>
                    </a:lnTo>
                    <a:close/>
                  </a:path>
                </a:pathLst>
              </a:custGeom>
              <a:solidFill>
                <a:schemeClr val="bg1"/>
              </a:solidFill>
              <a:ln w="19050" cap="flat">
                <a:noFill/>
                <a:prstDash val="solid"/>
                <a:miter/>
              </a:ln>
            </p:spPr>
            <p:txBody>
              <a:bodyPr rtlCol="0" anchor="ctr"/>
              <a:lstStyle/>
              <a:p>
                <a:endParaRPr lang="en-GB" dirty="0"/>
              </a:p>
            </p:txBody>
          </p:sp>
          <p:sp>
            <p:nvSpPr>
              <p:cNvPr id="51" name="Freeform: Shape 50">
                <a:extLst>
                  <a:ext uri="{FF2B5EF4-FFF2-40B4-BE49-F238E27FC236}">
                    <a16:creationId xmlns:a16="http://schemas.microsoft.com/office/drawing/2014/main" id="{60A01D21-F095-46AB-BE5A-928E8C7D2236}"/>
                  </a:ext>
                </a:extLst>
              </p:cNvPr>
              <p:cNvSpPr/>
              <p:nvPr/>
            </p:nvSpPr>
            <p:spPr>
              <a:xfrm>
                <a:off x="9768535" y="2071496"/>
                <a:ext cx="254768" cy="26818"/>
              </a:xfrm>
              <a:custGeom>
                <a:avLst/>
                <a:gdLst>
                  <a:gd name="connsiteX0" fmla="*/ 0 w 254768"/>
                  <a:gd name="connsiteY0" fmla="*/ 0 h 26817"/>
                  <a:gd name="connsiteX1" fmla="*/ 254768 w 254768"/>
                  <a:gd name="connsiteY1" fmla="*/ 0 h 26817"/>
                  <a:gd name="connsiteX2" fmla="*/ 254768 w 254768"/>
                  <a:gd name="connsiteY2" fmla="*/ 26818 h 26817"/>
                  <a:gd name="connsiteX3" fmla="*/ 0 w 254768"/>
                  <a:gd name="connsiteY3" fmla="*/ 26818 h 26817"/>
                </a:gdLst>
                <a:ahLst/>
                <a:cxnLst>
                  <a:cxn ang="0">
                    <a:pos x="connsiteX0" y="connsiteY0"/>
                  </a:cxn>
                  <a:cxn ang="0">
                    <a:pos x="connsiteX1" y="connsiteY1"/>
                  </a:cxn>
                  <a:cxn ang="0">
                    <a:pos x="connsiteX2" y="connsiteY2"/>
                  </a:cxn>
                  <a:cxn ang="0">
                    <a:pos x="connsiteX3" y="connsiteY3"/>
                  </a:cxn>
                </a:cxnLst>
                <a:rect l="l" t="t" r="r" b="b"/>
                <a:pathLst>
                  <a:path w="254768" h="26817">
                    <a:moveTo>
                      <a:pt x="0" y="0"/>
                    </a:moveTo>
                    <a:lnTo>
                      <a:pt x="254768" y="0"/>
                    </a:lnTo>
                    <a:lnTo>
                      <a:pt x="254768" y="26818"/>
                    </a:lnTo>
                    <a:lnTo>
                      <a:pt x="0" y="26818"/>
                    </a:lnTo>
                    <a:close/>
                  </a:path>
                </a:pathLst>
              </a:custGeom>
              <a:solidFill>
                <a:schemeClr val="bg1"/>
              </a:solidFill>
              <a:ln w="19050" cap="flat">
                <a:noFill/>
                <a:prstDash val="solid"/>
                <a:miter/>
              </a:ln>
            </p:spPr>
            <p:txBody>
              <a:bodyPr rtlCol="0" anchor="ctr"/>
              <a:lstStyle/>
              <a:p>
                <a:endParaRPr lang="en-GB" dirty="0"/>
              </a:p>
            </p:txBody>
          </p:sp>
          <p:sp>
            <p:nvSpPr>
              <p:cNvPr id="52" name="Freeform: Shape 51">
                <a:extLst>
                  <a:ext uri="{FF2B5EF4-FFF2-40B4-BE49-F238E27FC236}">
                    <a16:creationId xmlns:a16="http://schemas.microsoft.com/office/drawing/2014/main" id="{A97AAA8B-D3BF-4DFF-9DDA-FA98AA57278F}"/>
                  </a:ext>
                </a:extLst>
              </p:cNvPr>
              <p:cNvSpPr/>
              <p:nvPr/>
            </p:nvSpPr>
            <p:spPr>
              <a:xfrm>
                <a:off x="9768535" y="2125131"/>
                <a:ext cx="254768" cy="26818"/>
              </a:xfrm>
              <a:custGeom>
                <a:avLst/>
                <a:gdLst>
                  <a:gd name="connsiteX0" fmla="*/ 0 w 254768"/>
                  <a:gd name="connsiteY0" fmla="*/ 0 h 26817"/>
                  <a:gd name="connsiteX1" fmla="*/ 254768 w 254768"/>
                  <a:gd name="connsiteY1" fmla="*/ 0 h 26817"/>
                  <a:gd name="connsiteX2" fmla="*/ 254768 w 254768"/>
                  <a:gd name="connsiteY2" fmla="*/ 26818 h 26817"/>
                  <a:gd name="connsiteX3" fmla="*/ 0 w 254768"/>
                  <a:gd name="connsiteY3" fmla="*/ 26818 h 26817"/>
                </a:gdLst>
                <a:ahLst/>
                <a:cxnLst>
                  <a:cxn ang="0">
                    <a:pos x="connsiteX0" y="connsiteY0"/>
                  </a:cxn>
                  <a:cxn ang="0">
                    <a:pos x="connsiteX1" y="connsiteY1"/>
                  </a:cxn>
                  <a:cxn ang="0">
                    <a:pos x="connsiteX2" y="connsiteY2"/>
                  </a:cxn>
                  <a:cxn ang="0">
                    <a:pos x="connsiteX3" y="connsiteY3"/>
                  </a:cxn>
                </a:cxnLst>
                <a:rect l="l" t="t" r="r" b="b"/>
                <a:pathLst>
                  <a:path w="254768" h="26817">
                    <a:moveTo>
                      <a:pt x="0" y="0"/>
                    </a:moveTo>
                    <a:lnTo>
                      <a:pt x="254768" y="0"/>
                    </a:lnTo>
                    <a:lnTo>
                      <a:pt x="254768" y="26818"/>
                    </a:lnTo>
                    <a:lnTo>
                      <a:pt x="0" y="26818"/>
                    </a:lnTo>
                    <a:close/>
                  </a:path>
                </a:pathLst>
              </a:custGeom>
              <a:solidFill>
                <a:schemeClr val="bg1"/>
              </a:solidFill>
              <a:ln w="19050" cap="flat">
                <a:noFill/>
                <a:prstDash val="solid"/>
                <a:miter/>
              </a:ln>
            </p:spPr>
            <p:txBody>
              <a:bodyPr rtlCol="0" anchor="ctr"/>
              <a:lstStyle/>
              <a:p>
                <a:endParaRPr lang="en-GB" dirty="0"/>
              </a:p>
            </p:txBody>
          </p:sp>
          <p:sp>
            <p:nvSpPr>
              <p:cNvPr id="53" name="Freeform: Shape 52">
                <a:extLst>
                  <a:ext uri="{FF2B5EF4-FFF2-40B4-BE49-F238E27FC236}">
                    <a16:creationId xmlns:a16="http://schemas.microsoft.com/office/drawing/2014/main" id="{C095B933-56FB-4F8D-9201-E553C8AE6F24}"/>
                  </a:ext>
                </a:extLst>
              </p:cNvPr>
              <p:cNvSpPr/>
              <p:nvPr/>
            </p:nvSpPr>
            <p:spPr>
              <a:xfrm>
                <a:off x="9768535" y="2178767"/>
                <a:ext cx="127384" cy="26818"/>
              </a:xfrm>
              <a:custGeom>
                <a:avLst/>
                <a:gdLst>
                  <a:gd name="connsiteX0" fmla="*/ 0 w 127384"/>
                  <a:gd name="connsiteY0" fmla="*/ 0 h 26817"/>
                  <a:gd name="connsiteX1" fmla="*/ 127384 w 127384"/>
                  <a:gd name="connsiteY1" fmla="*/ 0 h 26817"/>
                  <a:gd name="connsiteX2" fmla="*/ 127384 w 127384"/>
                  <a:gd name="connsiteY2" fmla="*/ 26818 h 26817"/>
                  <a:gd name="connsiteX3" fmla="*/ 0 w 127384"/>
                  <a:gd name="connsiteY3" fmla="*/ 26818 h 26817"/>
                </a:gdLst>
                <a:ahLst/>
                <a:cxnLst>
                  <a:cxn ang="0">
                    <a:pos x="connsiteX0" y="connsiteY0"/>
                  </a:cxn>
                  <a:cxn ang="0">
                    <a:pos x="connsiteX1" y="connsiteY1"/>
                  </a:cxn>
                  <a:cxn ang="0">
                    <a:pos x="connsiteX2" y="connsiteY2"/>
                  </a:cxn>
                  <a:cxn ang="0">
                    <a:pos x="connsiteX3" y="connsiteY3"/>
                  </a:cxn>
                </a:cxnLst>
                <a:rect l="l" t="t" r="r" b="b"/>
                <a:pathLst>
                  <a:path w="127384" h="26817">
                    <a:moveTo>
                      <a:pt x="0" y="0"/>
                    </a:moveTo>
                    <a:lnTo>
                      <a:pt x="127384" y="0"/>
                    </a:lnTo>
                    <a:lnTo>
                      <a:pt x="127384" y="26818"/>
                    </a:lnTo>
                    <a:lnTo>
                      <a:pt x="0" y="26818"/>
                    </a:lnTo>
                    <a:close/>
                  </a:path>
                </a:pathLst>
              </a:custGeom>
              <a:solidFill>
                <a:schemeClr val="bg1"/>
              </a:solidFill>
              <a:ln w="19050" cap="flat">
                <a:noFill/>
                <a:prstDash val="solid"/>
                <a:miter/>
              </a:ln>
            </p:spPr>
            <p:txBody>
              <a:bodyPr rtlCol="0" anchor="ctr"/>
              <a:lstStyle/>
              <a:p>
                <a:endParaRPr lang="en-GB" dirty="0"/>
              </a:p>
            </p:txBody>
          </p:sp>
          <p:sp>
            <p:nvSpPr>
              <p:cNvPr id="54" name="Freeform: Shape 53">
                <a:extLst>
                  <a:ext uri="{FF2B5EF4-FFF2-40B4-BE49-F238E27FC236}">
                    <a16:creationId xmlns:a16="http://schemas.microsoft.com/office/drawing/2014/main" id="{387339B1-CCAE-4866-B75F-382933BCB229}"/>
                  </a:ext>
                </a:extLst>
              </p:cNvPr>
              <p:cNvSpPr/>
              <p:nvPr/>
            </p:nvSpPr>
            <p:spPr>
              <a:xfrm>
                <a:off x="9768535" y="2279333"/>
                <a:ext cx="93862" cy="93862"/>
              </a:xfrm>
              <a:custGeom>
                <a:avLst/>
                <a:gdLst>
                  <a:gd name="connsiteX0" fmla="*/ 20784 w 93861"/>
                  <a:gd name="connsiteY0" fmla="*/ 93862 h 93861"/>
                  <a:gd name="connsiteX1" fmla="*/ 46931 w 93861"/>
                  <a:gd name="connsiteY1" fmla="*/ 67715 h 93861"/>
                  <a:gd name="connsiteX2" fmla="*/ 73078 w 93861"/>
                  <a:gd name="connsiteY2" fmla="*/ 93862 h 93861"/>
                  <a:gd name="connsiteX3" fmla="*/ 93862 w 93861"/>
                  <a:gd name="connsiteY3" fmla="*/ 73078 h 93861"/>
                  <a:gd name="connsiteX4" fmla="*/ 67715 w 93861"/>
                  <a:gd name="connsiteY4" fmla="*/ 46931 h 93861"/>
                  <a:gd name="connsiteX5" fmla="*/ 93862 w 93861"/>
                  <a:gd name="connsiteY5" fmla="*/ 20784 h 93861"/>
                  <a:gd name="connsiteX6" fmla="*/ 73078 w 93861"/>
                  <a:gd name="connsiteY6" fmla="*/ 0 h 93861"/>
                  <a:gd name="connsiteX7" fmla="*/ 46931 w 93861"/>
                  <a:gd name="connsiteY7" fmla="*/ 26147 h 93861"/>
                  <a:gd name="connsiteX8" fmla="*/ 20784 w 93861"/>
                  <a:gd name="connsiteY8" fmla="*/ 0 h 93861"/>
                  <a:gd name="connsiteX9" fmla="*/ 0 w 93861"/>
                  <a:gd name="connsiteY9" fmla="*/ 20784 h 93861"/>
                  <a:gd name="connsiteX10" fmla="*/ 26147 w 93861"/>
                  <a:gd name="connsiteY10" fmla="*/ 46931 h 93861"/>
                  <a:gd name="connsiteX11" fmla="*/ 0 w 93861"/>
                  <a:gd name="connsiteY11" fmla="*/ 73078 h 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861" h="93861">
                    <a:moveTo>
                      <a:pt x="20784" y="93862"/>
                    </a:moveTo>
                    <a:lnTo>
                      <a:pt x="46931" y="67715"/>
                    </a:lnTo>
                    <a:lnTo>
                      <a:pt x="73078" y="93862"/>
                    </a:lnTo>
                    <a:lnTo>
                      <a:pt x="93862" y="73078"/>
                    </a:lnTo>
                    <a:lnTo>
                      <a:pt x="67715" y="46931"/>
                    </a:lnTo>
                    <a:lnTo>
                      <a:pt x="93862" y="20784"/>
                    </a:lnTo>
                    <a:lnTo>
                      <a:pt x="73078" y="0"/>
                    </a:lnTo>
                    <a:lnTo>
                      <a:pt x="46931" y="26147"/>
                    </a:lnTo>
                    <a:lnTo>
                      <a:pt x="20784" y="0"/>
                    </a:lnTo>
                    <a:lnTo>
                      <a:pt x="0" y="20784"/>
                    </a:lnTo>
                    <a:lnTo>
                      <a:pt x="26147" y="46931"/>
                    </a:lnTo>
                    <a:lnTo>
                      <a:pt x="0" y="73078"/>
                    </a:lnTo>
                    <a:close/>
                  </a:path>
                </a:pathLst>
              </a:custGeom>
              <a:solidFill>
                <a:schemeClr val="bg1"/>
              </a:solidFill>
              <a:ln w="19050" cap="flat">
                <a:noFill/>
                <a:prstDash val="solid"/>
                <a:miter/>
              </a:ln>
            </p:spPr>
            <p:txBody>
              <a:bodyPr rtlCol="0" anchor="ctr"/>
              <a:lstStyle/>
              <a:p>
                <a:endParaRPr lang="en-GB" dirty="0"/>
              </a:p>
            </p:txBody>
          </p:sp>
        </p:grpSp>
        <p:sp>
          <p:nvSpPr>
            <p:cNvPr id="57" name="Freeform: Shape 56">
              <a:extLst>
                <a:ext uri="{FF2B5EF4-FFF2-40B4-BE49-F238E27FC236}">
                  <a16:creationId xmlns:a16="http://schemas.microsoft.com/office/drawing/2014/main" id="{409D0674-CFA4-4F65-A015-68EE7E9475DE}"/>
                </a:ext>
              </a:extLst>
            </p:cNvPr>
            <p:cNvSpPr/>
            <p:nvPr/>
          </p:nvSpPr>
          <p:spPr>
            <a:xfrm>
              <a:off x="9689673" y="1383445"/>
              <a:ext cx="764830" cy="321576"/>
            </a:xfrm>
            <a:custGeom>
              <a:avLst/>
              <a:gdLst>
                <a:gd name="connsiteX0" fmla="*/ 764830 w 764830"/>
                <a:gd name="connsiteY0" fmla="*/ 34765 h 321576"/>
                <a:gd name="connsiteX1" fmla="*/ 730065 w 764830"/>
                <a:gd name="connsiteY1" fmla="*/ 0 h 321576"/>
                <a:gd name="connsiteX2" fmla="*/ 711813 w 764830"/>
                <a:gd name="connsiteY2" fmla="*/ 5215 h 321576"/>
                <a:gd name="connsiteX3" fmla="*/ 563193 w 764830"/>
                <a:gd name="connsiteY3" fmla="*/ 90389 h 321576"/>
                <a:gd name="connsiteX4" fmla="*/ 563193 w 764830"/>
                <a:gd name="connsiteY4" fmla="*/ 119939 h 321576"/>
                <a:gd name="connsiteX5" fmla="*/ 492794 w 764830"/>
                <a:gd name="connsiteY5" fmla="*/ 173825 h 321576"/>
                <a:gd name="connsiteX6" fmla="*/ 338959 w 764830"/>
                <a:gd name="connsiteY6" fmla="*/ 173825 h 321576"/>
                <a:gd name="connsiteX7" fmla="*/ 338959 w 764830"/>
                <a:gd name="connsiteY7" fmla="*/ 139060 h 321576"/>
                <a:gd name="connsiteX8" fmla="*/ 495401 w 764830"/>
                <a:gd name="connsiteY8" fmla="*/ 139060 h 321576"/>
                <a:gd name="connsiteX9" fmla="*/ 530166 w 764830"/>
                <a:gd name="connsiteY9" fmla="*/ 104295 h 321576"/>
                <a:gd name="connsiteX10" fmla="*/ 495401 w 764830"/>
                <a:gd name="connsiteY10" fmla="*/ 69530 h 321576"/>
                <a:gd name="connsiteX11" fmla="*/ 286811 w 764830"/>
                <a:gd name="connsiteY11" fmla="*/ 69530 h 321576"/>
                <a:gd name="connsiteX12" fmla="*/ 245962 w 764830"/>
                <a:gd name="connsiteY12" fmla="*/ 80829 h 321576"/>
                <a:gd name="connsiteX13" fmla="*/ 0 w 764830"/>
                <a:gd name="connsiteY13" fmla="*/ 199899 h 321576"/>
                <a:gd name="connsiteX14" fmla="*/ 121678 w 764830"/>
                <a:gd name="connsiteY14" fmla="*/ 321576 h 321576"/>
                <a:gd name="connsiteX15" fmla="*/ 330268 w 764830"/>
                <a:gd name="connsiteY15" fmla="*/ 243355 h 321576"/>
                <a:gd name="connsiteX16" fmla="*/ 492794 w 764830"/>
                <a:gd name="connsiteY16" fmla="*/ 243355 h 321576"/>
                <a:gd name="connsiteX17" fmla="*/ 513653 w 764830"/>
                <a:gd name="connsiteY17" fmla="*/ 236402 h 321576"/>
                <a:gd name="connsiteX18" fmla="*/ 752662 w 764830"/>
                <a:gd name="connsiteY18" fmla="*/ 61708 h 321576"/>
                <a:gd name="connsiteX19" fmla="*/ 764830 w 764830"/>
                <a:gd name="connsiteY19" fmla="*/ 34765 h 32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4830" h="321576">
                  <a:moveTo>
                    <a:pt x="764830" y="34765"/>
                  </a:moveTo>
                  <a:cubicBezTo>
                    <a:pt x="764830" y="15644"/>
                    <a:pt x="749186" y="0"/>
                    <a:pt x="730065" y="0"/>
                  </a:cubicBezTo>
                  <a:cubicBezTo>
                    <a:pt x="723112" y="0"/>
                    <a:pt x="717028" y="1738"/>
                    <a:pt x="711813" y="5215"/>
                  </a:cubicBezTo>
                  <a:lnTo>
                    <a:pt x="563193" y="90389"/>
                  </a:lnTo>
                  <a:cubicBezTo>
                    <a:pt x="564931" y="99949"/>
                    <a:pt x="564931" y="109510"/>
                    <a:pt x="563193" y="119939"/>
                  </a:cubicBezTo>
                  <a:cubicBezTo>
                    <a:pt x="556240" y="152097"/>
                    <a:pt x="525821" y="173825"/>
                    <a:pt x="492794" y="173825"/>
                  </a:cubicBezTo>
                  <a:lnTo>
                    <a:pt x="338959" y="173825"/>
                  </a:lnTo>
                  <a:lnTo>
                    <a:pt x="338959" y="139060"/>
                  </a:lnTo>
                  <a:lnTo>
                    <a:pt x="495401" y="139060"/>
                  </a:lnTo>
                  <a:cubicBezTo>
                    <a:pt x="514522" y="139060"/>
                    <a:pt x="530166" y="123416"/>
                    <a:pt x="530166" y="104295"/>
                  </a:cubicBezTo>
                  <a:cubicBezTo>
                    <a:pt x="530166" y="85174"/>
                    <a:pt x="514522" y="69530"/>
                    <a:pt x="495401" y="69530"/>
                  </a:cubicBezTo>
                  <a:cubicBezTo>
                    <a:pt x="495401" y="69530"/>
                    <a:pt x="288550" y="69530"/>
                    <a:pt x="286811" y="69530"/>
                  </a:cubicBezTo>
                  <a:cubicBezTo>
                    <a:pt x="272036" y="69530"/>
                    <a:pt x="258130" y="73876"/>
                    <a:pt x="245962" y="80829"/>
                  </a:cubicBezTo>
                  <a:lnTo>
                    <a:pt x="0" y="199899"/>
                  </a:lnTo>
                  <a:lnTo>
                    <a:pt x="121678" y="321576"/>
                  </a:lnTo>
                  <a:cubicBezTo>
                    <a:pt x="178171" y="265083"/>
                    <a:pt x="251177" y="243355"/>
                    <a:pt x="330268" y="243355"/>
                  </a:cubicBezTo>
                  <a:lnTo>
                    <a:pt x="492794" y="243355"/>
                  </a:lnTo>
                  <a:cubicBezTo>
                    <a:pt x="500616" y="243355"/>
                    <a:pt x="507569" y="240748"/>
                    <a:pt x="513653" y="236402"/>
                  </a:cubicBezTo>
                  <a:lnTo>
                    <a:pt x="752662" y="61708"/>
                  </a:lnTo>
                  <a:cubicBezTo>
                    <a:pt x="759615" y="54755"/>
                    <a:pt x="764830" y="45195"/>
                    <a:pt x="764830" y="34765"/>
                  </a:cubicBezTo>
                  <a:close/>
                </a:path>
              </a:pathLst>
            </a:custGeom>
            <a:solidFill>
              <a:schemeClr val="tx2"/>
            </a:solidFill>
            <a:ln w="19050" cap="flat">
              <a:solidFill>
                <a:schemeClr val="bg1"/>
              </a:solidFill>
              <a:prstDash val="solid"/>
              <a:miter/>
            </a:ln>
          </p:spPr>
          <p:txBody>
            <a:bodyPr rtlCol="0" anchor="ctr"/>
            <a:lstStyle/>
            <a:p>
              <a:endParaRPr lang="en-GB" dirty="0"/>
            </a:p>
          </p:txBody>
        </p:sp>
        <p:sp>
          <p:nvSpPr>
            <p:cNvPr id="58" name="Freeform: Shape 57">
              <a:extLst>
                <a:ext uri="{FF2B5EF4-FFF2-40B4-BE49-F238E27FC236}">
                  <a16:creationId xmlns:a16="http://schemas.microsoft.com/office/drawing/2014/main" id="{01116F35-3030-4D83-AAE3-6E86B95864DC}"/>
                </a:ext>
              </a:extLst>
            </p:cNvPr>
            <p:cNvSpPr/>
            <p:nvPr/>
          </p:nvSpPr>
          <p:spPr>
            <a:xfrm>
              <a:off x="9897070" y="1131654"/>
              <a:ext cx="434563" cy="304194"/>
            </a:xfrm>
            <a:custGeom>
              <a:avLst/>
              <a:gdLst>
                <a:gd name="connsiteX0" fmla="*/ 436625 w 434562"/>
                <a:gd name="connsiteY0" fmla="*/ 1483 h 304193"/>
                <a:gd name="connsiteX1" fmla="*/ 271491 w 434562"/>
                <a:gd name="connsiteY1" fmla="*/ 44939 h 304193"/>
                <a:gd name="connsiteX2" fmla="*/ 226297 w 434562"/>
                <a:gd name="connsiteY2" fmla="*/ 188345 h 304193"/>
                <a:gd name="connsiteX3" fmla="*/ 181971 w 434562"/>
                <a:gd name="connsiteY3" fmla="*/ 243099 h 304193"/>
                <a:gd name="connsiteX4" fmla="*/ 175018 w 434562"/>
                <a:gd name="connsiteY4" fmla="*/ 232670 h 304193"/>
                <a:gd name="connsiteX5" fmla="*/ 137646 w 434562"/>
                <a:gd name="connsiteY5" fmla="*/ 115338 h 304193"/>
                <a:gd name="connsiteX6" fmla="*/ 1193 w 434562"/>
                <a:gd name="connsiteY6" fmla="*/ 79704 h 304193"/>
                <a:gd name="connsiteX7" fmla="*/ 36828 w 434562"/>
                <a:gd name="connsiteY7" fmla="*/ 216157 h 304193"/>
                <a:gd name="connsiteX8" fmla="*/ 145468 w 434562"/>
                <a:gd name="connsiteY8" fmla="*/ 253529 h 304193"/>
                <a:gd name="connsiteX9" fmla="*/ 164589 w 434562"/>
                <a:gd name="connsiteY9" fmla="*/ 289163 h 304193"/>
                <a:gd name="connsiteX10" fmla="*/ 166327 w 434562"/>
                <a:gd name="connsiteY10" fmla="*/ 305676 h 304193"/>
                <a:gd name="connsiteX11" fmla="*/ 201961 w 434562"/>
                <a:gd name="connsiteY11" fmla="*/ 305676 h 304193"/>
                <a:gd name="connsiteX12" fmla="*/ 212391 w 434562"/>
                <a:gd name="connsiteY12" fmla="*/ 262220 h 304193"/>
                <a:gd name="connsiteX13" fmla="*/ 253240 w 434562"/>
                <a:gd name="connsiteY13" fmla="*/ 213549 h 304193"/>
                <a:gd name="connsiteX14" fmla="*/ 393169 w 434562"/>
                <a:gd name="connsiteY14" fmla="*/ 168355 h 304193"/>
                <a:gd name="connsiteX15" fmla="*/ 436625 w 434562"/>
                <a:gd name="connsiteY15" fmla="*/ 1483 h 30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4562" h="304193">
                  <a:moveTo>
                    <a:pt x="436625" y="1483"/>
                  </a:moveTo>
                  <a:cubicBezTo>
                    <a:pt x="436625" y="1483"/>
                    <a:pt x="328854" y="-12423"/>
                    <a:pt x="271491" y="44939"/>
                  </a:cubicBezTo>
                  <a:cubicBezTo>
                    <a:pt x="229773" y="86657"/>
                    <a:pt x="225428" y="153580"/>
                    <a:pt x="226297" y="188345"/>
                  </a:cubicBezTo>
                  <a:cubicBezTo>
                    <a:pt x="208045" y="201381"/>
                    <a:pt x="192401" y="220502"/>
                    <a:pt x="181971" y="243099"/>
                  </a:cubicBezTo>
                  <a:cubicBezTo>
                    <a:pt x="179364" y="239623"/>
                    <a:pt x="177626" y="236146"/>
                    <a:pt x="175018" y="232670"/>
                  </a:cubicBezTo>
                  <a:cubicBezTo>
                    <a:pt x="175888" y="203989"/>
                    <a:pt x="171542" y="149234"/>
                    <a:pt x="137646" y="115338"/>
                  </a:cubicBezTo>
                  <a:cubicBezTo>
                    <a:pt x="89844" y="67536"/>
                    <a:pt x="1193" y="79704"/>
                    <a:pt x="1193" y="79704"/>
                  </a:cubicBezTo>
                  <a:cubicBezTo>
                    <a:pt x="1193" y="79704"/>
                    <a:pt x="-10105" y="168355"/>
                    <a:pt x="36828" y="216157"/>
                  </a:cubicBezTo>
                  <a:cubicBezTo>
                    <a:pt x="67247" y="246576"/>
                    <a:pt x="115918" y="252660"/>
                    <a:pt x="145468" y="253529"/>
                  </a:cubicBezTo>
                  <a:cubicBezTo>
                    <a:pt x="154159" y="263089"/>
                    <a:pt x="160243" y="276995"/>
                    <a:pt x="164589" y="289163"/>
                  </a:cubicBezTo>
                  <a:cubicBezTo>
                    <a:pt x="165458" y="291770"/>
                    <a:pt x="166327" y="297854"/>
                    <a:pt x="166327" y="305676"/>
                  </a:cubicBezTo>
                  <a:lnTo>
                    <a:pt x="201961" y="305676"/>
                  </a:lnTo>
                  <a:cubicBezTo>
                    <a:pt x="202830" y="287425"/>
                    <a:pt x="205438" y="276995"/>
                    <a:pt x="212391" y="262220"/>
                  </a:cubicBezTo>
                  <a:cubicBezTo>
                    <a:pt x="221082" y="241361"/>
                    <a:pt x="235857" y="223979"/>
                    <a:pt x="253240" y="213549"/>
                  </a:cubicBezTo>
                  <a:cubicBezTo>
                    <a:pt x="288874" y="214418"/>
                    <a:pt x="353189" y="208334"/>
                    <a:pt x="393169" y="168355"/>
                  </a:cubicBezTo>
                  <a:cubicBezTo>
                    <a:pt x="450531" y="109254"/>
                    <a:pt x="436625" y="1483"/>
                    <a:pt x="436625" y="1483"/>
                  </a:cubicBezTo>
                  <a:close/>
                </a:path>
              </a:pathLst>
            </a:custGeom>
            <a:solidFill>
              <a:schemeClr val="tx2"/>
            </a:solidFill>
            <a:ln w="19050" cap="flat">
              <a:solidFill>
                <a:schemeClr val="bg1"/>
              </a:solidFill>
              <a:prstDash val="solid"/>
              <a:miter/>
            </a:ln>
          </p:spPr>
          <p:txBody>
            <a:bodyPr rtlCol="0" anchor="ctr"/>
            <a:lstStyle/>
            <a:p>
              <a:endParaRPr lang="en-GB" dirty="0"/>
            </a:p>
          </p:txBody>
        </p:sp>
      </p:grpSp>
      <p:grpSp>
        <p:nvGrpSpPr>
          <p:cNvPr id="27" name="Group 26">
            <a:extLst>
              <a:ext uri="{FF2B5EF4-FFF2-40B4-BE49-F238E27FC236}">
                <a16:creationId xmlns:a16="http://schemas.microsoft.com/office/drawing/2014/main" id="{02E8694D-FF0F-4474-9399-C1CC4794039C}"/>
              </a:ext>
            </a:extLst>
          </p:cNvPr>
          <p:cNvGrpSpPr/>
          <p:nvPr/>
        </p:nvGrpSpPr>
        <p:grpSpPr>
          <a:xfrm>
            <a:off x="3601109" y="1070567"/>
            <a:ext cx="2499956" cy="4104325"/>
            <a:chOff x="3601327" y="1070815"/>
            <a:chExt cx="2500535" cy="4105275"/>
          </a:xfrm>
        </p:grpSpPr>
        <p:sp>
          <p:nvSpPr>
            <p:cNvPr id="9" name="Rectangle: Rounded Corners 8">
              <a:extLst>
                <a:ext uri="{FF2B5EF4-FFF2-40B4-BE49-F238E27FC236}">
                  <a16:creationId xmlns:a16="http://schemas.microsoft.com/office/drawing/2014/main" id="{63AC2C20-B710-40C2-85C3-833ED1B8C6D7}"/>
                </a:ext>
              </a:extLst>
            </p:cNvPr>
            <p:cNvSpPr/>
            <p:nvPr/>
          </p:nvSpPr>
          <p:spPr>
            <a:xfrm>
              <a:off x="3601327" y="2312013"/>
              <a:ext cx="2431787" cy="306467"/>
            </a:xfrm>
            <a:prstGeom prst="roundRect">
              <a:avLst/>
            </a:prstGeom>
            <a:solidFill>
              <a:schemeClr val="bg1"/>
            </a:solidFill>
            <a:ln w="28575">
              <a:solidFill>
                <a:schemeClr val="accent4"/>
              </a:solidFill>
            </a:ln>
          </p:spPr>
          <p:txBody>
            <a:bodyPr wrap="square">
              <a:spAutoFit/>
            </a:bodyPr>
            <a:lstStyle/>
            <a:p>
              <a:pPr algn="ctr"/>
              <a:r>
                <a:rPr lang="en-US" b="1" i="0" dirty="0">
                  <a:solidFill>
                    <a:schemeClr val="tx1"/>
                  </a:solidFill>
                </a:rPr>
                <a:t>Risk assessment </a:t>
              </a:r>
              <a:endParaRPr lang="en-GB" i="0" dirty="0">
                <a:solidFill>
                  <a:schemeClr val="tx1"/>
                </a:solidFill>
              </a:endParaRPr>
            </a:p>
          </p:txBody>
        </p:sp>
        <p:sp>
          <p:nvSpPr>
            <p:cNvPr id="10" name="Rectangle: Rounded Corners 9">
              <a:extLst>
                <a:ext uri="{FF2B5EF4-FFF2-40B4-BE49-F238E27FC236}">
                  <a16:creationId xmlns:a16="http://schemas.microsoft.com/office/drawing/2014/main" id="{FFEA2CF5-0FFA-4881-B3AF-50801A8C86B8}"/>
                </a:ext>
              </a:extLst>
            </p:cNvPr>
            <p:cNvSpPr/>
            <p:nvPr/>
          </p:nvSpPr>
          <p:spPr bwMode="auto">
            <a:xfrm>
              <a:off x="3601327" y="2800562"/>
              <a:ext cx="2432751" cy="2375528"/>
            </a:xfrm>
            <a:prstGeom prst="roundRect">
              <a:avLst>
                <a:gd name="adj" fmla="val 7996"/>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2" name="Rectangle 11">
              <a:extLst>
                <a:ext uri="{FF2B5EF4-FFF2-40B4-BE49-F238E27FC236}">
                  <a16:creationId xmlns:a16="http://schemas.microsoft.com/office/drawing/2014/main" id="{CD178D0F-16F9-4E13-9533-76CD7AC6DB26}"/>
                </a:ext>
              </a:extLst>
            </p:cNvPr>
            <p:cNvSpPr/>
            <p:nvPr/>
          </p:nvSpPr>
          <p:spPr>
            <a:xfrm>
              <a:off x="3601328" y="2812255"/>
              <a:ext cx="2500534" cy="1731243"/>
            </a:xfrm>
            <a:prstGeom prst="rect">
              <a:avLst/>
            </a:prstGeom>
          </p:spPr>
          <p:txBody>
            <a:bodyPr wrap="square">
              <a:spAutoFit/>
            </a:bodyPr>
            <a:lstStyle/>
            <a:p>
              <a:pPr marL="180939" indent="-180939">
                <a:spcBef>
                  <a:spcPts val="500"/>
                </a:spcBef>
                <a:spcAft>
                  <a:spcPts val="1000"/>
                </a:spcAft>
                <a:buFont typeface="Arial" panose="020B0604020202020204" pitchFamily="34" charset="0"/>
                <a:buChar char="•"/>
              </a:pPr>
              <a:r>
                <a:rPr lang="en-GB" i="0" dirty="0">
                  <a:solidFill>
                    <a:schemeClr val="tx1"/>
                  </a:solidFill>
                </a:rPr>
                <a:t>Evaluating the risk represented by these exposures</a:t>
              </a:r>
              <a:endParaRPr lang="en-US" i="0" dirty="0">
                <a:solidFill>
                  <a:schemeClr val="tx1"/>
                </a:solidFill>
              </a:endParaRPr>
            </a:p>
            <a:p>
              <a:pPr marL="466632" lvl="1" indent="-285693">
                <a:spcBef>
                  <a:spcPts val="500"/>
                </a:spcBef>
                <a:spcAft>
                  <a:spcPts val="1000"/>
                </a:spcAft>
                <a:buFont typeface="Arial" panose="020B0604020202020204" pitchFamily="34" charset="0"/>
                <a:buChar char="–"/>
              </a:pPr>
              <a:r>
                <a:rPr lang="en-GB" sz="1400" i="0" dirty="0">
                  <a:solidFill>
                    <a:schemeClr val="tx1"/>
                  </a:solidFill>
                </a:rPr>
                <a:t>Assess transition risk and physical risk; evaluate company’s effective management of these risks</a:t>
              </a:r>
            </a:p>
          </p:txBody>
        </p:sp>
        <p:grpSp>
          <p:nvGrpSpPr>
            <p:cNvPr id="19" name="Group 18">
              <a:extLst>
                <a:ext uri="{FF2B5EF4-FFF2-40B4-BE49-F238E27FC236}">
                  <a16:creationId xmlns:a16="http://schemas.microsoft.com/office/drawing/2014/main" id="{7812EAA1-18B7-4AE1-87EA-C3A622C085D5}"/>
                </a:ext>
              </a:extLst>
            </p:cNvPr>
            <p:cNvGrpSpPr/>
            <p:nvPr/>
          </p:nvGrpSpPr>
          <p:grpSpPr>
            <a:xfrm>
              <a:off x="4239270" y="1070815"/>
              <a:ext cx="1137948" cy="1137948"/>
              <a:chOff x="3872345" y="1449388"/>
              <a:chExt cx="1137948" cy="1137948"/>
            </a:xfrm>
          </p:grpSpPr>
          <p:sp>
            <p:nvSpPr>
              <p:cNvPr id="26" name="Rectangle: Rounded Corners 25">
                <a:extLst>
                  <a:ext uri="{FF2B5EF4-FFF2-40B4-BE49-F238E27FC236}">
                    <a16:creationId xmlns:a16="http://schemas.microsoft.com/office/drawing/2014/main" id="{B28F1A16-03AB-4BA2-AF61-F5C08836DD6C}"/>
                  </a:ext>
                </a:extLst>
              </p:cNvPr>
              <p:cNvSpPr/>
              <p:nvPr/>
            </p:nvSpPr>
            <p:spPr bwMode="auto">
              <a:xfrm>
                <a:off x="3872345" y="1449388"/>
                <a:ext cx="1137948" cy="1137948"/>
              </a:xfrm>
              <a:prstGeom prst="roundRect">
                <a:avLst/>
              </a:prstGeom>
              <a:solidFill>
                <a:schemeClr val="accent4"/>
              </a:solidFill>
              <a:ln w="38100" cap="flat" cmpd="sng" algn="ctr">
                <a:solidFill>
                  <a:schemeClr val="accent4"/>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5" name="Freeform: Shape 4">
                <a:extLst>
                  <a:ext uri="{FF2B5EF4-FFF2-40B4-BE49-F238E27FC236}">
                    <a16:creationId xmlns:a16="http://schemas.microsoft.com/office/drawing/2014/main" id="{95207735-8FA5-4EED-B070-1AF9ECBBC903}"/>
                  </a:ext>
                </a:extLst>
              </p:cNvPr>
              <p:cNvSpPr/>
              <p:nvPr/>
            </p:nvSpPr>
            <p:spPr>
              <a:xfrm>
                <a:off x="4037633" y="1892444"/>
                <a:ext cx="125150" cy="125150"/>
              </a:xfrm>
              <a:custGeom>
                <a:avLst/>
                <a:gdLst>
                  <a:gd name="connsiteX0" fmla="*/ 125150 w 125149"/>
                  <a:gd name="connsiteY0" fmla="*/ 62575 h 125149"/>
                  <a:gd name="connsiteX1" fmla="*/ 62575 w 125149"/>
                  <a:gd name="connsiteY1" fmla="*/ 125150 h 125149"/>
                  <a:gd name="connsiteX2" fmla="*/ 0 w 125149"/>
                  <a:gd name="connsiteY2" fmla="*/ 62575 h 125149"/>
                  <a:gd name="connsiteX3" fmla="*/ 62575 w 125149"/>
                  <a:gd name="connsiteY3" fmla="*/ 0 h 125149"/>
                  <a:gd name="connsiteX4" fmla="*/ 125150 w 125149"/>
                  <a:gd name="connsiteY4" fmla="*/ 62575 h 12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49" h="125149">
                    <a:moveTo>
                      <a:pt x="125150" y="62575"/>
                    </a:moveTo>
                    <a:cubicBezTo>
                      <a:pt x="125150" y="97134"/>
                      <a:pt x="97134" y="125150"/>
                      <a:pt x="62575" y="125150"/>
                    </a:cubicBezTo>
                    <a:cubicBezTo>
                      <a:pt x="28016" y="125150"/>
                      <a:pt x="0" y="97134"/>
                      <a:pt x="0" y="62575"/>
                    </a:cubicBezTo>
                    <a:cubicBezTo>
                      <a:pt x="0" y="28016"/>
                      <a:pt x="28016" y="0"/>
                      <a:pt x="62575" y="0"/>
                    </a:cubicBezTo>
                    <a:cubicBezTo>
                      <a:pt x="97134" y="0"/>
                      <a:pt x="125150" y="28016"/>
                      <a:pt x="125150" y="62575"/>
                    </a:cubicBezTo>
                    <a:close/>
                  </a:path>
                </a:pathLst>
              </a:custGeom>
              <a:noFill/>
              <a:ln w="19050" cap="flat">
                <a:solidFill>
                  <a:schemeClr val="bg1"/>
                </a:solid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BF7262FB-932A-42EA-8D23-84C90AD12F7C}"/>
                  </a:ext>
                </a:extLst>
              </p:cNvPr>
              <p:cNvSpPr/>
              <p:nvPr/>
            </p:nvSpPr>
            <p:spPr>
              <a:xfrm>
                <a:off x="4079804" y="1633206"/>
                <a:ext cx="706201" cy="741958"/>
              </a:xfrm>
              <a:custGeom>
                <a:avLst/>
                <a:gdLst>
                  <a:gd name="connsiteX0" fmla="*/ 11464 w 706200"/>
                  <a:gd name="connsiteY0" fmla="*/ 0 h 741957"/>
                  <a:gd name="connsiteX1" fmla="*/ 2525 w 706200"/>
                  <a:gd name="connsiteY1" fmla="*/ 44696 h 741957"/>
                  <a:gd name="connsiteX2" fmla="*/ 47221 w 706200"/>
                  <a:gd name="connsiteY2" fmla="*/ 80453 h 741957"/>
                  <a:gd name="connsiteX3" fmla="*/ 109796 w 706200"/>
                  <a:gd name="connsiteY3" fmla="*/ 80453 h 741957"/>
                  <a:gd name="connsiteX4" fmla="*/ 154492 w 706200"/>
                  <a:gd name="connsiteY4" fmla="*/ 143028 h 741957"/>
                  <a:gd name="connsiteX5" fmla="*/ 269809 w 706200"/>
                  <a:gd name="connsiteY5" fmla="*/ 198273 h 741957"/>
                  <a:gd name="connsiteX6" fmla="*/ 247371 w 706200"/>
                  <a:gd name="connsiteY6" fmla="*/ 211860 h 741957"/>
                  <a:gd name="connsiteX7" fmla="*/ 208128 w 706200"/>
                  <a:gd name="connsiteY7" fmla="*/ 281944 h 741957"/>
                  <a:gd name="connsiteX8" fmla="*/ 163432 w 706200"/>
                  <a:gd name="connsiteY8" fmla="*/ 318684 h 741957"/>
                  <a:gd name="connsiteX9" fmla="*/ 163432 w 706200"/>
                  <a:gd name="connsiteY9" fmla="*/ 181735 h 741957"/>
                  <a:gd name="connsiteX10" fmla="*/ 136614 w 706200"/>
                  <a:gd name="connsiteY10" fmla="*/ 154917 h 741957"/>
                  <a:gd name="connsiteX11" fmla="*/ 109796 w 706200"/>
                  <a:gd name="connsiteY11" fmla="*/ 181735 h 741957"/>
                  <a:gd name="connsiteX12" fmla="*/ 109796 w 706200"/>
                  <a:gd name="connsiteY12" fmla="*/ 342016 h 741957"/>
                  <a:gd name="connsiteX13" fmla="*/ 91918 w 706200"/>
                  <a:gd name="connsiteY13" fmla="*/ 361235 h 741957"/>
                  <a:gd name="connsiteX14" fmla="*/ 89772 w 706200"/>
                  <a:gd name="connsiteY14" fmla="*/ 363381 h 741957"/>
                  <a:gd name="connsiteX15" fmla="*/ 88342 w 706200"/>
                  <a:gd name="connsiteY15" fmla="*/ 365079 h 741957"/>
                  <a:gd name="connsiteX16" fmla="*/ 87448 w 706200"/>
                  <a:gd name="connsiteY16" fmla="*/ 366509 h 741957"/>
                  <a:gd name="connsiteX17" fmla="*/ 87448 w 706200"/>
                  <a:gd name="connsiteY17" fmla="*/ 366509 h 741957"/>
                  <a:gd name="connsiteX18" fmla="*/ 94689 w 706200"/>
                  <a:gd name="connsiteY18" fmla="*/ 451700 h 741957"/>
                  <a:gd name="connsiteX19" fmla="*/ 199189 w 706200"/>
                  <a:gd name="connsiteY19" fmla="*/ 545294 h 741957"/>
                  <a:gd name="connsiteX20" fmla="*/ 209200 w 706200"/>
                  <a:gd name="connsiteY20" fmla="*/ 552624 h 741957"/>
                  <a:gd name="connsiteX21" fmla="*/ 202496 w 706200"/>
                  <a:gd name="connsiteY21" fmla="*/ 561564 h 741957"/>
                  <a:gd name="connsiteX22" fmla="*/ 148861 w 706200"/>
                  <a:gd name="connsiteY22" fmla="*/ 590348 h 741957"/>
                  <a:gd name="connsiteX23" fmla="*/ 162001 w 706200"/>
                  <a:gd name="connsiteY23" fmla="*/ 631737 h 741957"/>
                  <a:gd name="connsiteX24" fmla="*/ 206876 w 706200"/>
                  <a:gd name="connsiteY24" fmla="*/ 655068 h 741957"/>
                  <a:gd name="connsiteX25" fmla="*/ 230208 w 706200"/>
                  <a:gd name="connsiteY25" fmla="*/ 610193 h 741957"/>
                  <a:gd name="connsiteX26" fmla="*/ 217693 w 706200"/>
                  <a:gd name="connsiteY26" fmla="*/ 570771 h 741957"/>
                  <a:gd name="connsiteX27" fmla="*/ 224397 w 706200"/>
                  <a:gd name="connsiteY27" fmla="*/ 561832 h 741957"/>
                  <a:gd name="connsiteX28" fmla="*/ 233336 w 706200"/>
                  <a:gd name="connsiteY28" fmla="*/ 565139 h 741957"/>
                  <a:gd name="connsiteX29" fmla="*/ 373861 w 706200"/>
                  <a:gd name="connsiteY29" fmla="*/ 594371 h 741957"/>
                  <a:gd name="connsiteX30" fmla="*/ 464863 w 706200"/>
                  <a:gd name="connsiteY30" fmla="*/ 679830 h 741957"/>
                  <a:gd name="connsiteX31" fmla="*/ 515414 w 706200"/>
                  <a:gd name="connsiteY31" fmla="*/ 678266 h 741957"/>
                  <a:gd name="connsiteX32" fmla="*/ 513850 w 706200"/>
                  <a:gd name="connsiteY32" fmla="*/ 627714 h 741957"/>
                  <a:gd name="connsiteX33" fmla="*/ 415518 w 706200"/>
                  <a:gd name="connsiteY33" fmla="*/ 535372 h 741957"/>
                  <a:gd name="connsiteX34" fmla="*/ 398355 w 706200"/>
                  <a:gd name="connsiteY34" fmla="*/ 526432 h 741957"/>
                  <a:gd name="connsiteX35" fmla="*/ 303957 w 706200"/>
                  <a:gd name="connsiteY35" fmla="*/ 506766 h 741957"/>
                  <a:gd name="connsiteX36" fmla="*/ 369571 w 706200"/>
                  <a:gd name="connsiteY36" fmla="*/ 422111 h 741957"/>
                  <a:gd name="connsiteX37" fmla="*/ 492753 w 706200"/>
                  <a:gd name="connsiteY37" fmla="*/ 438023 h 741957"/>
                  <a:gd name="connsiteX38" fmla="*/ 532712 w 706200"/>
                  <a:gd name="connsiteY38" fmla="*/ 407004 h 741957"/>
                  <a:gd name="connsiteX39" fmla="*/ 501693 w 706200"/>
                  <a:gd name="connsiteY39" fmla="*/ 367046 h 741957"/>
                  <a:gd name="connsiteX40" fmla="*/ 358665 w 706200"/>
                  <a:gd name="connsiteY40" fmla="*/ 349167 h 741957"/>
                  <a:gd name="connsiteX41" fmla="*/ 325947 w 706200"/>
                  <a:gd name="connsiteY41" fmla="*/ 362755 h 741957"/>
                  <a:gd name="connsiteX42" fmla="*/ 267037 w 706200"/>
                  <a:gd name="connsiteY42" fmla="*/ 438023 h 741957"/>
                  <a:gd name="connsiteX43" fmla="*/ 188372 w 706200"/>
                  <a:gd name="connsiteY43" fmla="*/ 367224 h 741957"/>
                  <a:gd name="connsiteX44" fmla="*/ 246030 w 706200"/>
                  <a:gd name="connsiteY44" fmla="*/ 319846 h 741957"/>
                  <a:gd name="connsiteX45" fmla="*/ 252824 w 706200"/>
                  <a:gd name="connsiteY45" fmla="*/ 312874 h 741957"/>
                  <a:gd name="connsiteX46" fmla="*/ 294570 w 706200"/>
                  <a:gd name="connsiteY46" fmla="*/ 238320 h 741957"/>
                  <a:gd name="connsiteX47" fmla="*/ 286972 w 706200"/>
                  <a:gd name="connsiteY47" fmla="*/ 203726 h 741957"/>
                  <a:gd name="connsiteX48" fmla="*/ 324785 w 706200"/>
                  <a:gd name="connsiteY48" fmla="*/ 214810 h 741957"/>
                  <a:gd name="connsiteX49" fmla="*/ 503570 w 706200"/>
                  <a:gd name="connsiteY49" fmla="*/ 286324 h 741957"/>
                  <a:gd name="connsiteX50" fmla="*/ 548266 w 706200"/>
                  <a:gd name="connsiteY50" fmla="*/ 395115 h 741957"/>
                  <a:gd name="connsiteX51" fmla="*/ 530388 w 706200"/>
                  <a:gd name="connsiteY51" fmla="*/ 465109 h 741957"/>
                  <a:gd name="connsiteX52" fmla="*/ 610841 w 706200"/>
                  <a:gd name="connsiteY52" fmla="*/ 536623 h 741957"/>
                  <a:gd name="connsiteX53" fmla="*/ 655537 w 706200"/>
                  <a:gd name="connsiteY53" fmla="*/ 652833 h 741957"/>
                  <a:gd name="connsiteX54" fmla="*/ 664477 w 706200"/>
                  <a:gd name="connsiteY54" fmla="*/ 724347 h 741957"/>
                  <a:gd name="connsiteX55" fmla="*/ 709173 w 706200"/>
                  <a:gd name="connsiteY55" fmla="*/ 742226 h 741957"/>
                  <a:gd name="connsiteX56" fmla="*/ 709173 w 706200"/>
                  <a:gd name="connsiteY56" fmla="*/ 0 h 7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06200" h="741957">
                    <a:moveTo>
                      <a:pt x="11464" y="0"/>
                    </a:moveTo>
                    <a:cubicBezTo>
                      <a:pt x="540" y="12146"/>
                      <a:pt x="-2887" y="29283"/>
                      <a:pt x="2525" y="44696"/>
                    </a:cubicBezTo>
                    <a:cubicBezTo>
                      <a:pt x="10570" y="68653"/>
                      <a:pt x="29343" y="71514"/>
                      <a:pt x="47221" y="80453"/>
                    </a:cubicBezTo>
                    <a:cubicBezTo>
                      <a:pt x="65100" y="89393"/>
                      <a:pt x="93080" y="69458"/>
                      <a:pt x="109796" y="80453"/>
                    </a:cubicBezTo>
                    <a:cubicBezTo>
                      <a:pt x="133664" y="96097"/>
                      <a:pt x="128300" y="124166"/>
                      <a:pt x="154492" y="143028"/>
                    </a:cubicBezTo>
                    <a:cubicBezTo>
                      <a:pt x="189534" y="167825"/>
                      <a:pt x="228524" y="186505"/>
                      <a:pt x="269809" y="198273"/>
                    </a:cubicBezTo>
                    <a:cubicBezTo>
                      <a:pt x="260473" y="198585"/>
                      <a:pt x="251974" y="203733"/>
                      <a:pt x="247371" y="211860"/>
                    </a:cubicBezTo>
                    <a:lnTo>
                      <a:pt x="208128" y="281944"/>
                    </a:lnTo>
                    <a:lnTo>
                      <a:pt x="163432" y="318684"/>
                    </a:lnTo>
                    <a:lnTo>
                      <a:pt x="163432" y="181735"/>
                    </a:lnTo>
                    <a:cubicBezTo>
                      <a:pt x="163432" y="166924"/>
                      <a:pt x="151425" y="154917"/>
                      <a:pt x="136614" y="154917"/>
                    </a:cubicBezTo>
                    <a:cubicBezTo>
                      <a:pt x="121802" y="154917"/>
                      <a:pt x="109796" y="166924"/>
                      <a:pt x="109796" y="181735"/>
                    </a:cubicBezTo>
                    <a:lnTo>
                      <a:pt x="109796" y="342016"/>
                    </a:lnTo>
                    <a:lnTo>
                      <a:pt x="91918" y="361235"/>
                    </a:lnTo>
                    <a:lnTo>
                      <a:pt x="89772" y="363381"/>
                    </a:lnTo>
                    <a:cubicBezTo>
                      <a:pt x="89236" y="363917"/>
                      <a:pt x="88878" y="364543"/>
                      <a:pt x="88342" y="365079"/>
                    </a:cubicBezTo>
                    <a:lnTo>
                      <a:pt x="87448" y="366509"/>
                    </a:lnTo>
                    <a:lnTo>
                      <a:pt x="87448" y="366509"/>
                    </a:lnTo>
                    <a:cubicBezTo>
                      <a:pt x="67061" y="392385"/>
                      <a:pt x="70227" y="429636"/>
                      <a:pt x="94689" y="451700"/>
                    </a:cubicBezTo>
                    <a:lnTo>
                      <a:pt x="199189" y="545294"/>
                    </a:lnTo>
                    <a:cubicBezTo>
                      <a:pt x="202307" y="548023"/>
                      <a:pt x="205657" y="550475"/>
                      <a:pt x="209200" y="552624"/>
                    </a:cubicBezTo>
                    <a:lnTo>
                      <a:pt x="202496" y="561564"/>
                    </a:lnTo>
                    <a:cubicBezTo>
                      <a:pt x="181042" y="560938"/>
                      <a:pt x="144748" y="576313"/>
                      <a:pt x="148861" y="590348"/>
                    </a:cubicBezTo>
                    <a:lnTo>
                      <a:pt x="162001" y="631737"/>
                    </a:lnTo>
                    <a:cubicBezTo>
                      <a:pt x="167950" y="650572"/>
                      <a:pt x="188041" y="661017"/>
                      <a:pt x="206876" y="655068"/>
                    </a:cubicBezTo>
                    <a:cubicBezTo>
                      <a:pt x="225711" y="649119"/>
                      <a:pt x="236157" y="629028"/>
                      <a:pt x="230208" y="610193"/>
                    </a:cubicBezTo>
                    <a:lnTo>
                      <a:pt x="217693" y="570771"/>
                    </a:lnTo>
                    <a:lnTo>
                      <a:pt x="224397" y="561832"/>
                    </a:lnTo>
                    <a:cubicBezTo>
                      <a:pt x="227210" y="563341"/>
                      <a:pt x="230218" y="564454"/>
                      <a:pt x="233336" y="565139"/>
                    </a:cubicBezTo>
                    <a:lnTo>
                      <a:pt x="373861" y="594371"/>
                    </a:lnTo>
                    <a:lnTo>
                      <a:pt x="464863" y="679830"/>
                    </a:lnTo>
                    <a:cubicBezTo>
                      <a:pt x="479254" y="693358"/>
                      <a:pt x="501887" y="692657"/>
                      <a:pt x="515414" y="678266"/>
                    </a:cubicBezTo>
                    <a:cubicBezTo>
                      <a:pt x="528942" y="663874"/>
                      <a:pt x="528241" y="641242"/>
                      <a:pt x="513850" y="627714"/>
                    </a:cubicBezTo>
                    <a:lnTo>
                      <a:pt x="415518" y="535372"/>
                    </a:lnTo>
                    <a:cubicBezTo>
                      <a:pt x="410753" y="530836"/>
                      <a:pt x="404804" y="527738"/>
                      <a:pt x="398355" y="526432"/>
                    </a:cubicBezTo>
                    <a:lnTo>
                      <a:pt x="303957" y="506766"/>
                    </a:lnTo>
                    <a:lnTo>
                      <a:pt x="369571" y="422111"/>
                    </a:lnTo>
                    <a:lnTo>
                      <a:pt x="492753" y="438023"/>
                    </a:lnTo>
                    <a:cubicBezTo>
                      <a:pt x="512354" y="440491"/>
                      <a:pt x="530244" y="426604"/>
                      <a:pt x="532712" y="407004"/>
                    </a:cubicBezTo>
                    <a:cubicBezTo>
                      <a:pt x="535180" y="387404"/>
                      <a:pt x="521293" y="369514"/>
                      <a:pt x="501693" y="367046"/>
                    </a:cubicBezTo>
                    <a:lnTo>
                      <a:pt x="358665" y="349167"/>
                    </a:lnTo>
                    <a:cubicBezTo>
                      <a:pt x="346124" y="347596"/>
                      <a:pt x="333685" y="352762"/>
                      <a:pt x="325947" y="362755"/>
                    </a:cubicBezTo>
                    <a:lnTo>
                      <a:pt x="267037" y="438023"/>
                    </a:lnTo>
                    <a:lnTo>
                      <a:pt x="188372" y="367224"/>
                    </a:lnTo>
                    <a:lnTo>
                      <a:pt x="246030" y="319846"/>
                    </a:lnTo>
                    <a:cubicBezTo>
                      <a:pt x="248701" y="317956"/>
                      <a:pt x="251004" y="315593"/>
                      <a:pt x="252824" y="312874"/>
                    </a:cubicBezTo>
                    <a:lnTo>
                      <a:pt x="294570" y="238320"/>
                    </a:lnTo>
                    <a:cubicBezTo>
                      <a:pt x="301096" y="226519"/>
                      <a:pt x="297843" y="211706"/>
                      <a:pt x="286972" y="203726"/>
                    </a:cubicBezTo>
                    <a:cubicBezTo>
                      <a:pt x="298682" y="207301"/>
                      <a:pt x="311197" y="210877"/>
                      <a:pt x="324785" y="214810"/>
                    </a:cubicBezTo>
                    <a:cubicBezTo>
                      <a:pt x="402646" y="237069"/>
                      <a:pt x="466830" y="233314"/>
                      <a:pt x="503570" y="286324"/>
                    </a:cubicBezTo>
                    <a:cubicBezTo>
                      <a:pt x="515549" y="303577"/>
                      <a:pt x="549339" y="333702"/>
                      <a:pt x="548266" y="395115"/>
                    </a:cubicBezTo>
                    <a:cubicBezTo>
                      <a:pt x="547641" y="435073"/>
                      <a:pt x="519750" y="442225"/>
                      <a:pt x="530388" y="465109"/>
                    </a:cubicBezTo>
                    <a:cubicBezTo>
                      <a:pt x="542366" y="490407"/>
                      <a:pt x="577408" y="506945"/>
                      <a:pt x="610841" y="536623"/>
                    </a:cubicBezTo>
                    <a:cubicBezTo>
                      <a:pt x="644274" y="566302"/>
                      <a:pt x="656252" y="617076"/>
                      <a:pt x="655537" y="652833"/>
                    </a:cubicBezTo>
                    <a:cubicBezTo>
                      <a:pt x="655001" y="679651"/>
                      <a:pt x="646598" y="706469"/>
                      <a:pt x="664477" y="724347"/>
                    </a:cubicBezTo>
                    <a:cubicBezTo>
                      <a:pt x="676785" y="735418"/>
                      <a:pt x="692625" y="741754"/>
                      <a:pt x="709173" y="742226"/>
                    </a:cubicBezTo>
                    <a:lnTo>
                      <a:pt x="709173" y="0"/>
                    </a:lnTo>
                    <a:close/>
                  </a:path>
                </a:pathLst>
              </a:custGeom>
              <a:noFill/>
              <a:ln w="19050" cap="flat">
                <a:solidFill>
                  <a:schemeClr val="bg1"/>
                </a:solidFill>
                <a:prstDash val="solid"/>
                <a:miter/>
              </a:ln>
            </p:spPr>
            <p:txBody>
              <a:bodyPr rtlCol="0" anchor="ctr"/>
              <a:lstStyle/>
              <a:p>
                <a:endParaRPr lang="en-GB" dirty="0"/>
              </a:p>
            </p:txBody>
          </p:sp>
        </p:grpSp>
      </p:grpSp>
      <p:grpSp>
        <p:nvGrpSpPr>
          <p:cNvPr id="22" name="Group 21">
            <a:extLst>
              <a:ext uri="{FF2B5EF4-FFF2-40B4-BE49-F238E27FC236}">
                <a16:creationId xmlns:a16="http://schemas.microsoft.com/office/drawing/2014/main" id="{40835235-34EA-477E-8BAD-27AFB749667F}"/>
              </a:ext>
            </a:extLst>
          </p:cNvPr>
          <p:cNvGrpSpPr/>
          <p:nvPr/>
        </p:nvGrpSpPr>
        <p:grpSpPr>
          <a:xfrm>
            <a:off x="5992513" y="1070567"/>
            <a:ext cx="2766077" cy="4104325"/>
            <a:chOff x="5993284" y="1070815"/>
            <a:chExt cx="2766717" cy="4105275"/>
          </a:xfrm>
        </p:grpSpPr>
        <p:sp>
          <p:nvSpPr>
            <p:cNvPr id="13" name="Rectangle: Rounded Corners 12">
              <a:extLst>
                <a:ext uri="{FF2B5EF4-FFF2-40B4-BE49-F238E27FC236}">
                  <a16:creationId xmlns:a16="http://schemas.microsoft.com/office/drawing/2014/main" id="{9EEFAD5C-3D6C-4F30-BCDC-6F0BB56B3513}"/>
                </a:ext>
              </a:extLst>
            </p:cNvPr>
            <p:cNvSpPr/>
            <p:nvPr/>
          </p:nvSpPr>
          <p:spPr>
            <a:xfrm>
              <a:off x="6259466" y="2312013"/>
              <a:ext cx="2431787" cy="306467"/>
            </a:xfrm>
            <a:prstGeom prst="roundRect">
              <a:avLst/>
            </a:prstGeom>
            <a:solidFill>
              <a:schemeClr val="bg1"/>
            </a:solidFill>
            <a:ln w="28575">
              <a:solidFill>
                <a:schemeClr val="accent5">
                  <a:lumMod val="60000"/>
                  <a:lumOff val="40000"/>
                </a:schemeClr>
              </a:solidFill>
            </a:ln>
          </p:spPr>
          <p:txBody>
            <a:bodyPr wrap="square">
              <a:spAutoFit/>
            </a:bodyPr>
            <a:lstStyle/>
            <a:p>
              <a:pPr algn="ctr"/>
              <a:r>
                <a:rPr lang="en-US" b="1" i="0" dirty="0">
                  <a:solidFill>
                    <a:schemeClr val="tx1"/>
                  </a:solidFill>
                </a:rPr>
                <a:t>Engagement plan </a:t>
              </a:r>
              <a:endParaRPr lang="en-GB" i="0" dirty="0">
                <a:solidFill>
                  <a:schemeClr val="tx1"/>
                </a:solidFill>
              </a:endParaRPr>
            </a:p>
          </p:txBody>
        </p:sp>
        <p:sp>
          <p:nvSpPr>
            <p:cNvPr id="14" name="Rectangle: Rounded Corners 13">
              <a:extLst>
                <a:ext uri="{FF2B5EF4-FFF2-40B4-BE49-F238E27FC236}">
                  <a16:creationId xmlns:a16="http://schemas.microsoft.com/office/drawing/2014/main" id="{A81AD913-15B0-482B-AF7F-458F353A2D1B}"/>
                </a:ext>
              </a:extLst>
            </p:cNvPr>
            <p:cNvSpPr/>
            <p:nvPr/>
          </p:nvSpPr>
          <p:spPr bwMode="auto">
            <a:xfrm>
              <a:off x="6259466" y="2800562"/>
              <a:ext cx="2432751" cy="2375528"/>
            </a:xfrm>
            <a:prstGeom prst="roundRect">
              <a:avLst>
                <a:gd name="adj" fmla="val 7996"/>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15" name="Rectangle 14">
              <a:extLst>
                <a:ext uri="{FF2B5EF4-FFF2-40B4-BE49-F238E27FC236}">
                  <a16:creationId xmlns:a16="http://schemas.microsoft.com/office/drawing/2014/main" id="{7F491D7E-5A4C-4185-8E02-1FABACC174A2}"/>
                </a:ext>
              </a:extLst>
            </p:cNvPr>
            <p:cNvSpPr/>
            <p:nvPr/>
          </p:nvSpPr>
          <p:spPr>
            <a:xfrm>
              <a:off x="6259467" y="2812255"/>
              <a:ext cx="2500534" cy="1515800"/>
            </a:xfrm>
            <a:prstGeom prst="rect">
              <a:avLst/>
            </a:prstGeom>
          </p:spPr>
          <p:txBody>
            <a:bodyPr wrap="square">
              <a:spAutoFit/>
            </a:bodyPr>
            <a:lstStyle/>
            <a:p>
              <a:pPr marL="180939" indent="-180939">
                <a:spcBef>
                  <a:spcPts val="500"/>
                </a:spcBef>
                <a:spcAft>
                  <a:spcPts val="1000"/>
                </a:spcAft>
                <a:buFont typeface="Arial" panose="020B0604020202020204" pitchFamily="34" charset="0"/>
                <a:buChar char="•"/>
              </a:pPr>
              <a:r>
                <a:rPr lang="en-GB" i="0" dirty="0">
                  <a:solidFill>
                    <a:schemeClr val="tx1"/>
                  </a:solidFill>
                </a:rPr>
                <a:t>Structured plan for engaging with identified risk exposures</a:t>
              </a:r>
              <a:endParaRPr lang="en-US" i="0" dirty="0">
                <a:solidFill>
                  <a:schemeClr val="tx1"/>
                </a:solidFill>
              </a:endParaRPr>
            </a:p>
            <a:p>
              <a:pPr marL="466632" lvl="1" indent="-285693">
                <a:spcBef>
                  <a:spcPts val="500"/>
                </a:spcBef>
                <a:spcAft>
                  <a:spcPts val="1000"/>
                </a:spcAft>
                <a:buFont typeface="Arial" panose="020B0604020202020204" pitchFamily="34" charset="0"/>
                <a:buChar char="–"/>
              </a:pPr>
              <a:r>
                <a:rPr lang="en-GB" sz="1400" i="0" dirty="0">
                  <a:solidFill>
                    <a:schemeClr val="tx1"/>
                  </a:solidFill>
                </a:rPr>
                <a:t>Engagement programme focused on both bilateral and collaborative </a:t>
              </a:r>
            </a:p>
          </p:txBody>
        </p:sp>
        <p:sp>
          <p:nvSpPr>
            <p:cNvPr id="33" name="Rectangle: Rounded Corners 32">
              <a:extLst>
                <a:ext uri="{FF2B5EF4-FFF2-40B4-BE49-F238E27FC236}">
                  <a16:creationId xmlns:a16="http://schemas.microsoft.com/office/drawing/2014/main" id="{3684E4C6-7CF6-4E40-B249-81F86FB203DE}"/>
                </a:ext>
              </a:extLst>
            </p:cNvPr>
            <p:cNvSpPr/>
            <p:nvPr/>
          </p:nvSpPr>
          <p:spPr bwMode="auto">
            <a:xfrm>
              <a:off x="6857779" y="1070815"/>
              <a:ext cx="1137948" cy="1137948"/>
            </a:xfrm>
            <a:prstGeom prst="roundRect">
              <a:avLst/>
            </a:prstGeom>
            <a:solidFill>
              <a:schemeClr val="accent5"/>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a:p>
          </p:txBody>
        </p:sp>
        <p:sp>
          <p:nvSpPr>
            <p:cNvPr id="37" name="Freeform: Shape 36">
              <a:extLst>
                <a:ext uri="{FF2B5EF4-FFF2-40B4-BE49-F238E27FC236}">
                  <a16:creationId xmlns:a16="http://schemas.microsoft.com/office/drawing/2014/main" id="{418D7991-A02B-421D-8421-C3B1BC57ABD5}"/>
                </a:ext>
              </a:extLst>
            </p:cNvPr>
            <p:cNvSpPr/>
            <p:nvPr/>
          </p:nvSpPr>
          <p:spPr>
            <a:xfrm>
              <a:off x="7054114" y="1331444"/>
              <a:ext cx="117454" cy="105708"/>
            </a:xfrm>
            <a:custGeom>
              <a:avLst/>
              <a:gdLst>
                <a:gd name="connsiteX0" fmla="*/ 58727 w 117453"/>
                <a:gd name="connsiteY0" fmla="*/ 117454 h 105708"/>
                <a:gd name="connsiteX1" fmla="*/ 117454 w 117453"/>
                <a:gd name="connsiteY1" fmla="*/ 58727 h 105708"/>
                <a:gd name="connsiteX2" fmla="*/ 58727 w 117453"/>
                <a:gd name="connsiteY2" fmla="*/ 0 h 105708"/>
                <a:gd name="connsiteX3" fmla="*/ 0 w 117453"/>
                <a:gd name="connsiteY3" fmla="*/ 58727 h 105708"/>
                <a:gd name="connsiteX4" fmla="*/ 58727 w 117453"/>
                <a:gd name="connsiteY4" fmla="*/ 117454 h 10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53" h="105708">
                  <a:moveTo>
                    <a:pt x="58727" y="117454"/>
                  </a:moveTo>
                  <a:cubicBezTo>
                    <a:pt x="91161" y="117454"/>
                    <a:pt x="117454" y="91161"/>
                    <a:pt x="117454" y="58727"/>
                  </a:cubicBezTo>
                  <a:cubicBezTo>
                    <a:pt x="117454" y="26293"/>
                    <a:pt x="91161" y="0"/>
                    <a:pt x="58727" y="0"/>
                  </a:cubicBezTo>
                  <a:cubicBezTo>
                    <a:pt x="26293" y="0"/>
                    <a:pt x="0" y="26293"/>
                    <a:pt x="0" y="58727"/>
                  </a:cubicBezTo>
                  <a:cubicBezTo>
                    <a:pt x="0" y="91161"/>
                    <a:pt x="26293" y="117454"/>
                    <a:pt x="58727" y="117454"/>
                  </a:cubicBezTo>
                  <a:close/>
                </a:path>
              </a:pathLst>
            </a:custGeom>
            <a:noFill/>
            <a:ln w="19050" cap="flat">
              <a:solidFill>
                <a:schemeClr val="bg1"/>
              </a:solid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C099F16B-349A-4695-BA33-9F9B3509CA1A}"/>
                </a:ext>
              </a:extLst>
            </p:cNvPr>
            <p:cNvSpPr/>
            <p:nvPr/>
          </p:nvSpPr>
          <p:spPr>
            <a:xfrm>
              <a:off x="7054927" y="1464061"/>
              <a:ext cx="258398" cy="458070"/>
            </a:xfrm>
            <a:custGeom>
              <a:avLst/>
              <a:gdLst>
                <a:gd name="connsiteX0" fmla="*/ 134494 w 258398"/>
                <a:gd name="connsiteY0" fmla="*/ 117913 h 458070"/>
                <a:gd name="connsiteX1" fmla="*/ 151877 w 258398"/>
                <a:gd name="connsiteY1" fmla="*/ 123550 h 458070"/>
                <a:gd name="connsiteX2" fmla="*/ 234095 w 258398"/>
                <a:gd name="connsiteY2" fmla="*/ 123550 h 458070"/>
                <a:gd name="connsiteX3" fmla="*/ 263458 w 258398"/>
                <a:gd name="connsiteY3" fmla="*/ 94187 h 458070"/>
                <a:gd name="connsiteX4" fmla="*/ 234095 w 258398"/>
                <a:gd name="connsiteY4" fmla="*/ 64823 h 458070"/>
                <a:gd name="connsiteX5" fmla="*/ 161508 w 258398"/>
                <a:gd name="connsiteY5" fmla="*/ 64823 h 458070"/>
                <a:gd name="connsiteX6" fmla="*/ 105600 w 258398"/>
                <a:gd name="connsiteY6" fmla="*/ 23832 h 458070"/>
                <a:gd name="connsiteX7" fmla="*/ 52511 w 258398"/>
                <a:gd name="connsiteY7" fmla="*/ 341 h 458070"/>
                <a:gd name="connsiteX8" fmla="*/ 9 w 258398"/>
                <a:gd name="connsiteY8" fmla="*/ 60830 h 458070"/>
                <a:gd name="connsiteX9" fmla="*/ 9 w 258398"/>
                <a:gd name="connsiteY9" fmla="*/ 229259 h 458070"/>
                <a:gd name="connsiteX10" fmla="*/ 58736 w 258398"/>
                <a:gd name="connsiteY10" fmla="*/ 287986 h 458070"/>
                <a:gd name="connsiteX11" fmla="*/ 116641 w 258398"/>
                <a:gd name="connsiteY11" fmla="*/ 287986 h 458070"/>
                <a:gd name="connsiteX12" fmla="*/ 116641 w 258398"/>
                <a:gd name="connsiteY12" fmla="*/ 287986 h 458070"/>
                <a:gd name="connsiteX13" fmla="*/ 187113 w 258398"/>
                <a:gd name="connsiteY13" fmla="*/ 287986 h 458070"/>
                <a:gd name="connsiteX14" fmla="*/ 187113 w 258398"/>
                <a:gd name="connsiteY14" fmla="*/ 437387 h 458070"/>
                <a:gd name="connsiteX15" fmla="*/ 216477 w 258398"/>
                <a:gd name="connsiteY15" fmla="*/ 466751 h 458070"/>
                <a:gd name="connsiteX16" fmla="*/ 245840 w 258398"/>
                <a:gd name="connsiteY16" fmla="*/ 437387 h 458070"/>
                <a:gd name="connsiteX17" fmla="*/ 245840 w 258398"/>
                <a:gd name="connsiteY17" fmla="*/ 258270 h 458070"/>
                <a:gd name="connsiteX18" fmla="*/ 216477 w 258398"/>
                <a:gd name="connsiteY18" fmla="*/ 228907 h 458070"/>
                <a:gd name="connsiteX19" fmla="*/ 116641 w 258398"/>
                <a:gd name="connsiteY19" fmla="*/ 228907 h 458070"/>
                <a:gd name="connsiteX20" fmla="*/ 116641 w 258398"/>
                <a:gd name="connsiteY20" fmla="*/ 104640 h 45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398" h="458070">
                  <a:moveTo>
                    <a:pt x="134494" y="117913"/>
                  </a:moveTo>
                  <a:cubicBezTo>
                    <a:pt x="139556" y="121564"/>
                    <a:pt x="145636" y="123536"/>
                    <a:pt x="151877" y="123550"/>
                  </a:cubicBezTo>
                  <a:lnTo>
                    <a:pt x="234095" y="123550"/>
                  </a:lnTo>
                  <a:cubicBezTo>
                    <a:pt x="250312" y="123550"/>
                    <a:pt x="263458" y="110404"/>
                    <a:pt x="263458" y="94187"/>
                  </a:cubicBezTo>
                  <a:cubicBezTo>
                    <a:pt x="263458" y="77970"/>
                    <a:pt x="250312" y="64823"/>
                    <a:pt x="234095" y="64823"/>
                  </a:cubicBezTo>
                  <a:lnTo>
                    <a:pt x="161508" y="64823"/>
                  </a:lnTo>
                  <a:lnTo>
                    <a:pt x="105600" y="23832"/>
                  </a:lnTo>
                  <a:cubicBezTo>
                    <a:pt x="93391" y="7056"/>
                    <a:pt x="73138" y="-1906"/>
                    <a:pt x="52511" y="341"/>
                  </a:cubicBezTo>
                  <a:cubicBezTo>
                    <a:pt x="22121" y="4120"/>
                    <a:pt x="-525" y="30211"/>
                    <a:pt x="9" y="60830"/>
                  </a:cubicBezTo>
                  <a:lnTo>
                    <a:pt x="9" y="229259"/>
                  </a:lnTo>
                  <a:cubicBezTo>
                    <a:pt x="9" y="261693"/>
                    <a:pt x="26302" y="287986"/>
                    <a:pt x="58736" y="287986"/>
                  </a:cubicBezTo>
                  <a:lnTo>
                    <a:pt x="116641" y="287986"/>
                  </a:lnTo>
                  <a:lnTo>
                    <a:pt x="116641" y="287986"/>
                  </a:lnTo>
                  <a:lnTo>
                    <a:pt x="187113" y="287986"/>
                  </a:lnTo>
                  <a:lnTo>
                    <a:pt x="187113" y="437387"/>
                  </a:lnTo>
                  <a:cubicBezTo>
                    <a:pt x="187113" y="453604"/>
                    <a:pt x="200260" y="466751"/>
                    <a:pt x="216477" y="466751"/>
                  </a:cubicBezTo>
                  <a:cubicBezTo>
                    <a:pt x="232694" y="466751"/>
                    <a:pt x="245840" y="453604"/>
                    <a:pt x="245840" y="437387"/>
                  </a:cubicBezTo>
                  <a:lnTo>
                    <a:pt x="245840" y="258270"/>
                  </a:lnTo>
                  <a:cubicBezTo>
                    <a:pt x="245840" y="242053"/>
                    <a:pt x="232694" y="228907"/>
                    <a:pt x="216477" y="228907"/>
                  </a:cubicBezTo>
                  <a:lnTo>
                    <a:pt x="116641" y="228907"/>
                  </a:lnTo>
                  <a:lnTo>
                    <a:pt x="116641" y="104640"/>
                  </a:lnTo>
                  <a:close/>
                </a:path>
              </a:pathLst>
            </a:custGeom>
            <a:noFill/>
            <a:ln w="19050" cap="flat">
              <a:solidFill>
                <a:schemeClr val="bg1"/>
              </a:solid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6E4F23A4-4D6C-4902-9BFD-BEBBE0D8F3BB}"/>
                </a:ext>
              </a:extLst>
            </p:cNvPr>
            <p:cNvSpPr/>
            <p:nvPr/>
          </p:nvSpPr>
          <p:spPr>
            <a:xfrm>
              <a:off x="7688365" y="1331444"/>
              <a:ext cx="117454" cy="105708"/>
            </a:xfrm>
            <a:custGeom>
              <a:avLst/>
              <a:gdLst>
                <a:gd name="connsiteX0" fmla="*/ 58727 w 117453"/>
                <a:gd name="connsiteY0" fmla="*/ 117454 h 105708"/>
                <a:gd name="connsiteX1" fmla="*/ 117454 w 117453"/>
                <a:gd name="connsiteY1" fmla="*/ 58727 h 105708"/>
                <a:gd name="connsiteX2" fmla="*/ 58727 w 117453"/>
                <a:gd name="connsiteY2" fmla="*/ 0 h 105708"/>
                <a:gd name="connsiteX3" fmla="*/ 0 w 117453"/>
                <a:gd name="connsiteY3" fmla="*/ 58727 h 105708"/>
                <a:gd name="connsiteX4" fmla="*/ 58727 w 117453"/>
                <a:gd name="connsiteY4" fmla="*/ 117454 h 10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53" h="105708">
                  <a:moveTo>
                    <a:pt x="58727" y="117454"/>
                  </a:moveTo>
                  <a:cubicBezTo>
                    <a:pt x="91161" y="117454"/>
                    <a:pt x="117454" y="91161"/>
                    <a:pt x="117454" y="58727"/>
                  </a:cubicBezTo>
                  <a:cubicBezTo>
                    <a:pt x="117454" y="26293"/>
                    <a:pt x="91161" y="0"/>
                    <a:pt x="58727" y="0"/>
                  </a:cubicBezTo>
                  <a:cubicBezTo>
                    <a:pt x="26293" y="0"/>
                    <a:pt x="0" y="26293"/>
                    <a:pt x="0" y="58727"/>
                  </a:cubicBezTo>
                  <a:cubicBezTo>
                    <a:pt x="0" y="91161"/>
                    <a:pt x="26293" y="117454"/>
                    <a:pt x="58727" y="117454"/>
                  </a:cubicBezTo>
                  <a:close/>
                </a:path>
              </a:pathLst>
            </a:custGeom>
            <a:noFill/>
            <a:ln w="19050" cap="flat">
              <a:solidFill>
                <a:schemeClr val="bg1"/>
              </a:solid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C59F4A8B-FBD3-4740-AEE7-B25D822B8124}"/>
                </a:ext>
              </a:extLst>
            </p:cNvPr>
            <p:cNvSpPr/>
            <p:nvPr/>
          </p:nvSpPr>
          <p:spPr>
            <a:xfrm>
              <a:off x="7541548" y="1463473"/>
              <a:ext cx="258398" cy="458070"/>
            </a:xfrm>
            <a:custGeom>
              <a:avLst/>
              <a:gdLst>
                <a:gd name="connsiteX0" fmla="*/ 210947 w 258398"/>
                <a:gd name="connsiteY0" fmla="*/ 341 h 458070"/>
                <a:gd name="connsiteX1" fmla="*/ 157858 w 258398"/>
                <a:gd name="connsiteY1" fmla="*/ 23832 h 458070"/>
                <a:gd name="connsiteX2" fmla="*/ 101950 w 258398"/>
                <a:gd name="connsiteY2" fmla="*/ 65411 h 458070"/>
                <a:gd name="connsiteX3" fmla="*/ 29363 w 258398"/>
                <a:gd name="connsiteY3" fmla="*/ 65411 h 458070"/>
                <a:gd name="connsiteX4" fmla="*/ 0 w 258398"/>
                <a:gd name="connsiteY4" fmla="*/ 94774 h 458070"/>
                <a:gd name="connsiteX5" fmla="*/ 29363 w 258398"/>
                <a:gd name="connsiteY5" fmla="*/ 124138 h 458070"/>
                <a:gd name="connsiteX6" fmla="*/ 111581 w 258398"/>
                <a:gd name="connsiteY6" fmla="*/ 124138 h 458070"/>
                <a:gd name="connsiteX7" fmla="*/ 128964 w 258398"/>
                <a:gd name="connsiteY7" fmla="*/ 118500 h 458070"/>
                <a:gd name="connsiteX8" fmla="*/ 146817 w 258398"/>
                <a:gd name="connsiteY8" fmla="*/ 105228 h 458070"/>
                <a:gd name="connsiteX9" fmla="*/ 146817 w 258398"/>
                <a:gd name="connsiteY9" fmla="*/ 229846 h 458070"/>
                <a:gd name="connsiteX10" fmla="*/ 47334 w 258398"/>
                <a:gd name="connsiteY10" fmla="*/ 229846 h 458070"/>
                <a:gd name="connsiteX11" fmla="*/ 17970 w 258398"/>
                <a:gd name="connsiteY11" fmla="*/ 259210 h 458070"/>
                <a:gd name="connsiteX12" fmla="*/ 17970 w 258398"/>
                <a:gd name="connsiteY12" fmla="*/ 437974 h 458070"/>
                <a:gd name="connsiteX13" fmla="*/ 47334 w 258398"/>
                <a:gd name="connsiteY13" fmla="*/ 467338 h 458070"/>
                <a:gd name="connsiteX14" fmla="*/ 76697 w 258398"/>
                <a:gd name="connsiteY14" fmla="*/ 437974 h 458070"/>
                <a:gd name="connsiteX15" fmla="*/ 76697 w 258398"/>
                <a:gd name="connsiteY15" fmla="*/ 288573 h 458070"/>
                <a:gd name="connsiteX16" fmla="*/ 147170 w 258398"/>
                <a:gd name="connsiteY16" fmla="*/ 288573 h 458070"/>
                <a:gd name="connsiteX17" fmla="*/ 147170 w 258398"/>
                <a:gd name="connsiteY17" fmla="*/ 288573 h 458070"/>
                <a:gd name="connsiteX18" fmla="*/ 204487 w 258398"/>
                <a:gd name="connsiteY18" fmla="*/ 288573 h 458070"/>
                <a:gd name="connsiteX19" fmla="*/ 263214 w 258398"/>
                <a:gd name="connsiteY19" fmla="*/ 229846 h 458070"/>
                <a:gd name="connsiteX20" fmla="*/ 263214 w 258398"/>
                <a:gd name="connsiteY20" fmla="*/ 60830 h 458070"/>
                <a:gd name="connsiteX21" fmla="*/ 210947 w 258398"/>
                <a:gd name="connsiteY21" fmla="*/ 341 h 45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8398" h="458070">
                  <a:moveTo>
                    <a:pt x="210947" y="341"/>
                  </a:moveTo>
                  <a:cubicBezTo>
                    <a:pt x="190320" y="-1906"/>
                    <a:pt x="170067" y="7056"/>
                    <a:pt x="157858" y="23832"/>
                  </a:cubicBezTo>
                  <a:lnTo>
                    <a:pt x="101950" y="65411"/>
                  </a:lnTo>
                  <a:lnTo>
                    <a:pt x="29363" y="65411"/>
                  </a:lnTo>
                  <a:cubicBezTo>
                    <a:pt x="13147" y="65411"/>
                    <a:pt x="0" y="78557"/>
                    <a:pt x="0" y="94774"/>
                  </a:cubicBezTo>
                  <a:cubicBezTo>
                    <a:pt x="0" y="110991"/>
                    <a:pt x="13147" y="124138"/>
                    <a:pt x="29363" y="124138"/>
                  </a:cubicBezTo>
                  <a:lnTo>
                    <a:pt x="111581" y="124138"/>
                  </a:lnTo>
                  <a:cubicBezTo>
                    <a:pt x="117823" y="124124"/>
                    <a:pt x="123902" y="122152"/>
                    <a:pt x="128964" y="118500"/>
                  </a:cubicBezTo>
                  <a:lnTo>
                    <a:pt x="146817" y="105228"/>
                  </a:lnTo>
                  <a:lnTo>
                    <a:pt x="146817" y="229846"/>
                  </a:lnTo>
                  <a:lnTo>
                    <a:pt x="47334" y="229846"/>
                  </a:lnTo>
                  <a:cubicBezTo>
                    <a:pt x="31117" y="229846"/>
                    <a:pt x="17970" y="242993"/>
                    <a:pt x="17970" y="259210"/>
                  </a:cubicBezTo>
                  <a:lnTo>
                    <a:pt x="17970" y="437974"/>
                  </a:lnTo>
                  <a:cubicBezTo>
                    <a:pt x="17970" y="454191"/>
                    <a:pt x="31117" y="467338"/>
                    <a:pt x="47334" y="467338"/>
                  </a:cubicBezTo>
                  <a:cubicBezTo>
                    <a:pt x="63551" y="467338"/>
                    <a:pt x="76697" y="454191"/>
                    <a:pt x="76697" y="437974"/>
                  </a:cubicBezTo>
                  <a:lnTo>
                    <a:pt x="76697" y="288573"/>
                  </a:lnTo>
                  <a:lnTo>
                    <a:pt x="147170" y="288573"/>
                  </a:lnTo>
                  <a:lnTo>
                    <a:pt x="147170" y="288573"/>
                  </a:lnTo>
                  <a:lnTo>
                    <a:pt x="204487" y="288573"/>
                  </a:lnTo>
                  <a:cubicBezTo>
                    <a:pt x="236921" y="288573"/>
                    <a:pt x="263214" y="262280"/>
                    <a:pt x="263214" y="229846"/>
                  </a:cubicBezTo>
                  <a:lnTo>
                    <a:pt x="263214" y="60830"/>
                  </a:lnTo>
                  <a:cubicBezTo>
                    <a:pt x="263763" y="30290"/>
                    <a:pt x="241243" y="4229"/>
                    <a:pt x="210947" y="341"/>
                  </a:cubicBezTo>
                  <a:close/>
                </a:path>
              </a:pathLst>
            </a:custGeom>
            <a:noFill/>
            <a:ln w="19050" cap="flat">
              <a:solidFill>
                <a:schemeClr val="bg1"/>
              </a:solid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1CF9A2C5-2BCE-4E18-9756-4C5165ADA995}"/>
                </a:ext>
              </a:extLst>
            </p:cNvPr>
            <p:cNvSpPr/>
            <p:nvPr/>
          </p:nvSpPr>
          <p:spPr>
            <a:xfrm>
              <a:off x="7206804" y="1611102"/>
              <a:ext cx="446325" cy="328871"/>
            </a:xfrm>
            <a:custGeom>
              <a:avLst/>
              <a:gdLst>
                <a:gd name="connsiteX0" fmla="*/ 422834 w 446324"/>
                <a:gd name="connsiteY0" fmla="*/ 0 h 328870"/>
                <a:gd name="connsiteX1" fmla="*/ 23491 w 446324"/>
                <a:gd name="connsiteY1" fmla="*/ 0 h 328870"/>
                <a:gd name="connsiteX2" fmla="*/ 0 w 446324"/>
                <a:gd name="connsiteY2" fmla="*/ 23491 h 328870"/>
                <a:gd name="connsiteX3" fmla="*/ 23491 w 446324"/>
                <a:gd name="connsiteY3" fmla="*/ 46982 h 328870"/>
                <a:gd name="connsiteX4" fmla="*/ 199672 w 446324"/>
                <a:gd name="connsiteY4" fmla="*/ 46982 h 328870"/>
                <a:gd name="connsiteX5" fmla="*/ 199672 w 446324"/>
                <a:gd name="connsiteY5" fmla="*/ 281889 h 328870"/>
                <a:gd name="connsiteX6" fmla="*/ 129199 w 446324"/>
                <a:gd name="connsiteY6" fmla="*/ 281889 h 328870"/>
                <a:gd name="connsiteX7" fmla="*/ 129199 w 446324"/>
                <a:gd name="connsiteY7" fmla="*/ 328871 h 328870"/>
                <a:gd name="connsiteX8" fmla="*/ 317125 w 446324"/>
                <a:gd name="connsiteY8" fmla="*/ 328871 h 328870"/>
                <a:gd name="connsiteX9" fmla="*/ 317125 w 446324"/>
                <a:gd name="connsiteY9" fmla="*/ 281889 h 328870"/>
                <a:gd name="connsiteX10" fmla="*/ 246653 w 446324"/>
                <a:gd name="connsiteY10" fmla="*/ 281889 h 328870"/>
                <a:gd name="connsiteX11" fmla="*/ 246653 w 446324"/>
                <a:gd name="connsiteY11" fmla="*/ 46982 h 328870"/>
                <a:gd name="connsiteX12" fmla="*/ 422834 w 446324"/>
                <a:gd name="connsiteY12" fmla="*/ 46982 h 328870"/>
                <a:gd name="connsiteX13" fmla="*/ 446325 w 446324"/>
                <a:gd name="connsiteY13" fmla="*/ 23491 h 328870"/>
                <a:gd name="connsiteX14" fmla="*/ 422834 w 446324"/>
                <a:gd name="connsiteY14" fmla="*/ 0 h 32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324" h="328870">
                  <a:moveTo>
                    <a:pt x="422834" y="0"/>
                  </a:moveTo>
                  <a:lnTo>
                    <a:pt x="23491" y="0"/>
                  </a:lnTo>
                  <a:cubicBezTo>
                    <a:pt x="10517" y="0"/>
                    <a:pt x="0" y="10517"/>
                    <a:pt x="0" y="23491"/>
                  </a:cubicBezTo>
                  <a:cubicBezTo>
                    <a:pt x="0" y="36465"/>
                    <a:pt x="10517" y="46982"/>
                    <a:pt x="23491" y="46982"/>
                  </a:cubicBezTo>
                  <a:lnTo>
                    <a:pt x="199672" y="46982"/>
                  </a:lnTo>
                  <a:lnTo>
                    <a:pt x="199672" y="281889"/>
                  </a:lnTo>
                  <a:lnTo>
                    <a:pt x="129199" y="281889"/>
                  </a:lnTo>
                  <a:lnTo>
                    <a:pt x="129199" y="328871"/>
                  </a:lnTo>
                  <a:lnTo>
                    <a:pt x="317125" y="328871"/>
                  </a:lnTo>
                  <a:lnTo>
                    <a:pt x="317125" y="281889"/>
                  </a:lnTo>
                  <a:lnTo>
                    <a:pt x="246653" y="281889"/>
                  </a:lnTo>
                  <a:lnTo>
                    <a:pt x="246653" y="46982"/>
                  </a:lnTo>
                  <a:lnTo>
                    <a:pt x="422834" y="46982"/>
                  </a:lnTo>
                  <a:cubicBezTo>
                    <a:pt x="435808" y="46982"/>
                    <a:pt x="446325" y="36465"/>
                    <a:pt x="446325" y="23491"/>
                  </a:cubicBezTo>
                  <a:cubicBezTo>
                    <a:pt x="446325" y="10517"/>
                    <a:pt x="435808" y="0"/>
                    <a:pt x="422834" y="0"/>
                  </a:cubicBezTo>
                  <a:close/>
                </a:path>
              </a:pathLst>
            </a:custGeom>
            <a:noFill/>
            <a:ln w="19050" cap="flat">
              <a:solidFill>
                <a:schemeClr val="bg1"/>
              </a:solid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EFAA9FBE-7CFE-4D82-8FE0-4D129B979179}"/>
                </a:ext>
              </a:extLst>
            </p:cNvPr>
            <p:cNvSpPr/>
            <p:nvPr/>
          </p:nvSpPr>
          <p:spPr>
            <a:xfrm>
              <a:off x="6983642" y="1517139"/>
              <a:ext cx="234908" cy="422834"/>
            </a:xfrm>
            <a:custGeom>
              <a:avLst/>
              <a:gdLst>
                <a:gd name="connsiteX0" fmla="*/ 211417 w 234907"/>
                <a:gd name="connsiteY0" fmla="*/ 258398 h 422833"/>
                <a:gd name="connsiteX1" fmla="*/ 46982 w 234907"/>
                <a:gd name="connsiteY1" fmla="*/ 258398 h 422833"/>
                <a:gd name="connsiteX2" fmla="*/ 46982 w 234907"/>
                <a:gd name="connsiteY2" fmla="*/ 23491 h 422833"/>
                <a:gd name="connsiteX3" fmla="*/ 23491 w 234907"/>
                <a:gd name="connsiteY3" fmla="*/ 0 h 422833"/>
                <a:gd name="connsiteX4" fmla="*/ 0 w 234907"/>
                <a:gd name="connsiteY4" fmla="*/ 23491 h 422833"/>
                <a:gd name="connsiteX5" fmla="*/ 0 w 234907"/>
                <a:gd name="connsiteY5" fmla="*/ 281889 h 422833"/>
                <a:gd name="connsiteX6" fmla="*/ 23491 w 234907"/>
                <a:gd name="connsiteY6" fmla="*/ 305380 h 422833"/>
                <a:gd name="connsiteX7" fmla="*/ 93963 w 234907"/>
                <a:gd name="connsiteY7" fmla="*/ 305380 h 422833"/>
                <a:gd name="connsiteX8" fmla="*/ 93963 w 234907"/>
                <a:gd name="connsiteY8" fmla="*/ 375852 h 422833"/>
                <a:gd name="connsiteX9" fmla="*/ 46982 w 234907"/>
                <a:gd name="connsiteY9" fmla="*/ 375852 h 422833"/>
                <a:gd name="connsiteX10" fmla="*/ 46982 w 234907"/>
                <a:gd name="connsiteY10" fmla="*/ 422834 h 422833"/>
                <a:gd name="connsiteX11" fmla="*/ 187926 w 234907"/>
                <a:gd name="connsiteY11" fmla="*/ 422834 h 422833"/>
                <a:gd name="connsiteX12" fmla="*/ 187926 w 234907"/>
                <a:gd name="connsiteY12" fmla="*/ 375852 h 422833"/>
                <a:gd name="connsiteX13" fmla="*/ 140945 w 234907"/>
                <a:gd name="connsiteY13" fmla="*/ 375852 h 422833"/>
                <a:gd name="connsiteX14" fmla="*/ 140945 w 234907"/>
                <a:gd name="connsiteY14" fmla="*/ 305380 h 422833"/>
                <a:gd name="connsiteX15" fmla="*/ 211417 w 234907"/>
                <a:gd name="connsiteY15" fmla="*/ 305380 h 422833"/>
                <a:gd name="connsiteX16" fmla="*/ 234908 w 234907"/>
                <a:gd name="connsiteY16" fmla="*/ 281889 h 422833"/>
                <a:gd name="connsiteX17" fmla="*/ 211417 w 234907"/>
                <a:gd name="connsiteY17" fmla="*/ 258398 h 42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907" h="422833">
                  <a:moveTo>
                    <a:pt x="211417" y="258398"/>
                  </a:moveTo>
                  <a:lnTo>
                    <a:pt x="46982" y="258398"/>
                  </a:lnTo>
                  <a:lnTo>
                    <a:pt x="46982" y="23491"/>
                  </a:lnTo>
                  <a:cubicBezTo>
                    <a:pt x="46982" y="10517"/>
                    <a:pt x="36465" y="0"/>
                    <a:pt x="23491" y="0"/>
                  </a:cubicBezTo>
                  <a:cubicBezTo>
                    <a:pt x="10517" y="0"/>
                    <a:pt x="0" y="10517"/>
                    <a:pt x="0" y="23491"/>
                  </a:cubicBezTo>
                  <a:lnTo>
                    <a:pt x="0" y="281889"/>
                  </a:lnTo>
                  <a:cubicBezTo>
                    <a:pt x="0" y="294863"/>
                    <a:pt x="10517" y="305380"/>
                    <a:pt x="23491" y="305380"/>
                  </a:cubicBezTo>
                  <a:lnTo>
                    <a:pt x="93963" y="305380"/>
                  </a:lnTo>
                  <a:lnTo>
                    <a:pt x="93963" y="375852"/>
                  </a:lnTo>
                  <a:lnTo>
                    <a:pt x="46982" y="375852"/>
                  </a:lnTo>
                  <a:lnTo>
                    <a:pt x="46982" y="422834"/>
                  </a:lnTo>
                  <a:lnTo>
                    <a:pt x="187926" y="422834"/>
                  </a:lnTo>
                  <a:lnTo>
                    <a:pt x="187926" y="375852"/>
                  </a:lnTo>
                  <a:lnTo>
                    <a:pt x="140945" y="375852"/>
                  </a:lnTo>
                  <a:lnTo>
                    <a:pt x="140945" y="305380"/>
                  </a:lnTo>
                  <a:lnTo>
                    <a:pt x="211417" y="305380"/>
                  </a:lnTo>
                  <a:cubicBezTo>
                    <a:pt x="224391" y="305380"/>
                    <a:pt x="234908" y="294863"/>
                    <a:pt x="234908" y="281889"/>
                  </a:cubicBezTo>
                  <a:cubicBezTo>
                    <a:pt x="234908" y="268915"/>
                    <a:pt x="224391" y="258398"/>
                    <a:pt x="211417" y="258398"/>
                  </a:cubicBezTo>
                  <a:close/>
                </a:path>
              </a:pathLst>
            </a:custGeom>
            <a:noFill/>
            <a:ln w="19050" cap="flat">
              <a:solidFill>
                <a:schemeClr val="bg1"/>
              </a:solid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4DDF64E6-3D90-4401-AE31-6A21281151D3}"/>
                </a:ext>
              </a:extLst>
            </p:cNvPr>
            <p:cNvSpPr/>
            <p:nvPr/>
          </p:nvSpPr>
          <p:spPr>
            <a:xfrm>
              <a:off x="7641383" y="1523011"/>
              <a:ext cx="234908" cy="411088"/>
            </a:xfrm>
            <a:custGeom>
              <a:avLst/>
              <a:gdLst>
                <a:gd name="connsiteX0" fmla="*/ 211417 w 234907"/>
                <a:gd name="connsiteY0" fmla="*/ 0 h 411088"/>
                <a:gd name="connsiteX1" fmla="*/ 187926 w 234907"/>
                <a:gd name="connsiteY1" fmla="*/ 23491 h 411088"/>
                <a:gd name="connsiteX2" fmla="*/ 187926 w 234907"/>
                <a:gd name="connsiteY2" fmla="*/ 252526 h 411088"/>
                <a:gd name="connsiteX3" fmla="*/ 23491 w 234907"/>
                <a:gd name="connsiteY3" fmla="*/ 252526 h 411088"/>
                <a:gd name="connsiteX4" fmla="*/ 0 w 234907"/>
                <a:gd name="connsiteY4" fmla="*/ 276017 h 411088"/>
                <a:gd name="connsiteX5" fmla="*/ 23491 w 234907"/>
                <a:gd name="connsiteY5" fmla="*/ 299507 h 411088"/>
                <a:gd name="connsiteX6" fmla="*/ 93963 w 234907"/>
                <a:gd name="connsiteY6" fmla="*/ 299507 h 411088"/>
                <a:gd name="connsiteX7" fmla="*/ 93963 w 234907"/>
                <a:gd name="connsiteY7" fmla="*/ 369980 h 411088"/>
                <a:gd name="connsiteX8" fmla="*/ 46982 w 234907"/>
                <a:gd name="connsiteY8" fmla="*/ 369980 h 411088"/>
                <a:gd name="connsiteX9" fmla="*/ 46982 w 234907"/>
                <a:gd name="connsiteY9" fmla="*/ 416961 h 411088"/>
                <a:gd name="connsiteX10" fmla="*/ 187926 w 234907"/>
                <a:gd name="connsiteY10" fmla="*/ 416961 h 411088"/>
                <a:gd name="connsiteX11" fmla="*/ 187926 w 234907"/>
                <a:gd name="connsiteY11" fmla="*/ 369980 h 411088"/>
                <a:gd name="connsiteX12" fmla="*/ 140945 w 234907"/>
                <a:gd name="connsiteY12" fmla="*/ 369980 h 411088"/>
                <a:gd name="connsiteX13" fmla="*/ 140945 w 234907"/>
                <a:gd name="connsiteY13" fmla="*/ 299507 h 411088"/>
                <a:gd name="connsiteX14" fmla="*/ 211417 w 234907"/>
                <a:gd name="connsiteY14" fmla="*/ 299507 h 411088"/>
                <a:gd name="connsiteX15" fmla="*/ 234908 w 234907"/>
                <a:gd name="connsiteY15" fmla="*/ 276017 h 411088"/>
                <a:gd name="connsiteX16" fmla="*/ 234908 w 234907"/>
                <a:gd name="connsiteY16" fmla="*/ 23491 h 411088"/>
                <a:gd name="connsiteX17" fmla="*/ 211417 w 234907"/>
                <a:gd name="connsiteY17" fmla="*/ 0 h 41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907" h="411088">
                  <a:moveTo>
                    <a:pt x="211417" y="0"/>
                  </a:moveTo>
                  <a:cubicBezTo>
                    <a:pt x="198443" y="0"/>
                    <a:pt x="187926" y="10517"/>
                    <a:pt x="187926" y="23491"/>
                  </a:cubicBezTo>
                  <a:lnTo>
                    <a:pt x="187926" y="252526"/>
                  </a:lnTo>
                  <a:lnTo>
                    <a:pt x="23491" y="252526"/>
                  </a:lnTo>
                  <a:cubicBezTo>
                    <a:pt x="10517" y="252526"/>
                    <a:pt x="0" y="263043"/>
                    <a:pt x="0" y="276017"/>
                  </a:cubicBezTo>
                  <a:cubicBezTo>
                    <a:pt x="0" y="288991"/>
                    <a:pt x="10517" y="299507"/>
                    <a:pt x="23491" y="299507"/>
                  </a:cubicBezTo>
                  <a:lnTo>
                    <a:pt x="93963" y="299507"/>
                  </a:lnTo>
                  <a:lnTo>
                    <a:pt x="93963" y="369980"/>
                  </a:lnTo>
                  <a:lnTo>
                    <a:pt x="46982" y="369980"/>
                  </a:lnTo>
                  <a:lnTo>
                    <a:pt x="46982" y="416961"/>
                  </a:lnTo>
                  <a:lnTo>
                    <a:pt x="187926" y="416961"/>
                  </a:lnTo>
                  <a:lnTo>
                    <a:pt x="187926" y="369980"/>
                  </a:lnTo>
                  <a:lnTo>
                    <a:pt x="140945" y="369980"/>
                  </a:lnTo>
                  <a:lnTo>
                    <a:pt x="140945" y="299507"/>
                  </a:lnTo>
                  <a:lnTo>
                    <a:pt x="211417" y="299507"/>
                  </a:lnTo>
                  <a:cubicBezTo>
                    <a:pt x="224391" y="299507"/>
                    <a:pt x="234908" y="288991"/>
                    <a:pt x="234908" y="276017"/>
                  </a:cubicBezTo>
                  <a:lnTo>
                    <a:pt x="234908" y="23491"/>
                  </a:lnTo>
                  <a:cubicBezTo>
                    <a:pt x="234908" y="10517"/>
                    <a:pt x="224391" y="0"/>
                    <a:pt x="211417" y="0"/>
                  </a:cubicBezTo>
                  <a:close/>
                </a:path>
              </a:pathLst>
            </a:custGeom>
            <a:noFill/>
            <a:ln w="19050" cap="flat">
              <a:solidFill>
                <a:schemeClr val="bg1"/>
              </a:solidFill>
              <a:prstDash val="solid"/>
              <a:miter/>
            </a:ln>
          </p:spPr>
          <p:txBody>
            <a:bodyPr rtlCol="0" anchor="ctr"/>
            <a:lstStyle/>
            <a:p>
              <a:endParaRPr lang="en-GB" dirty="0"/>
            </a:p>
          </p:txBody>
        </p:sp>
        <p:sp>
          <p:nvSpPr>
            <p:cNvPr id="3" name="TextBox 2">
              <a:extLst>
                <a:ext uri="{FF2B5EF4-FFF2-40B4-BE49-F238E27FC236}">
                  <a16:creationId xmlns:a16="http://schemas.microsoft.com/office/drawing/2014/main" id="{DC9B692A-DD7A-44AD-94A7-58622B4040E1}"/>
                </a:ext>
              </a:extLst>
            </p:cNvPr>
            <p:cNvSpPr txBox="1"/>
            <p:nvPr/>
          </p:nvSpPr>
          <p:spPr>
            <a:xfrm>
              <a:off x="5993284" y="2616553"/>
              <a:ext cx="914400" cy="276999"/>
            </a:xfrm>
            <a:prstGeom prst="rect">
              <a:avLst/>
            </a:prstGeom>
            <a:noFill/>
          </p:spPr>
          <p:txBody>
            <a:bodyPr wrap="square" rtlCol="0">
              <a:spAutoFit/>
            </a:bodyPr>
            <a:lstStyle/>
            <a:p>
              <a:endParaRPr lang="en-GB" dirty="0"/>
            </a:p>
          </p:txBody>
        </p:sp>
      </p:grpSp>
    </p:spTree>
    <p:extLst>
      <p:ext uri="{BB962C8B-B14F-4D97-AF65-F5344CB8AC3E}">
        <p14:creationId xmlns:p14="http://schemas.microsoft.com/office/powerpoint/2010/main" val="2514552536"/>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85653B-DE7A-4B4D-A15C-FE851E2BF43D}"/>
              </a:ext>
            </a:extLst>
          </p:cNvPr>
          <p:cNvPicPr>
            <a:picLocks noChangeAspect="1"/>
          </p:cNvPicPr>
          <p:nvPr/>
        </p:nvPicPr>
        <p:blipFill rotWithShape="1">
          <a:blip r:embed="rId4"/>
          <a:srcRect l="10879" t="14153" r="12184" b="306"/>
          <a:stretch/>
        </p:blipFill>
        <p:spPr>
          <a:xfrm>
            <a:off x="438665" y="599936"/>
            <a:ext cx="9186972" cy="5532744"/>
          </a:xfrm>
          <a:prstGeom prst="rect">
            <a:avLst/>
          </a:prstGeom>
        </p:spPr>
      </p:pic>
      <p:sp>
        <p:nvSpPr>
          <p:cNvPr id="2" name="Title 1">
            <a:extLst>
              <a:ext uri="{FF2B5EF4-FFF2-40B4-BE49-F238E27FC236}">
                <a16:creationId xmlns:a16="http://schemas.microsoft.com/office/drawing/2014/main" id="{9BE1F526-62A3-41B7-95A9-3342748D7F0A}"/>
              </a:ext>
            </a:extLst>
          </p:cNvPr>
          <p:cNvSpPr>
            <a:spLocks noGrp="1"/>
          </p:cNvSpPr>
          <p:nvPr>
            <p:ph type="title"/>
          </p:nvPr>
        </p:nvSpPr>
        <p:spPr>
          <a:xfrm>
            <a:off x="474131" y="704"/>
            <a:ext cx="11309357" cy="812800"/>
          </a:xfrm>
        </p:spPr>
        <p:txBody>
          <a:bodyPr/>
          <a:lstStyle/>
          <a:p>
            <a:r>
              <a:rPr lang="en-GB" dirty="0"/>
              <a:t>ESG product framework</a:t>
            </a:r>
          </a:p>
        </p:txBody>
      </p:sp>
      <p:sp>
        <p:nvSpPr>
          <p:cNvPr id="25" name="Rectangle 24">
            <a:extLst>
              <a:ext uri="{FF2B5EF4-FFF2-40B4-BE49-F238E27FC236}">
                <a16:creationId xmlns:a16="http://schemas.microsoft.com/office/drawing/2014/main" id="{0893F9CB-5582-4EE6-950C-7E9CD8507152}"/>
              </a:ext>
            </a:extLst>
          </p:cNvPr>
          <p:cNvSpPr/>
          <p:nvPr/>
        </p:nvSpPr>
        <p:spPr>
          <a:xfrm>
            <a:off x="511493" y="6237432"/>
            <a:ext cx="10035619" cy="460656"/>
          </a:xfrm>
          <a:prstGeom prst="rect">
            <a:avLst/>
          </a:prstGeom>
        </p:spPr>
        <p:txBody>
          <a:bodyPr wrap="square">
            <a:spAutoFit/>
          </a:bodyPr>
          <a:lstStyle/>
          <a:p>
            <a:r>
              <a:rPr lang="en-GB" sz="1198" i="0" dirty="0">
                <a:solidFill>
                  <a:schemeClr val="tx1"/>
                </a:solidFill>
              </a:rPr>
              <a:t>The value of investments, and the income from them, will fluctuate. This will cause the Fund price to fall as well as rise and you may not get back the original amount you invested.</a:t>
            </a:r>
          </a:p>
        </p:txBody>
      </p:sp>
      <p:sp>
        <p:nvSpPr>
          <p:cNvPr id="6" name="TextBox 5">
            <a:extLst>
              <a:ext uri="{FF2B5EF4-FFF2-40B4-BE49-F238E27FC236}">
                <a16:creationId xmlns:a16="http://schemas.microsoft.com/office/drawing/2014/main" id="{A8E7ED75-825C-4CE3-8042-99AB7EB1259B}"/>
              </a:ext>
            </a:extLst>
          </p:cNvPr>
          <p:cNvSpPr txBox="1"/>
          <p:nvPr/>
        </p:nvSpPr>
        <p:spPr>
          <a:xfrm>
            <a:off x="505323" y="6670947"/>
            <a:ext cx="1314480" cy="215394"/>
          </a:xfrm>
          <a:prstGeom prst="rect">
            <a:avLst/>
          </a:prstGeom>
          <a:noFill/>
        </p:spPr>
        <p:txBody>
          <a:bodyPr wrap="none" rtlCol="0">
            <a:spAutoFit/>
          </a:bodyPr>
          <a:lstStyle/>
          <a:p>
            <a:r>
              <a:rPr lang="en-GB" sz="800" i="0" dirty="0">
                <a:solidFill>
                  <a:schemeClr val="tx1"/>
                </a:solidFill>
              </a:rPr>
              <a:t>Source: M&amp;G, May 2020</a:t>
            </a:r>
          </a:p>
        </p:txBody>
      </p:sp>
      <p:sp>
        <p:nvSpPr>
          <p:cNvPr id="7" name="Rectangle 6">
            <a:extLst>
              <a:ext uri="{FF2B5EF4-FFF2-40B4-BE49-F238E27FC236}">
                <a16:creationId xmlns:a16="http://schemas.microsoft.com/office/drawing/2014/main" id="{62BB6B98-6FBC-4A38-85BD-6F7B63FBA8C4}"/>
              </a:ext>
            </a:extLst>
          </p:cNvPr>
          <p:cNvSpPr/>
          <p:nvPr/>
        </p:nvSpPr>
        <p:spPr>
          <a:xfrm>
            <a:off x="519608" y="5767724"/>
            <a:ext cx="8289594" cy="507713"/>
          </a:xfrm>
          <a:prstGeom prst="rect">
            <a:avLst/>
          </a:prstGeom>
        </p:spPr>
        <p:txBody>
          <a:bodyPr wrap="square">
            <a:spAutoFit/>
          </a:bodyPr>
          <a:lstStyle/>
          <a:p>
            <a:pPr>
              <a:spcAft>
                <a:spcPts val="0"/>
              </a:spcAft>
            </a:pPr>
            <a:r>
              <a:rPr lang="en-US" sz="900" i="0" dirty="0">
                <a:solidFill>
                  <a:srgbClr val="004751"/>
                </a:solidFill>
                <a:ea typeface="Calibri" panose="020F0502020204030204" pitchFamily="34" charset="0"/>
                <a:cs typeface="Arial" panose="020B0604020202020204" pitchFamily="34" charset="0"/>
              </a:rPr>
              <a:t>As a minimum, all funds in the ESG range apply an agreed set of exclusions:  companies involved in controversial weapons industry, UNGC violators, companies involved in tobacco (production, trading and distribution)*, adult entertainment (production and those deriving revenue from that business *  and companies providing gambling services*  * thresholds apply (5% max revenue from producers, 10% max revenue from distributors) </a:t>
            </a:r>
            <a:r>
              <a:rPr lang="en-GB" sz="900" i="0" dirty="0">
                <a:ea typeface="Calibri" panose="020F0502020204030204" pitchFamily="34" charset="0"/>
                <a:cs typeface="Arial" panose="020B0604020202020204" pitchFamily="34" charset="0"/>
              </a:rPr>
              <a:t>​</a:t>
            </a:r>
            <a:endParaRPr lang="en-GB" sz="3199" i="0" dirty="0">
              <a:ea typeface="Calibri" panose="020F0502020204030204" pitchFamily="34" charset="0"/>
              <a:cs typeface="Arial" panose="020B0604020202020204" pitchFamily="34" charset="0"/>
            </a:endParaRPr>
          </a:p>
        </p:txBody>
      </p:sp>
    </p:spTree>
    <p:custDataLst>
      <p:custData r:id="rId1"/>
    </p:custDataLst>
    <p:extLst>
      <p:ext uri="{BB962C8B-B14F-4D97-AF65-F5344CB8AC3E}">
        <p14:creationId xmlns:p14="http://schemas.microsoft.com/office/powerpoint/2010/main" val="1527268652"/>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0BC1-CB8F-4192-8928-6BD319FE39BE}"/>
              </a:ext>
            </a:extLst>
          </p:cNvPr>
          <p:cNvSpPr>
            <a:spLocks noGrp="1"/>
          </p:cNvSpPr>
          <p:nvPr>
            <p:ph type="title"/>
          </p:nvPr>
        </p:nvSpPr>
        <p:spPr>
          <a:xfrm>
            <a:off x="494343" y="-3965"/>
            <a:ext cx="8502650" cy="812800"/>
          </a:xfrm>
          <a:noFill/>
        </p:spPr>
        <p:txBody>
          <a:bodyPr/>
          <a:lstStyle/>
          <a:p>
            <a:r>
              <a:rPr lang="en-GB" dirty="0"/>
              <a:t>ESG support for investment teams </a:t>
            </a:r>
          </a:p>
        </p:txBody>
      </p:sp>
      <p:sp>
        <p:nvSpPr>
          <p:cNvPr id="18" name="Text Placeholder 3">
            <a:extLst>
              <a:ext uri="{FF2B5EF4-FFF2-40B4-BE49-F238E27FC236}">
                <a16:creationId xmlns:a16="http://schemas.microsoft.com/office/drawing/2014/main" id="{3F1B911F-BB2C-42BE-8D25-9AFAB255B502}"/>
              </a:ext>
            </a:extLst>
          </p:cNvPr>
          <p:cNvSpPr>
            <a:spLocks noGrp="1"/>
          </p:cNvSpPr>
          <p:nvPr>
            <p:ph type="body" sz="quarter" idx="10"/>
          </p:nvPr>
        </p:nvSpPr>
        <p:spPr>
          <a:xfrm>
            <a:off x="421163" y="6587594"/>
            <a:ext cx="7395110" cy="287339"/>
          </a:xfrm>
        </p:spPr>
        <p:txBody>
          <a:bodyPr/>
          <a:lstStyle/>
          <a:p>
            <a:r>
              <a:rPr lang="en-GB" sz="800" i="0" dirty="0">
                <a:solidFill>
                  <a:srgbClr val="005E6A"/>
                </a:solidFill>
              </a:rPr>
              <a:t>Source: M&amp;G, November 2020</a:t>
            </a:r>
          </a:p>
        </p:txBody>
      </p:sp>
      <p:sp>
        <p:nvSpPr>
          <p:cNvPr id="7" name="AutoShape 19">
            <a:extLst>
              <a:ext uri="{FF2B5EF4-FFF2-40B4-BE49-F238E27FC236}">
                <a16:creationId xmlns:a16="http://schemas.microsoft.com/office/drawing/2014/main" id="{353B783E-20E5-4C67-9455-AF78DDDE855B}"/>
              </a:ext>
            </a:extLst>
          </p:cNvPr>
          <p:cNvSpPr>
            <a:spLocks noChangeArrowheads="1"/>
          </p:cNvSpPr>
          <p:nvPr/>
        </p:nvSpPr>
        <p:spPr bwMode="auto">
          <a:xfrm>
            <a:off x="604323" y="936026"/>
            <a:ext cx="9315236" cy="437414"/>
          </a:xfrm>
          <a:prstGeom prst="roundRect">
            <a:avLst>
              <a:gd name="adj" fmla="val 10991"/>
            </a:avLst>
          </a:prstGeom>
          <a:solidFill>
            <a:schemeClr val="tx1"/>
          </a:solidFill>
          <a:ln w="12700" algn="ctr">
            <a:noFill/>
            <a:round/>
            <a:headEnd/>
            <a:tailEnd/>
          </a:ln>
          <a:effectLst>
            <a:outerShdw blurRad="44450" dist="27940" dir="5400000" algn="ctr">
              <a:srgbClr val="000000">
                <a:alpha val="32000"/>
              </a:srgbClr>
            </a:outerShdw>
          </a:effectLst>
        </p:spPr>
        <p:txBody>
          <a:bodyPr lIns="0" tIns="0" rIns="0" bIns="0" anchor="ctr"/>
          <a:ls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1" hangingPunct="1">
              <a:lnSpc>
                <a:spcPts val="2400"/>
              </a:lnSpc>
              <a:defRPr/>
            </a:pPr>
            <a:r>
              <a:rPr lang="en-GB" b="1" i="0" dirty="0">
                <a:solidFill>
                  <a:srgbClr val="FFFFFF"/>
                </a:solidFill>
                <a:effectLst>
                  <a:outerShdw blurRad="38100" dist="38100" dir="2700000" algn="tl">
                    <a:srgbClr val="000000">
                      <a:alpha val="43137"/>
                    </a:srgbClr>
                  </a:outerShdw>
                </a:effectLst>
              </a:rPr>
              <a:t>Research, Stewardship &amp; Sustainability, Investment Analytics</a:t>
            </a:r>
          </a:p>
        </p:txBody>
      </p:sp>
      <p:pic>
        <p:nvPicPr>
          <p:cNvPr id="3" name="Picture 2">
            <a:extLst>
              <a:ext uri="{FF2B5EF4-FFF2-40B4-BE49-F238E27FC236}">
                <a16:creationId xmlns:a16="http://schemas.microsoft.com/office/drawing/2014/main" id="{04CD9499-06DB-46BC-923D-AA7BDAD12219}"/>
              </a:ext>
            </a:extLst>
          </p:cNvPr>
          <p:cNvPicPr>
            <a:picLocks noChangeAspect="1"/>
          </p:cNvPicPr>
          <p:nvPr/>
        </p:nvPicPr>
        <p:blipFill>
          <a:blip r:embed="rId4"/>
          <a:stretch>
            <a:fillRect/>
          </a:stretch>
        </p:blipFill>
        <p:spPr>
          <a:xfrm>
            <a:off x="1408465" y="1500631"/>
            <a:ext cx="8421193" cy="4628867"/>
          </a:xfrm>
          <a:prstGeom prst="rect">
            <a:avLst/>
          </a:prstGeom>
        </p:spPr>
      </p:pic>
    </p:spTree>
    <p:custDataLst>
      <p:tags r:id="rId1"/>
    </p:custDataLst>
    <p:extLst>
      <p:ext uri="{BB962C8B-B14F-4D97-AF65-F5344CB8AC3E}">
        <p14:creationId xmlns:p14="http://schemas.microsoft.com/office/powerpoint/2010/main" val="2294187480"/>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D8C1A8-C564-4ADC-B8F3-D12DE7D2F020}"/>
              </a:ext>
            </a:extLst>
          </p:cNvPr>
          <p:cNvSpPr/>
          <p:nvPr/>
        </p:nvSpPr>
        <p:spPr bwMode="auto">
          <a:xfrm>
            <a:off x="9060051" y="5993477"/>
            <a:ext cx="1446415" cy="714895"/>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endParaRPr lang="en-GB" i="0" dirty="0" err="1"/>
          </a:p>
        </p:txBody>
      </p:sp>
      <p:sp>
        <p:nvSpPr>
          <p:cNvPr id="4" name="Rectangle 3">
            <a:extLst>
              <a:ext uri="{FF2B5EF4-FFF2-40B4-BE49-F238E27FC236}">
                <a16:creationId xmlns:a16="http://schemas.microsoft.com/office/drawing/2014/main" id="{DC90E2E7-AAF4-4A64-9DF3-96A66B702DED}"/>
              </a:ext>
            </a:extLst>
          </p:cNvPr>
          <p:cNvSpPr/>
          <p:nvPr/>
        </p:nvSpPr>
        <p:spPr>
          <a:xfrm>
            <a:off x="586772" y="6254228"/>
            <a:ext cx="9972675" cy="461665"/>
          </a:xfrm>
          <a:prstGeom prst="rect">
            <a:avLst/>
          </a:prstGeom>
        </p:spPr>
        <p:txBody>
          <a:bodyPr wrap="square">
            <a:spAutoFit/>
          </a:bodyPr>
          <a:lstStyle/>
          <a:p>
            <a:pPr algn="just"/>
            <a:r>
              <a:rPr lang="en-GB" sz="800" b="1" i="0" dirty="0">
                <a:solidFill>
                  <a:schemeClr val="tx1"/>
                </a:solidFill>
              </a:rPr>
              <a:t>For Investment Professionals only. Not for onward distribution. No other persons should rely on any information contained within.</a:t>
            </a:r>
          </a:p>
          <a:p>
            <a:pPr algn="just"/>
            <a:endParaRPr lang="en-GB" sz="800" b="1" i="0" dirty="0">
              <a:solidFill>
                <a:schemeClr val="tx1"/>
              </a:solidFill>
            </a:endParaRPr>
          </a:p>
          <a:p>
            <a:pPr algn="just"/>
            <a:r>
              <a:rPr lang="en-GB" sz="800" i="0" dirty="0">
                <a:solidFill>
                  <a:schemeClr val="tx1"/>
                </a:solidFill>
              </a:rPr>
              <a:t>This financial promotion is issued by M&amp;G International Investments S.A. Registered Office: 16, boulevard Royal, L 2449, Luxembourg. </a:t>
            </a:r>
          </a:p>
        </p:txBody>
      </p:sp>
    </p:spTree>
    <p:custDataLst>
      <p:tags r:id="rId1"/>
    </p:custDataLst>
    <p:extLst>
      <p:ext uri="{BB962C8B-B14F-4D97-AF65-F5344CB8AC3E}">
        <p14:creationId xmlns:p14="http://schemas.microsoft.com/office/powerpoint/2010/main" val="919763119"/>
      </p:ext>
    </p:extLst>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large body of water&#10;&#10;Description automatically generated">
            <a:extLst>
              <a:ext uri="{FF2B5EF4-FFF2-40B4-BE49-F238E27FC236}">
                <a16:creationId xmlns:a16="http://schemas.microsoft.com/office/drawing/2014/main" id="{EB630890-6517-44E3-B26A-22F1EDC52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 y="5132072"/>
            <a:ext cx="12476594" cy="1725928"/>
          </a:xfrm>
          <a:prstGeom prst="rect">
            <a:avLst/>
          </a:prstGeom>
        </p:spPr>
      </p:pic>
      <p:sp>
        <p:nvSpPr>
          <p:cNvPr id="2" name="Rectangle 1">
            <a:extLst>
              <a:ext uri="{FF2B5EF4-FFF2-40B4-BE49-F238E27FC236}">
                <a16:creationId xmlns:a16="http://schemas.microsoft.com/office/drawing/2014/main" id="{68A73809-659A-45D7-A0D0-BD6F8A3627A8}"/>
              </a:ext>
            </a:extLst>
          </p:cNvPr>
          <p:cNvSpPr/>
          <p:nvPr/>
        </p:nvSpPr>
        <p:spPr bwMode="auto">
          <a:xfrm>
            <a:off x="615" y="5028036"/>
            <a:ext cx="12166959" cy="1829964"/>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217"/>
            <a:endParaRPr lang="en-GB" i="0" dirty="0" err="1"/>
          </a:p>
        </p:txBody>
      </p:sp>
      <p:sp>
        <p:nvSpPr>
          <p:cNvPr id="95" name="Rectangle 94">
            <a:extLst>
              <a:ext uri="{FF2B5EF4-FFF2-40B4-BE49-F238E27FC236}">
                <a16:creationId xmlns:a16="http://schemas.microsoft.com/office/drawing/2014/main" id="{97781EF3-9311-48CA-B917-F5C35F5EA041}"/>
              </a:ext>
            </a:extLst>
          </p:cNvPr>
          <p:cNvSpPr/>
          <p:nvPr/>
        </p:nvSpPr>
        <p:spPr>
          <a:xfrm rot="21424477">
            <a:off x="7488518" y="2127862"/>
            <a:ext cx="4575459" cy="844111"/>
          </a:xfrm>
          <a:prstGeom prst="rect">
            <a:avLst/>
          </a:prstGeom>
        </p:spPr>
        <p:txBody>
          <a:bodyPr vert="horz" lIns="91252" tIns="45626" rIns="91252" bIns="45626" rtlCol="0" anchor="t">
            <a:noAutofit/>
          </a:bodyPr>
          <a:lstStyle>
            <a:defPPr>
              <a:defRPr lang="en-GB"/>
            </a:defPPr>
            <a:lvl1pPr algn="l" rtl="0" eaLnBrk="0" fontAlgn="base" hangingPunct="0">
              <a:spcBef>
                <a:spcPct val="0"/>
              </a:spcBef>
              <a:spcAft>
                <a:spcPct val="0"/>
              </a:spcAft>
              <a:defRPr sz="1600" i="1" kern="1200">
                <a:solidFill>
                  <a:srgbClr val="000000"/>
                </a:solidFill>
                <a:latin typeface="Arial" pitchFamily="34" charset="0"/>
                <a:ea typeface="+mn-ea"/>
                <a:cs typeface="+mn-cs"/>
              </a:defRPr>
            </a:lvl1pPr>
            <a:lvl2pPr marL="608899" algn="l" rtl="0" eaLnBrk="0" fontAlgn="base" hangingPunct="0">
              <a:spcBef>
                <a:spcPct val="0"/>
              </a:spcBef>
              <a:spcAft>
                <a:spcPct val="0"/>
              </a:spcAft>
              <a:defRPr sz="1600" i="1" kern="1200">
                <a:solidFill>
                  <a:srgbClr val="000000"/>
                </a:solidFill>
                <a:latin typeface="Arial" pitchFamily="34" charset="0"/>
                <a:ea typeface="+mn-ea"/>
                <a:cs typeface="+mn-cs"/>
              </a:defRPr>
            </a:lvl2pPr>
            <a:lvl3pPr marL="1217798" algn="l" rtl="0" eaLnBrk="0" fontAlgn="base" hangingPunct="0">
              <a:spcBef>
                <a:spcPct val="0"/>
              </a:spcBef>
              <a:spcAft>
                <a:spcPct val="0"/>
              </a:spcAft>
              <a:defRPr sz="1600" i="1" kern="1200">
                <a:solidFill>
                  <a:srgbClr val="000000"/>
                </a:solidFill>
                <a:latin typeface="Arial" pitchFamily="34" charset="0"/>
                <a:ea typeface="+mn-ea"/>
                <a:cs typeface="+mn-cs"/>
              </a:defRPr>
            </a:lvl3pPr>
            <a:lvl4pPr marL="1826697" algn="l" rtl="0" eaLnBrk="0" fontAlgn="base" hangingPunct="0">
              <a:spcBef>
                <a:spcPct val="0"/>
              </a:spcBef>
              <a:spcAft>
                <a:spcPct val="0"/>
              </a:spcAft>
              <a:defRPr sz="1600" i="1" kern="1200">
                <a:solidFill>
                  <a:srgbClr val="000000"/>
                </a:solidFill>
                <a:latin typeface="Arial" pitchFamily="34" charset="0"/>
                <a:ea typeface="+mn-ea"/>
                <a:cs typeface="+mn-cs"/>
              </a:defRPr>
            </a:lvl4pPr>
            <a:lvl5pPr marL="2435596" algn="l" rtl="0" eaLnBrk="0" fontAlgn="base" hangingPunct="0">
              <a:spcBef>
                <a:spcPct val="0"/>
              </a:spcBef>
              <a:spcAft>
                <a:spcPct val="0"/>
              </a:spcAft>
              <a:defRPr sz="1600" i="1" kern="1200">
                <a:solidFill>
                  <a:srgbClr val="000000"/>
                </a:solidFill>
                <a:latin typeface="Arial" pitchFamily="34" charset="0"/>
                <a:ea typeface="+mn-ea"/>
                <a:cs typeface="+mn-cs"/>
              </a:defRPr>
            </a:lvl5pPr>
            <a:lvl6pPr marL="3044495" algn="l" defTabSz="1217798" rtl="0" eaLnBrk="1" latinLnBrk="0" hangingPunct="1">
              <a:defRPr sz="1600" i="1" kern="1200">
                <a:solidFill>
                  <a:srgbClr val="000000"/>
                </a:solidFill>
                <a:latin typeface="Arial" pitchFamily="34" charset="0"/>
                <a:ea typeface="+mn-ea"/>
                <a:cs typeface="+mn-cs"/>
              </a:defRPr>
            </a:lvl6pPr>
            <a:lvl7pPr marL="3653394" algn="l" defTabSz="1217798" rtl="0" eaLnBrk="1" latinLnBrk="0" hangingPunct="1">
              <a:defRPr sz="1600" i="1" kern="1200">
                <a:solidFill>
                  <a:srgbClr val="000000"/>
                </a:solidFill>
                <a:latin typeface="Arial" pitchFamily="34" charset="0"/>
                <a:ea typeface="+mn-ea"/>
                <a:cs typeface="+mn-cs"/>
              </a:defRPr>
            </a:lvl7pPr>
            <a:lvl8pPr marL="4262293" algn="l" defTabSz="1217798" rtl="0" eaLnBrk="1" latinLnBrk="0" hangingPunct="1">
              <a:defRPr sz="1600" i="1" kern="1200">
                <a:solidFill>
                  <a:srgbClr val="000000"/>
                </a:solidFill>
                <a:latin typeface="Arial" pitchFamily="34" charset="0"/>
                <a:ea typeface="+mn-ea"/>
                <a:cs typeface="+mn-cs"/>
              </a:defRPr>
            </a:lvl8pPr>
            <a:lvl9pPr marL="4871192" algn="l" defTabSz="1217798" rtl="0" eaLnBrk="1" latinLnBrk="0" hangingPunct="1">
              <a:defRPr sz="1600" i="1" kern="1200">
                <a:solidFill>
                  <a:srgbClr val="000000"/>
                </a:solidFill>
                <a:latin typeface="Arial" pitchFamily="34" charset="0"/>
                <a:ea typeface="+mn-ea"/>
                <a:cs typeface="+mn-cs"/>
              </a:defRPr>
            </a:lvl9pPr>
          </a:lstStyle>
          <a:p>
            <a:pPr algn="ctr" eaLnBrk="1" hangingPunct="1">
              <a:lnSpc>
                <a:spcPct val="90000"/>
              </a:lnSpc>
              <a:spcBef>
                <a:spcPts val="599"/>
              </a:spcBef>
              <a:spcAft>
                <a:spcPts val="599"/>
              </a:spcAft>
              <a:defRPr/>
            </a:pPr>
            <a:r>
              <a:rPr lang="en-US" sz="1996" b="1" i="0" dirty="0">
                <a:solidFill>
                  <a:schemeClr val="tx1"/>
                </a:solidFill>
                <a:latin typeface="+mn-lt"/>
              </a:rPr>
              <a:t>We need to </a:t>
            </a:r>
            <a:r>
              <a:rPr lang="en-US" sz="2000" b="1" i="0" dirty="0">
                <a:solidFill>
                  <a:schemeClr val="tx2"/>
                </a:solidFill>
                <a:latin typeface="Arial Black" panose="020B0A04020102020204" pitchFamily="34" charset="0"/>
                <a:cs typeface="Times New Roman" panose="02020603050405020304" pitchFamily="18" charset="0"/>
              </a:rPr>
              <a:t>stabilise GHG concentrations </a:t>
            </a:r>
            <a:r>
              <a:rPr lang="en-US" sz="1996" b="1" i="0" dirty="0">
                <a:solidFill>
                  <a:schemeClr val="tx1"/>
                </a:solidFill>
                <a:latin typeface="+mn-lt"/>
              </a:rPr>
              <a:t>to prevent dangerous anthropogenic interference with the climate system</a:t>
            </a:r>
          </a:p>
        </p:txBody>
      </p:sp>
      <p:sp>
        <p:nvSpPr>
          <p:cNvPr id="100" name="Rectangle 99">
            <a:extLst>
              <a:ext uri="{FF2B5EF4-FFF2-40B4-BE49-F238E27FC236}">
                <a16:creationId xmlns:a16="http://schemas.microsoft.com/office/drawing/2014/main" id="{AE8356A7-8793-4880-884C-CC7B6635DFF1}"/>
              </a:ext>
            </a:extLst>
          </p:cNvPr>
          <p:cNvSpPr/>
          <p:nvPr/>
        </p:nvSpPr>
        <p:spPr>
          <a:xfrm>
            <a:off x="7954795" y="3869008"/>
            <a:ext cx="3934092" cy="1323133"/>
          </a:xfrm>
          <a:prstGeom prst="rect">
            <a:avLst/>
          </a:prstGeom>
        </p:spPr>
        <p:txBody>
          <a:bodyPr wrap="square">
            <a:spAutoFit/>
          </a:bodyPr>
          <a:lstStyle>
            <a:defPPr>
              <a:defRPr lang="en-GB"/>
            </a:defPPr>
            <a:lvl1pPr algn="l" rtl="0" eaLnBrk="0" fontAlgn="base" hangingPunct="0">
              <a:spcBef>
                <a:spcPct val="0"/>
              </a:spcBef>
              <a:spcAft>
                <a:spcPct val="0"/>
              </a:spcAft>
              <a:defRPr sz="1600" i="1" kern="1200">
                <a:solidFill>
                  <a:srgbClr val="000000"/>
                </a:solidFill>
                <a:latin typeface="Arial" pitchFamily="34" charset="0"/>
                <a:ea typeface="+mn-ea"/>
                <a:cs typeface="+mn-cs"/>
              </a:defRPr>
            </a:lvl1pPr>
            <a:lvl2pPr marL="608899" algn="l" rtl="0" eaLnBrk="0" fontAlgn="base" hangingPunct="0">
              <a:spcBef>
                <a:spcPct val="0"/>
              </a:spcBef>
              <a:spcAft>
                <a:spcPct val="0"/>
              </a:spcAft>
              <a:defRPr sz="1600" i="1" kern="1200">
                <a:solidFill>
                  <a:srgbClr val="000000"/>
                </a:solidFill>
                <a:latin typeface="Arial" pitchFamily="34" charset="0"/>
                <a:ea typeface="+mn-ea"/>
                <a:cs typeface="+mn-cs"/>
              </a:defRPr>
            </a:lvl2pPr>
            <a:lvl3pPr marL="1217798" algn="l" rtl="0" eaLnBrk="0" fontAlgn="base" hangingPunct="0">
              <a:spcBef>
                <a:spcPct val="0"/>
              </a:spcBef>
              <a:spcAft>
                <a:spcPct val="0"/>
              </a:spcAft>
              <a:defRPr sz="1600" i="1" kern="1200">
                <a:solidFill>
                  <a:srgbClr val="000000"/>
                </a:solidFill>
                <a:latin typeface="Arial" pitchFamily="34" charset="0"/>
                <a:ea typeface="+mn-ea"/>
                <a:cs typeface="+mn-cs"/>
              </a:defRPr>
            </a:lvl3pPr>
            <a:lvl4pPr marL="1826697" algn="l" rtl="0" eaLnBrk="0" fontAlgn="base" hangingPunct="0">
              <a:spcBef>
                <a:spcPct val="0"/>
              </a:spcBef>
              <a:spcAft>
                <a:spcPct val="0"/>
              </a:spcAft>
              <a:defRPr sz="1600" i="1" kern="1200">
                <a:solidFill>
                  <a:srgbClr val="000000"/>
                </a:solidFill>
                <a:latin typeface="Arial" pitchFamily="34" charset="0"/>
                <a:ea typeface="+mn-ea"/>
                <a:cs typeface="+mn-cs"/>
              </a:defRPr>
            </a:lvl4pPr>
            <a:lvl5pPr marL="2435596" algn="l" rtl="0" eaLnBrk="0" fontAlgn="base" hangingPunct="0">
              <a:spcBef>
                <a:spcPct val="0"/>
              </a:spcBef>
              <a:spcAft>
                <a:spcPct val="0"/>
              </a:spcAft>
              <a:defRPr sz="1600" i="1" kern="1200">
                <a:solidFill>
                  <a:srgbClr val="000000"/>
                </a:solidFill>
                <a:latin typeface="Arial" pitchFamily="34" charset="0"/>
                <a:ea typeface="+mn-ea"/>
                <a:cs typeface="+mn-cs"/>
              </a:defRPr>
            </a:lvl5pPr>
            <a:lvl6pPr marL="3044495" algn="l" defTabSz="1217798" rtl="0" eaLnBrk="1" latinLnBrk="0" hangingPunct="1">
              <a:defRPr sz="1600" i="1" kern="1200">
                <a:solidFill>
                  <a:srgbClr val="000000"/>
                </a:solidFill>
                <a:latin typeface="Arial" pitchFamily="34" charset="0"/>
                <a:ea typeface="+mn-ea"/>
                <a:cs typeface="+mn-cs"/>
              </a:defRPr>
            </a:lvl6pPr>
            <a:lvl7pPr marL="3653394" algn="l" defTabSz="1217798" rtl="0" eaLnBrk="1" latinLnBrk="0" hangingPunct="1">
              <a:defRPr sz="1600" i="1" kern="1200">
                <a:solidFill>
                  <a:srgbClr val="000000"/>
                </a:solidFill>
                <a:latin typeface="Arial" pitchFamily="34" charset="0"/>
                <a:ea typeface="+mn-ea"/>
                <a:cs typeface="+mn-cs"/>
              </a:defRPr>
            </a:lvl7pPr>
            <a:lvl8pPr marL="4262293" algn="l" defTabSz="1217798" rtl="0" eaLnBrk="1" latinLnBrk="0" hangingPunct="1">
              <a:defRPr sz="1600" i="1" kern="1200">
                <a:solidFill>
                  <a:srgbClr val="000000"/>
                </a:solidFill>
                <a:latin typeface="Arial" pitchFamily="34" charset="0"/>
                <a:ea typeface="+mn-ea"/>
                <a:cs typeface="+mn-cs"/>
              </a:defRPr>
            </a:lvl8pPr>
            <a:lvl9pPr marL="4871192" algn="l" defTabSz="1217798" rtl="0" eaLnBrk="1" latinLnBrk="0" hangingPunct="1">
              <a:defRPr sz="1600" i="1" kern="1200">
                <a:solidFill>
                  <a:srgbClr val="000000"/>
                </a:solidFill>
                <a:latin typeface="Arial" pitchFamily="34" charset="0"/>
                <a:ea typeface="+mn-ea"/>
                <a:cs typeface="+mn-cs"/>
              </a:defRPr>
            </a:lvl9pPr>
          </a:lstStyle>
          <a:p>
            <a:pPr algn="ctr">
              <a:spcBef>
                <a:spcPts val="0"/>
              </a:spcBef>
              <a:spcAft>
                <a:spcPts val="0"/>
              </a:spcAft>
              <a:defRPr/>
            </a:pPr>
            <a:r>
              <a:rPr lang="en-GB" sz="2000" b="1" i="0" dirty="0">
                <a:solidFill>
                  <a:schemeClr val="tx1"/>
                </a:solidFill>
                <a:latin typeface="+mn-lt"/>
              </a:rPr>
              <a:t>We must </a:t>
            </a:r>
            <a:r>
              <a:rPr lang="en-GB" sz="2000" b="1" i="0" dirty="0">
                <a:solidFill>
                  <a:schemeClr val="tx2"/>
                </a:solidFill>
                <a:latin typeface="Arial Black" panose="020B0A04020102020204" pitchFamily="34" charset="0"/>
                <a:cs typeface="Times New Roman" panose="02020603050405020304" pitchFamily="18" charset="0"/>
              </a:rPr>
              <a:t>listen</a:t>
            </a:r>
            <a:r>
              <a:rPr lang="en-GB" sz="2000" b="1" i="0" dirty="0">
                <a:solidFill>
                  <a:schemeClr val="tx1"/>
                </a:solidFill>
                <a:latin typeface="+mn-lt"/>
              </a:rPr>
              <a:t> to the Earth’s best scientists;</a:t>
            </a:r>
          </a:p>
          <a:p>
            <a:pPr algn="ctr">
              <a:spcBef>
                <a:spcPts val="0"/>
              </a:spcBef>
              <a:spcAft>
                <a:spcPts val="0"/>
              </a:spcAft>
              <a:defRPr/>
            </a:pPr>
            <a:r>
              <a:rPr lang="en-GB" sz="2000" b="1" i="0" dirty="0">
                <a:solidFill>
                  <a:schemeClr val="tx1"/>
                </a:solidFill>
                <a:latin typeface="+mn-lt"/>
              </a:rPr>
              <a:t>climate change </a:t>
            </a:r>
            <a:r>
              <a:rPr lang="en-GB" sz="2000" b="1" i="0" dirty="0">
                <a:solidFill>
                  <a:schemeClr val="tx2"/>
                </a:solidFill>
                <a:latin typeface="Arial Black" panose="020B0A04020102020204" pitchFamily="34" charset="0"/>
                <a:cs typeface="Times New Roman" panose="02020603050405020304" pitchFamily="18" charset="0"/>
              </a:rPr>
              <a:t>moving faster than we are</a:t>
            </a:r>
          </a:p>
        </p:txBody>
      </p:sp>
      <p:sp>
        <p:nvSpPr>
          <p:cNvPr id="87" name="Rectangle 86">
            <a:extLst>
              <a:ext uri="{FF2B5EF4-FFF2-40B4-BE49-F238E27FC236}">
                <a16:creationId xmlns:a16="http://schemas.microsoft.com/office/drawing/2014/main" id="{7D269BAD-0A41-4113-B120-ECABAF78EA07}"/>
              </a:ext>
            </a:extLst>
          </p:cNvPr>
          <p:cNvSpPr/>
          <p:nvPr/>
        </p:nvSpPr>
        <p:spPr>
          <a:xfrm rot="254436">
            <a:off x="7363148" y="5480468"/>
            <a:ext cx="4656325" cy="1015428"/>
          </a:xfrm>
          <a:prstGeom prst="rect">
            <a:avLst/>
          </a:prstGeom>
        </p:spPr>
        <p:txBody>
          <a:bodyPr wrap="square">
            <a:spAutoFit/>
          </a:bodyPr>
          <a:lstStyle>
            <a:defPPr>
              <a:defRPr lang="en-GB"/>
            </a:defPPr>
            <a:lvl1pPr algn="l" rtl="0" eaLnBrk="0" fontAlgn="base" hangingPunct="0">
              <a:spcBef>
                <a:spcPct val="0"/>
              </a:spcBef>
              <a:spcAft>
                <a:spcPct val="0"/>
              </a:spcAft>
              <a:defRPr sz="1600" i="1" kern="1200">
                <a:solidFill>
                  <a:srgbClr val="000000"/>
                </a:solidFill>
                <a:latin typeface="Arial" pitchFamily="34" charset="0"/>
                <a:ea typeface="+mn-ea"/>
                <a:cs typeface="+mn-cs"/>
              </a:defRPr>
            </a:lvl1pPr>
            <a:lvl2pPr marL="608899" algn="l" rtl="0" eaLnBrk="0" fontAlgn="base" hangingPunct="0">
              <a:spcBef>
                <a:spcPct val="0"/>
              </a:spcBef>
              <a:spcAft>
                <a:spcPct val="0"/>
              </a:spcAft>
              <a:defRPr sz="1600" i="1" kern="1200">
                <a:solidFill>
                  <a:srgbClr val="000000"/>
                </a:solidFill>
                <a:latin typeface="Arial" pitchFamily="34" charset="0"/>
                <a:ea typeface="+mn-ea"/>
                <a:cs typeface="+mn-cs"/>
              </a:defRPr>
            </a:lvl2pPr>
            <a:lvl3pPr marL="1217798" algn="l" rtl="0" eaLnBrk="0" fontAlgn="base" hangingPunct="0">
              <a:spcBef>
                <a:spcPct val="0"/>
              </a:spcBef>
              <a:spcAft>
                <a:spcPct val="0"/>
              </a:spcAft>
              <a:defRPr sz="1600" i="1" kern="1200">
                <a:solidFill>
                  <a:srgbClr val="000000"/>
                </a:solidFill>
                <a:latin typeface="Arial" pitchFamily="34" charset="0"/>
                <a:ea typeface="+mn-ea"/>
                <a:cs typeface="+mn-cs"/>
              </a:defRPr>
            </a:lvl3pPr>
            <a:lvl4pPr marL="1826697" algn="l" rtl="0" eaLnBrk="0" fontAlgn="base" hangingPunct="0">
              <a:spcBef>
                <a:spcPct val="0"/>
              </a:spcBef>
              <a:spcAft>
                <a:spcPct val="0"/>
              </a:spcAft>
              <a:defRPr sz="1600" i="1" kern="1200">
                <a:solidFill>
                  <a:srgbClr val="000000"/>
                </a:solidFill>
                <a:latin typeface="Arial" pitchFamily="34" charset="0"/>
                <a:ea typeface="+mn-ea"/>
                <a:cs typeface="+mn-cs"/>
              </a:defRPr>
            </a:lvl4pPr>
            <a:lvl5pPr marL="2435596" algn="l" rtl="0" eaLnBrk="0" fontAlgn="base" hangingPunct="0">
              <a:spcBef>
                <a:spcPct val="0"/>
              </a:spcBef>
              <a:spcAft>
                <a:spcPct val="0"/>
              </a:spcAft>
              <a:defRPr sz="1600" i="1" kern="1200">
                <a:solidFill>
                  <a:srgbClr val="000000"/>
                </a:solidFill>
                <a:latin typeface="Arial" pitchFamily="34" charset="0"/>
                <a:ea typeface="+mn-ea"/>
                <a:cs typeface="+mn-cs"/>
              </a:defRPr>
            </a:lvl5pPr>
            <a:lvl6pPr marL="3044495" algn="l" defTabSz="1217798" rtl="0" eaLnBrk="1" latinLnBrk="0" hangingPunct="1">
              <a:defRPr sz="1600" i="1" kern="1200">
                <a:solidFill>
                  <a:srgbClr val="000000"/>
                </a:solidFill>
                <a:latin typeface="Arial" pitchFamily="34" charset="0"/>
                <a:ea typeface="+mn-ea"/>
                <a:cs typeface="+mn-cs"/>
              </a:defRPr>
            </a:lvl6pPr>
            <a:lvl7pPr marL="3653394" algn="l" defTabSz="1217798" rtl="0" eaLnBrk="1" latinLnBrk="0" hangingPunct="1">
              <a:defRPr sz="1600" i="1" kern="1200">
                <a:solidFill>
                  <a:srgbClr val="000000"/>
                </a:solidFill>
                <a:latin typeface="Arial" pitchFamily="34" charset="0"/>
                <a:ea typeface="+mn-ea"/>
                <a:cs typeface="+mn-cs"/>
              </a:defRPr>
            </a:lvl7pPr>
            <a:lvl8pPr marL="4262293" algn="l" defTabSz="1217798" rtl="0" eaLnBrk="1" latinLnBrk="0" hangingPunct="1">
              <a:defRPr sz="1600" i="1" kern="1200">
                <a:solidFill>
                  <a:srgbClr val="000000"/>
                </a:solidFill>
                <a:latin typeface="Arial" pitchFamily="34" charset="0"/>
                <a:ea typeface="+mn-ea"/>
                <a:cs typeface="+mn-cs"/>
              </a:defRPr>
            </a:lvl8pPr>
            <a:lvl9pPr marL="4871192" algn="l" defTabSz="1217798" rtl="0" eaLnBrk="1" latinLnBrk="0" hangingPunct="1">
              <a:defRPr sz="1600" i="1" kern="1200">
                <a:solidFill>
                  <a:srgbClr val="000000"/>
                </a:solidFill>
                <a:latin typeface="Arial" pitchFamily="34" charset="0"/>
                <a:ea typeface="+mn-ea"/>
                <a:cs typeface="+mn-cs"/>
              </a:defRPr>
            </a:lvl9pPr>
          </a:lstStyle>
          <a:p>
            <a:pPr algn="ctr">
              <a:spcBef>
                <a:spcPts val="599"/>
              </a:spcBef>
              <a:spcAft>
                <a:spcPts val="599"/>
              </a:spcAft>
              <a:defRPr/>
            </a:pPr>
            <a:r>
              <a:rPr lang="en-US" sz="2000" b="1" i="0" dirty="0">
                <a:solidFill>
                  <a:schemeClr val="tx1"/>
                </a:solidFill>
                <a:latin typeface="+mn-lt"/>
              </a:rPr>
              <a:t>Staying below </a:t>
            </a:r>
            <a:r>
              <a:rPr lang="en-US" sz="2000" b="1" i="0" dirty="0">
                <a:solidFill>
                  <a:schemeClr val="tx2"/>
                </a:solidFill>
                <a:latin typeface="Arial Black" panose="020B0A04020102020204" pitchFamily="34" charset="0"/>
                <a:cs typeface="Times New Roman" panose="02020603050405020304" pitchFamily="18" charset="0"/>
              </a:rPr>
              <a:t>1.5</a:t>
            </a:r>
            <a:r>
              <a:rPr lang="en-US" sz="2000" b="1" i="0" baseline="30000" dirty="0">
                <a:solidFill>
                  <a:schemeClr val="tx2"/>
                </a:solidFill>
                <a:latin typeface="Arial Black" panose="020B0A04020102020204" pitchFamily="34" charset="0"/>
                <a:cs typeface="Times New Roman" panose="02020603050405020304" pitchFamily="18" charset="0"/>
              </a:rPr>
              <a:t>o</a:t>
            </a:r>
            <a:r>
              <a:rPr lang="en-US" sz="2000" b="1" i="0" dirty="0">
                <a:solidFill>
                  <a:schemeClr val="tx2"/>
                </a:solidFill>
                <a:latin typeface="Arial Black" panose="020B0A04020102020204" pitchFamily="34" charset="0"/>
                <a:cs typeface="Times New Roman" panose="02020603050405020304" pitchFamily="18" charset="0"/>
              </a:rPr>
              <a:t>C</a:t>
            </a:r>
            <a:r>
              <a:rPr lang="en-US" sz="2000" b="1" i="0" dirty="0">
                <a:solidFill>
                  <a:schemeClr val="tx1"/>
                </a:solidFill>
                <a:latin typeface="+mn-lt"/>
              </a:rPr>
              <a:t> requires rapid, far-reaching and unprecedented changes to </a:t>
            </a:r>
            <a:r>
              <a:rPr lang="en-US" sz="2000" b="1" i="0" dirty="0">
                <a:solidFill>
                  <a:schemeClr val="tx2"/>
                </a:solidFill>
                <a:latin typeface="Arial Black" panose="020B0A04020102020204" pitchFamily="34" charset="0"/>
                <a:cs typeface="Times New Roman" panose="02020603050405020304" pitchFamily="18" charset="0"/>
              </a:rPr>
              <a:t>all aspects of society</a:t>
            </a:r>
            <a:endParaRPr lang="en-GB" sz="2000" b="1" i="0" dirty="0">
              <a:solidFill>
                <a:schemeClr val="tx2"/>
              </a:solidFill>
              <a:latin typeface="Arial Black" panose="020B0A04020102020204" pitchFamily="34" charset="0"/>
              <a:cs typeface="Times New Roman" panose="02020603050405020304" pitchFamily="18" charset="0"/>
            </a:endParaRPr>
          </a:p>
        </p:txBody>
      </p:sp>
      <p:sp>
        <p:nvSpPr>
          <p:cNvPr id="122" name="Rectangle 121">
            <a:extLst>
              <a:ext uri="{FF2B5EF4-FFF2-40B4-BE49-F238E27FC236}">
                <a16:creationId xmlns:a16="http://schemas.microsoft.com/office/drawing/2014/main" id="{0C6C1D02-2EB3-46A2-BD95-434BC68182C1}"/>
              </a:ext>
            </a:extLst>
          </p:cNvPr>
          <p:cNvSpPr/>
          <p:nvPr/>
        </p:nvSpPr>
        <p:spPr>
          <a:xfrm rot="325351">
            <a:off x="7967934" y="279810"/>
            <a:ext cx="3951800" cy="1323133"/>
          </a:xfrm>
          <a:prstGeom prst="rect">
            <a:avLst/>
          </a:prstGeom>
        </p:spPr>
        <p:txBody>
          <a:bodyPr wrap="square">
            <a:spAutoFit/>
          </a:bodyPr>
          <a:lstStyle/>
          <a:p>
            <a:pPr algn="ctr"/>
            <a:r>
              <a:rPr lang="en-GB" sz="2000" b="1" i="0" dirty="0">
                <a:solidFill>
                  <a:schemeClr val="tx1"/>
                </a:solidFill>
                <a:latin typeface="+mn-lt"/>
                <a:ea typeface="Calibri" panose="020F0502020204030204" pitchFamily="34" charset="0"/>
                <a:cs typeface="Times New Roman" panose="02020603050405020304" pitchFamily="18" charset="0"/>
              </a:rPr>
              <a:t>GHG concentrations happening</a:t>
            </a:r>
            <a:r>
              <a:rPr lang="en-GB" sz="2000" i="0" dirty="0">
                <a:solidFill>
                  <a:schemeClr val="tx1"/>
                </a:solidFill>
                <a:latin typeface="+mn-lt"/>
                <a:ea typeface="Calibri" panose="020F0502020204030204" pitchFamily="34" charset="0"/>
                <a:cs typeface="Times New Roman" panose="02020603050405020304" pitchFamily="18" charset="0"/>
              </a:rPr>
              <a:t> </a:t>
            </a:r>
            <a:r>
              <a:rPr lang="en-GB" sz="2000" b="1" i="0" dirty="0">
                <a:solidFill>
                  <a:schemeClr val="tx2"/>
                </a:solidFill>
                <a:latin typeface="Arial Black" panose="020B0A04020102020204" pitchFamily="34" charset="0"/>
                <a:ea typeface="Calibri" panose="020F0502020204030204" pitchFamily="34" charset="0"/>
                <a:cs typeface="Times New Roman" panose="02020603050405020304" pitchFamily="18" charset="0"/>
              </a:rPr>
              <a:t>10 times faster </a:t>
            </a:r>
            <a:r>
              <a:rPr lang="en-GB" sz="2000" b="1" i="0" dirty="0">
                <a:solidFill>
                  <a:schemeClr val="tx1"/>
                </a:solidFill>
                <a:latin typeface="+mn-lt"/>
                <a:ea typeface="Calibri" panose="020F0502020204030204" pitchFamily="34" charset="0"/>
                <a:cs typeface="Times New Roman" panose="02020603050405020304" pitchFamily="18" charset="0"/>
              </a:rPr>
              <a:t>than any sustained rise in CO</a:t>
            </a:r>
            <a:r>
              <a:rPr lang="en-GB" sz="2000" b="1" i="0" baseline="-25000" dirty="0">
                <a:solidFill>
                  <a:schemeClr val="tx1"/>
                </a:solidFill>
                <a:latin typeface="+mn-lt"/>
                <a:ea typeface="Calibri" panose="020F0502020204030204" pitchFamily="34" charset="0"/>
                <a:cs typeface="Times New Roman" panose="02020603050405020304" pitchFamily="18" charset="0"/>
              </a:rPr>
              <a:t>2 </a:t>
            </a:r>
            <a:r>
              <a:rPr lang="en-GB" sz="2000" b="1" i="0" dirty="0">
                <a:solidFill>
                  <a:schemeClr val="tx1"/>
                </a:solidFill>
                <a:latin typeface="+mn-lt"/>
                <a:ea typeface="Calibri" panose="020F0502020204030204" pitchFamily="34" charset="0"/>
                <a:cs typeface="Times New Roman" panose="02020603050405020304" pitchFamily="18" charset="0"/>
              </a:rPr>
              <a:t>during past </a:t>
            </a:r>
            <a:r>
              <a:rPr lang="en-GB" sz="2000" b="1" i="0" dirty="0">
                <a:solidFill>
                  <a:schemeClr val="tx2"/>
                </a:solidFill>
                <a:latin typeface="Arial Black" panose="020B0A04020102020204" pitchFamily="34" charset="0"/>
                <a:cs typeface="Times New Roman" panose="02020603050405020304" pitchFamily="18" charset="0"/>
              </a:rPr>
              <a:t>800,000 years </a:t>
            </a:r>
          </a:p>
        </p:txBody>
      </p:sp>
      <p:sp>
        <p:nvSpPr>
          <p:cNvPr id="14" name="Text Placeholder 3">
            <a:extLst>
              <a:ext uri="{FF2B5EF4-FFF2-40B4-BE49-F238E27FC236}">
                <a16:creationId xmlns:a16="http://schemas.microsoft.com/office/drawing/2014/main" id="{DA5773A6-030C-43AC-8F8E-14F92B0953EE}"/>
              </a:ext>
            </a:extLst>
          </p:cNvPr>
          <p:cNvSpPr txBox="1">
            <a:spLocks/>
          </p:cNvSpPr>
          <p:nvPr/>
        </p:nvSpPr>
        <p:spPr>
          <a:xfrm>
            <a:off x="468554" y="6573505"/>
            <a:ext cx="9839894" cy="287338"/>
          </a:xfrm>
          <a:prstGeom prst="rect">
            <a:avLst/>
          </a:prstGeom>
        </p:spPr>
        <p:txBody>
          <a:bodyPr/>
          <a:lstStyle>
            <a:lvl1pPr marL="253708" indent="-253708" algn="l" rtl="0" eaLnBrk="1" fontAlgn="base" hangingPunct="1">
              <a:spcBef>
                <a:spcPts val="799"/>
              </a:spcBef>
              <a:spcAft>
                <a:spcPts val="1598"/>
              </a:spcAft>
              <a:buClr>
                <a:srgbClr val="9EA900"/>
              </a:buClr>
              <a:buSzPct val="130000"/>
              <a:buChar char="•"/>
              <a:defRPr sz="2400">
                <a:solidFill>
                  <a:schemeClr val="bg1"/>
                </a:solidFill>
                <a:latin typeface="+mn-lt"/>
                <a:ea typeface="+mn-ea"/>
                <a:cs typeface="+mn-cs"/>
              </a:defRPr>
            </a:lvl1pPr>
            <a:lvl2pPr marL="608899" indent="-361534" algn="l" rtl="0" eaLnBrk="1" fontAlgn="base" hangingPunct="1">
              <a:spcBef>
                <a:spcPts val="799"/>
              </a:spcBef>
              <a:spcAft>
                <a:spcPts val="1598"/>
              </a:spcAft>
              <a:buClr>
                <a:srgbClr val="9EA900"/>
              </a:buClr>
              <a:buSzPct val="130000"/>
              <a:buChar char="–"/>
              <a:defRPr sz="1600">
                <a:solidFill>
                  <a:schemeClr val="bg1"/>
                </a:solidFill>
                <a:latin typeface="+mn-lt"/>
              </a:defRPr>
            </a:lvl2pPr>
            <a:lvl3pPr marL="947176" indent="-338277" algn="l" rtl="0" eaLnBrk="1" fontAlgn="base" hangingPunct="1">
              <a:spcBef>
                <a:spcPts val="799"/>
              </a:spcBef>
              <a:spcAft>
                <a:spcPts val="1598"/>
              </a:spcAft>
              <a:buClr>
                <a:srgbClr val="9EA900"/>
              </a:buClr>
              <a:buSzPct val="80000"/>
              <a:buFont typeface="Courier New" pitchFamily="49" charset="0"/>
              <a:buChar char="o"/>
              <a:defRPr sz="1600">
                <a:solidFill>
                  <a:schemeClr val="bg1"/>
                </a:solidFill>
                <a:latin typeface="+mn-lt"/>
              </a:defRPr>
            </a:lvl3pPr>
            <a:lvl4pPr marL="1319281" indent="-372105" algn="l" rtl="0" eaLnBrk="1" fontAlgn="base" hangingPunct="1">
              <a:spcBef>
                <a:spcPts val="799"/>
              </a:spcBef>
              <a:spcAft>
                <a:spcPts val="1598"/>
              </a:spcAft>
              <a:buClr>
                <a:srgbClr val="9EA900"/>
              </a:buClr>
              <a:buSzPct val="130000"/>
              <a:buChar char="–"/>
              <a:defRPr sz="1600">
                <a:solidFill>
                  <a:schemeClr val="bg1"/>
                </a:solidFill>
                <a:latin typeface="+mn-lt"/>
              </a:defRPr>
            </a:lvl4pPr>
            <a:lvl5pPr marL="1701958" indent="-382677" algn="l" rtl="0" eaLnBrk="1" fontAlgn="base" hangingPunct="1">
              <a:spcBef>
                <a:spcPts val="799"/>
              </a:spcBef>
              <a:spcAft>
                <a:spcPts val="1598"/>
              </a:spcAft>
              <a:buClr>
                <a:srgbClr val="9EA900"/>
              </a:buClr>
              <a:buSzPct val="130000"/>
              <a:buChar char="»"/>
              <a:defRPr sz="1600">
                <a:solidFill>
                  <a:schemeClr val="bg1"/>
                </a:solidFill>
                <a:latin typeface="+mn-lt"/>
              </a:defRPr>
            </a:lvl5pPr>
            <a:lvl6pPr marL="3171349" indent="-304449" algn="l" rtl="0" eaLnBrk="1" fontAlgn="base" hangingPunct="1">
              <a:spcBef>
                <a:spcPct val="20000"/>
              </a:spcBef>
              <a:spcAft>
                <a:spcPct val="100000"/>
              </a:spcAft>
              <a:buClr>
                <a:srgbClr val="A2AF2E"/>
              </a:buClr>
              <a:buSzPct val="130000"/>
              <a:buChar char="»"/>
              <a:defRPr>
                <a:solidFill>
                  <a:srgbClr val="005E6A"/>
                </a:solidFill>
                <a:latin typeface="+mn-lt"/>
              </a:defRPr>
            </a:lvl6pPr>
            <a:lvl7pPr marL="3780248" indent="-304449" algn="l" rtl="0" eaLnBrk="1" fontAlgn="base" hangingPunct="1">
              <a:spcBef>
                <a:spcPct val="20000"/>
              </a:spcBef>
              <a:spcAft>
                <a:spcPct val="100000"/>
              </a:spcAft>
              <a:buClr>
                <a:srgbClr val="A2AF2E"/>
              </a:buClr>
              <a:buSzPct val="130000"/>
              <a:buChar char="»"/>
              <a:defRPr>
                <a:solidFill>
                  <a:srgbClr val="005E6A"/>
                </a:solidFill>
                <a:latin typeface="+mn-lt"/>
              </a:defRPr>
            </a:lvl7pPr>
            <a:lvl8pPr marL="4389147" indent="-304449" algn="l" rtl="0" eaLnBrk="1" fontAlgn="base" hangingPunct="1">
              <a:spcBef>
                <a:spcPct val="20000"/>
              </a:spcBef>
              <a:spcAft>
                <a:spcPct val="100000"/>
              </a:spcAft>
              <a:buClr>
                <a:srgbClr val="A2AF2E"/>
              </a:buClr>
              <a:buSzPct val="130000"/>
              <a:buChar char="»"/>
              <a:defRPr>
                <a:solidFill>
                  <a:srgbClr val="005E6A"/>
                </a:solidFill>
                <a:latin typeface="+mn-lt"/>
              </a:defRPr>
            </a:lvl8pPr>
            <a:lvl9pPr marL="4998046" indent="-304449" algn="l" rtl="0" eaLnBrk="1" fontAlgn="base" hangingPunct="1">
              <a:spcBef>
                <a:spcPct val="20000"/>
              </a:spcBef>
              <a:spcAft>
                <a:spcPct val="100000"/>
              </a:spcAft>
              <a:buClr>
                <a:srgbClr val="A2AF2E"/>
              </a:buClr>
              <a:buSzPct val="130000"/>
              <a:buChar char="»"/>
              <a:defRPr>
                <a:solidFill>
                  <a:srgbClr val="005E6A"/>
                </a:solidFill>
                <a:latin typeface="+mn-lt"/>
              </a:defRPr>
            </a:lvl9pPr>
          </a:lstStyle>
          <a:p>
            <a:pPr marL="0" indent="0">
              <a:buNone/>
            </a:pPr>
            <a:endParaRPr lang="en-GB" sz="1000" i="0" kern="0" dirty="0"/>
          </a:p>
        </p:txBody>
      </p:sp>
      <p:sp>
        <p:nvSpPr>
          <p:cNvPr id="18" name="Title 17">
            <a:extLst>
              <a:ext uri="{FF2B5EF4-FFF2-40B4-BE49-F238E27FC236}">
                <a16:creationId xmlns:a16="http://schemas.microsoft.com/office/drawing/2014/main" id="{FC5B6E76-64EA-470A-8BDF-1856C1672961}"/>
              </a:ext>
            </a:extLst>
          </p:cNvPr>
          <p:cNvSpPr>
            <a:spLocks noGrp="1"/>
          </p:cNvSpPr>
          <p:nvPr>
            <p:ph type="title"/>
          </p:nvPr>
        </p:nvSpPr>
        <p:spPr/>
        <p:txBody>
          <a:bodyPr/>
          <a:lstStyle/>
          <a:p>
            <a:r>
              <a:rPr lang="en-GB" dirty="0"/>
              <a:t>Climate Change </a:t>
            </a:r>
          </a:p>
        </p:txBody>
      </p:sp>
      <p:sp>
        <p:nvSpPr>
          <p:cNvPr id="19" name="Text Placeholder 18">
            <a:extLst>
              <a:ext uri="{FF2B5EF4-FFF2-40B4-BE49-F238E27FC236}">
                <a16:creationId xmlns:a16="http://schemas.microsoft.com/office/drawing/2014/main" id="{127963BF-ADC8-4F63-B8D7-477683B038A3}"/>
              </a:ext>
            </a:extLst>
          </p:cNvPr>
          <p:cNvSpPr>
            <a:spLocks noGrp="1"/>
          </p:cNvSpPr>
          <p:nvPr>
            <p:ph type="body" sz="quarter" idx="10"/>
          </p:nvPr>
        </p:nvSpPr>
        <p:spPr>
          <a:xfrm>
            <a:off x="495801" y="6596124"/>
            <a:ext cx="9839894" cy="287338"/>
          </a:xfrm>
        </p:spPr>
        <p:txBody>
          <a:bodyPr/>
          <a:lstStyle/>
          <a:p>
            <a:r>
              <a:rPr lang="en-GB" sz="800" i="0" dirty="0"/>
              <a:t>Source: NASA, NOAA, March 2020</a:t>
            </a:r>
          </a:p>
          <a:p>
            <a:endParaRPr lang="en-GB" sz="800" dirty="0"/>
          </a:p>
        </p:txBody>
      </p:sp>
      <p:grpSp>
        <p:nvGrpSpPr>
          <p:cNvPr id="5" name="Group 4">
            <a:extLst>
              <a:ext uri="{FF2B5EF4-FFF2-40B4-BE49-F238E27FC236}">
                <a16:creationId xmlns:a16="http://schemas.microsoft.com/office/drawing/2014/main" id="{03D6F22B-4C82-409E-BCA1-E56153DF862E}"/>
              </a:ext>
            </a:extLst>
          </p:cNvPr>
          <p:cNvGrpSpPr/>
          <p:nvPr/>
        </p:nvGrpSpPr>
        <p:grpSpPr>
          <a:xfrm>
            <a:off x="393105" y="982051"/>
            <a:ext cx="7260152" cy="4861120"/>
            <a:chOff x="392580" y="836806"/>
            <a:chExt cx="7261833" cy="4862245"/>
          </a:xfrm>
        </p:grpSpPr>
        <p:graphicFrame>
          <p:nvGraphicFramePr>
            <p:cNvPr id="20" name="Chart 19">
              <a:extLst>
                <a:ext uri="{FF2B5EF4-FFF2-40B4-BE49-F238E27FC236}">
                  <a16:creationId xmlns:a16="http://schemas.microsoft.com/office/drawing/2014/main" id="{6EC54D51-374C-4433-BE2A-7D75A011984E}"/>
                </a:ext>
              </a:extLst>
            </p:cNvPr>
            <p:cNvGraphicFramePr/>
            <p:nvPr/>
          </p:nvGraphicFramePr>
          <p:xfrm>
            <a:off x="392580" y="836806"/>
            <a:ext cx="7261833" cy="4862245"/>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 Box 2">
              <a:extLst>
                <a:ext uri="{FF2B5EF4-FFF2-40B4-BE49-F238E27FC236}">
                  <a16:creationId xmlns:a16="http://schemas.microsoft.com/office/drawing/2014/main" id="{ED08539E-0B2A-4BC0-9058-46A1974A0D0A}"/>
                </a:ext>
              </a:extLst>
            </p:cNvPr>
            <p:cNvSpPr txBox="1">
              <a:spLocks noChangeArrowheads="1"/>
            </p:cNvSpPr>
            <p:nvPr/>
          </p:nvSpPr>
          <p:spPr bwMode="auto">
            <a:xfrm>
              <a:off x="5580545" y="1269639"/>
              <a:ext cx="1491555" cy="271285"/>
            </a:xfrm>
            <a:prstGeom prst="rect">
              <a:avLst/>
            </a:prstGeom>
            <a:noFill/>
            <a:ln w="9525">
              <a:noFill/>
              <a:miter lim="800000"/>
              <a:headEnd/>
              <a:tailEnd/>
            </a:ln>
          </p:spPr>
          <p:txBody>
            <a:bodyPr rot="0" vert="horz" wrap="square" lIns="91252" tIns="45626" rIns="91252" bIns="45626" anchor="t" anchorCtr="0">
              <a:noAutofit/>
            </a:bodyPr>
            <a:lstStyle/>
            <a:p>
              <a:pPr>
                <a:lnSpc>
                  <a:spcPct val="107000"/>
                </a:lnSpc>
                <a:spcAft>
                  <a:spcPts val="799"/>
                </a:spcAft>
              </a:pPr>
              <a:r>
                <a:rPr lang="en-GB" b="1" i="0" dirty="0">
                  <a:solidFill>
                    <a:schemeClr val="tx1"/>
                  </a:solidFill>
                  <a:ea typeface="Calibri" panose="020F0502020204030204" pitchFamily="34" charset="0"/>
                  <a:cs typeface="Arial" panose="020B0604020202020204" pitchFamily="34" charset="0"/>
                </a:rPr>
                <a:t>2020  412.63 ppm</a:t>
              </a:r>
              <a:endParaRPr lang="en-GB" i="0" dirty="0">
                <a:solidFill>
                  <a:schemeClr val="tx1"/>
                </a:solidFill>
                <a:ea typeface="Calibri" panose="020F050202020403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33182C62-65BA-4E28-963A-408B52986408}"/>
                </a:ext>
              </a:extLst>
            </p:cNvPr>
            <p:cNvCxnSpPr/>
            <p:nvPr/>
          </p:nvCxnSpPr>
          <p:spPr bwMode="auto">
            <a:xfrm>
              <a:off x="7006855" y="1403498"/>
              <a:ext cx="372140" cy="0"/>
            </a:xfrm>
            <a:prstGeom prst="straightConnector1">
              <a:avLst/>
            </a:prstGeom>
            <a:noFill/>
            <a:ln w="28575" cap="flat" cmpd="sng" algn="ctr">
              <a:solidFill>
                <a:schemeClr val="tx1">
                  <a:lumMod val="50000"/>
                  <a:lumOff val="50000"/>
                </a:schemeClr>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179DD70C-51AC-4CD8-809F-63A0E2E61542}"/>
                </a:ext>
              </a:extLst>
            </p:cNvPr>
            <p:cNvSpPr txBox="1"/>
            <p:nvPr/>
          </p:nvSpPr>
          <p:spPr>
            <a:xfrm>
              <a:off x="1299122" y="4665517"/>
              <a:ext cx="737701" cy="276999"/>
            </a:xfrm>
            <a:prstGeom prst="rect">
              <a:avLst/>
            </a:prstGeom>
            <a:noFill/>
          </p:spPr>
          <p:txBody>
            <a:bodyPr wrap="none" rtlCol="0">
              <a:spAutoFit/>
            </a:bodyPr>
            <a:lstStyle/>
            <a:p>
              <a:pPr algn="ctr"/>
              <a:r>
                <a:rPr lang="en-GB" i="0" dirty="0">
                  <a:solidFill>
                    <a:schemeClr val="tx1"/>
                  </a:solidFill>
                </a:rPr>
                <a:t>700,000</a:t>
              </a:r>
            </a:p>
          </p:txBody>
        </p:sp>
        <p:sp>
          <p:nvSpPr>
            <p:cNvPr id="28" name="TextBox 27">
              <a:extLst>
                <a:ext uri="{FF2B5EF4-FFF2-40B4-BE49-F238E27FC236}">
                  <a16:creationId xmlns:a16="http://schemas.microsoft.com/office/drawing/2014/main" id="{9E6D57AD-09AF-4967-B043-09653B00448B}"/>
                </a:ext>
              </a:extLst>
            </p:cNvPr>
            <p:cNvSpPr txBox="1"/>
            <p:nvPr/>
          </p:nvSpPr>
          <p:spPr>
            <a:xfrm>
              <a:off x="2473295" y="4665517"/>
              <a:ext cx="737702" cy="276999"/>
            </a:xfrm>
            <a:prstGeom prst="rect">
              <a:avLst/>
            </a:prstGeom>
            <a:noFill/>
          </p:spPr>
          <p:txBody>
            <a:bodyPr wrap="none" rtlCol="0">
              <a:spAutoFit/>
            </a:bodyPr>
            <a:lstStyle/>
            <a:p>
              <a:pPr algn="ctr"/>
              <a:r>
                <a:rPr lang="en-GB" i="0" dirty="0">
                  <a:solidFill>
                    <a:schemeClr val="tx1"/>
                  </a:solidFill>
                </a:rPr>
                <a:t>550,000</a:t>
              </a:r>
            </a:p>
          </p:txBody>
        </p:sp>
        <p:sp>
          <p:nvSpPr>
            <p:cNvPr id="29" name="TextBox 28">
              <a:extLst>
                <a:ext uri="{FF2B5EF4-FFF2-40B4-BE49-F238E27FC236}">
                  <a16:creationId xmlns:a16="http://schemas.microsoft.com/office/drawing/2014/main" id="{B2F7F587-312A-4384-8FD6-67F6234EC5D2}"/>
                </a:ext>
              </a:extLst>
            </p:cNvPr>
            <p:cNvSpPr txBox="1"/>
            <p:nvPr/>
          </p:nvSpPr>
          <p:spPr>
            <a:xfrm>
              <a:off x="3657858" y="4665517"/>
              <a:ext cx="737702" cy="276999"/>
            </a:xfrm>
            <a:prstGeom prst="rect">
              <a:avLst/>
            </a:prstGeom>
            <a:noFill/>
          </p:spPr>
          <p:txBody>
            <a:bodyPr wrap="none" rtlCol="0">
              <a:spAutoFit/>
            </a:bodyPr>
            <a:lstStyle/>
            <a:p>
              <a:pPr algn="ctr"/>
              <a:r>
                <a:rPr lang="en-GB" i="0" dirty="0">
                  <a:solidFill>
                    <a:schemeClr val="tx1"/>
                  </a:solidFill>
                </a:rPr>
                <a:t>450,000</a:t>
              </a:r>
            </a:p>
          </p:txBody>
        </p:sp>
        <p:sp>
          <p:nvSpPr>
            <p:cNvPr id="30" name="TextBox 29">
              <a:extLst>
                <a:ext uri="{FF2B5EF4-FFF2-40B4-BE49-F238E27FC236}">
                  <a16:creationId xmlns:a16="http://schemas.microsoft.com/office/drawing/2014/main" id="{580A5DDA-F80A-4648-A7C7-DF89689EE3E0}"/>
                </a:ext>
              </a:extLst>
            </p:cNvPr>
            <p:cNvSpPr txBox="1"/>
            <p:nvPr/>
          </p:nvSpPr>
          <p:spPr>
            <a:xfrm>
              <a:off x="4790467" y="4665517"/>
              <a:ext cx="737702" cy="276999"/>
            </a:xfrm>
            <a:prstGeom prst="rect">
              <a:avLst/>
            </a:prstGeom>
            <a:noFill/>
          </p:spPr>
          <p:txBody>
            <a:bodyPr wrap="none" rtlCol="0">
              <a:spAutoFit/>
            </a:bodyPr>
            <a:lstStyle/>
            <a:p>
              <a:pPr algn="ctr"/>
              <a:r>
                <a:rPr lang="en-GB" i="0" dirty="0">
                  <a:solidFill>
                    <a:schemeClr val="tx1"/>
                  </a:solidFill>
                </a:rPr>
                <a:t>250,000</a:t>
              </a:r>
            </a:p>
          </p:txBody>
        </p:sp>
        <p:sp>
          <p:nvSpPr>
            <p:cNvPr id="31" name="TextBox 30">
              <a:extLst>
                <a:ext uri="{FF2B5EF4-FFF2-40B4-BE49-F238E27FC236}">
                  <a16:creationId xmlns:a16="http://schemas.microsoft.com/office/drawing/2014/main" id="{2152C76F-9701-44AB-B892-DB643404E0B8}"/>
                </a:ext>
              </a:extLst>
            </p:cNvPr>
            <p:cNvSpPr txBox="1"/>
            <p:nvPr/>
          </p:nvSpPr>
          <p:spPr>
            <a:xfrm>
              <a:off x="5986337" y="4665517"/>
              <a:ext cx="652743" cy="276999"/>
            </a:xfrm>
            <a:prstGeom prst="rect">
              <a:avLst/>
            </a:prstGeom>
            <a:noFill/>
          </p:spPr>
          <p:txBody>
            <a:bodyPr wrap="none" rtlCol="0">
              <a:spAutoFit/>
            </a:bodyPr>
            <a:lstStyle/>
            <a:p>
              <a:pPr algn="ctr"/>
              <a:r>
                <a:rPr lang="en-GB" i="0" dirty="0">
                  <a:solidFill>
                    <a:schemeClr val="tx1"/>
                  </a:solidFill>
                </a:rPr>
                <a:t>50,000</a:t>
              </a:r>
            </a:p>
          </p:txBody>
        </p:sp>
        <p:sp>
          <p:nvSpPr>
            <p:cNvPr id="32" name="TextBox 31">
              <a:extLst>
                <a:ext uri="{FF2B5EF4-FFF2-40B4-BE49-F238E27FC236}">
                  <a16:creationId xmlns:a16="http://schemas.microsoft.com/office/drawing/2014/main" id="{AAF57182-A168-4FB2-872C-1C40C98AE52A}"/>
                </a:ext>
              </a:extLst>
            </p:cNvPr>
            <p:cNvSpPr txBox="1"/>
            <p:nvPr/>
          </p:nvSpPr>
          <p:spPr>
            <a:xfrm>
              <a:off x="7206596" y="4665517"/>
              <a:ext cx="269625" cy="276999"/>
            </a:xfrm>
            <a:prstGeom prst="rect">
              <a:avLst/>
            </a:prstGeom>
            <a:noFill/>
          </p:spPr>
          <p:txBody>
            <a:bodyPr wrap="none" rtlCol="0">
              <a:spAutoFit/>
            </a:bodyPr>
            <a:lstStyle/>
            <a:p>
              <a:pPr algn="ctr"/>
              <a:r>
                <a:rPr lang="en-GB" i="0" dirty="0">
                  <a:solidFill>
                    <a:schemeClr val="tx1"/>
                  </a:solidFill>
                </a:rPr>
                <a:t>0</a:t>
              </a:r>
            </a:p>
          </p:txBody>
        </p:sp>
      </p:grpSp>
    </p:spTree>
    <p:extLst>
      <p:ext uri="{BB962C8B-B14F-4D97-AF65-F5344CB8AC3E}">
        <p14:creationId xmlns:p14="http://schemas.microsoft.com/office/powerpoint/2010/main" val="34875393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500" fill="hold"/>
                                        <p:tgtEl>
                                          <p:spTgt spid="122"/>
                                        </p:tgtEl>
                                        <p:attrNameLst>
                                          <p:attrName>ppt_w</p:attrName>
                                        </p:attrNameLst>
                                      </p:cBhvr>
                                      <p:tavLst>
                                        <p:tav tm="0">
                                          <p:val>
                                            <p:fltVal val="0"/>
                                          </p:val>
                                        </p:tav>
                                        <p:tav tm="100000">
                                          <p:val>
                                            <p:strVal val="#ppt_w"/>
                                          </p:val>
                                        </p:tav>
                                      </p:tavLst>
                                    </p:anim>
                                    <p:anim calcmode="lin" valueType="num">
                                      <p:cBhvr>
                                        <p:cTn id="8" dur="500" fill="hold"/>
                                        <p:tgtEl>
                                          <p:spTgt spid="122"/>
                                        </p:tgtEl>
                                        <p:attrNameLst>
                                          <p:attrName>ppt_h</p:attrName>
                                        </p:attrNameLst>
                                      </p:cBhvr>
                                      <p:tavLst>
                                        <p:tav tm="0">
                                          <p:val>
                                            <p:fltVal val="0"/>
                                          </p:val>
                                        </p:tav>
                                        <p:tav tm="100000">
                                          <p:val>
                                            <p:strVal val="#ppt_h"/>
                                          </p:val>
                                        </p:tav>
                                      </p:tavLst>
                                    </p:anim>
                                    <p:animEffect transition="in" filter="fade">
                                      <p:cBhvr>
                                        <p:cTn id="9" dur="500"/>
                                        <p:tgtEl>
                                          <p:spTgt spid="12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500" fill="hold"/>
                                        <p:tgtEl>
                                          <p:spTgt spid="100"/>
                                        </p:tgtEl>
                                        <p:attrNameLst>
                                          <p:attrName>ppt_w</p:attrName>
                                        </p:attrNameLst>
                                      </p:cBhvr>
                                      <p:tavLst>
                                        <p:tav tm="0">
                                          <p:val>
                                            <p:fltVal val="0"/>
                                          </p:val>
                                        </p:tav>
                                        <p:tav tm="100000">
                                          <p:val>
                                            <p:strVal val="#ppt_w"/>
                                          </p:val>
                                        </p:tav>
                                      </p:tavLst>
                                    </p:anim>
                                    <p:anim calcmode="lin" valueType="num">
                                      <p:cBhvr>
                                        <p:cTn id="20" dur="500" fill="hold"/>
                                        <p:tgtEl>
                                          <p:spTgt spid="100"/>
                                        </p:tgtEl>
                                        <p:attrNameLst>
                                          <p:attrName>ppt_h</p:attrName>
                                        </p:attrNameLst>
                                      </p:cBhvr>
                                      <p:tavLst>
                                        <p:tav tm="0">
                                          <p:val>
                                            <p:fltVal val="0"/>
                                          </p:val>
                                        </p:tav>
                                        <p:tav tm="100000">
                                          <p:val>
                                            <p:strVal val="#ppt_h"/>
                                          </p:val>
                                        </p:tav>
                                      </p:tavLst>
                                    </p:anim>
                                    <p:animEffect transition="in" filter="fade">
                                      <p:cBhvr>
                                        <p:cTn id="21" dur="500"/>
                                        <p:tgtEl>
                                          <p:spTgt spid="10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p:cTn id="25" dur="500" fill="hold"/>
                                        <p:tgtEl>
                                          <p:spTgt spid="87"/>
                                        </p:tgtEl>
                                        <p:attrNameLst>
                                          <p:attrName>ppt_w</p:attrName>
                                        </p:attrNameLst>
                                      </p:cBhvr>
                                      <p:tavLst>
                                        <p:tav tm="0">
                                          <p:val>
                                            <p:fltVal val="0"/>
                                          </p:val>
                                        </p:tav>
                                        <p:tav tm="100000">
                                          <p:val>
                                            <p:strVal val="#ppt_w"/>
                                          </p:val>
                                        </p:tav>
                                      </p:tavLst>
                                    </p:anim>
                                    <p:anim calcmode="lin" valueType="num">
                                      <p:cBhvr>
                                        <p:cTn id="26" dur="500" fill="hold"/>
                                        <p:tgtEl>
                                          <p:spTgt spid="87"/>
                                        </p:tgtEl>
                                        <p:attrNameLst>
                                          <p:attrName>ppt_h</p:attrName>
                                        </p:attrNameLst>
                                      </p:cBhvr>
                                      <p:tavLst>
                                        <p:tav tm="0">
                                          <p:val>
                                            <p:fltVal val="0"/>
                                          </p:val>
                                        </p:tav>
                                        <p:tav tm="100000">
                                          <p:val>
                                            <p:strVal val="#ppt_h"/>
                                          </p:val>
                                        </p:tav>
                                      </p:tavLst>
                                    </p:anim>
                                    <p:animEffect transition="in" filter="fade">
                                      <p:cBhvr>
                                        <p:cTn id="2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0" grpId="0"/>
      <p:bldP spid="87" grpId="0"/>
      <p:bldP spid="1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243DDF-4227-4AAD-A9E6-DCD881BE028D}"/>
              </a:ext>
            </a:extLst>
          </p:cNvPr>
          <p:cNvSpPr/>
          <p:nvPr/>
        </p:nvSpPr>
        <p:spPr bwMode="auto">
          <a:xfrm>
            <a:off x="1267199" y="1015357"/>
            <a:ext cx="10903527" cy="4098308"/>
          </a:xfrm>
          <a:prstGeom prst="rect">
            <a:avLst/>
          </a:prstGeom>
          <a:gradFill flip="none" rotWithShape="1">
            <a:gsLst>
              <a:gs pos="0">
                <a:schemeClr val="tx1">
                  <a:lumMod val="75000"/>
                  <a:lumOff val="25000"/>
                </a:schemeClr>
              </a:gs>
              <a:gs pos="100000">
                <a:schemeClr val="tx1">
                  <a:lumMod val="10000"/>
                  <a:lumOff val="90000"/>
                </a:schemeClr>
              </a:gs>
            </a:gsLst>
            <a:lin ang="540000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2" name="Title 1">
            <a:extLst>
              <a:ext uri="{FF2B5EF4-FFF2-40B4-BE49-F238E27FC236}">
                <a16:creationId xmlns:a16="http://schemas.microsoft.com/office/drawing/2014/main" id="{0144DD3C-1CB5-44F9-9373-BCCEB4D04DDA}"/>
              </a:ext>
            </a:extLst>
          </p:cNvPr>
          <p:cNvSpPr>
            <a:spLocks noGrp="1"/>
          </p:cNvSpPr>
          <p:nvPr>
            <p:ph type="title"/>
          </p:nvPr>
        </p:nvSpPr>
        <p:spPr>
          <a:noFill/>
        </p:spPr>
        <p:txBody>
          <a:bodyPr/>
          <a:lstStyle/>
          <a:p>
            <a:r>
              <a:rPr lang="en-GB" dirty="0"/>
              <a:t>What does ESG mean?</a:t>
            </a:r>
          </a:p>
        </p:txBody>
      </p:sp>
      <p:sp>
        <p:nvSpPr>
          <p:cNvPr id="4" name="Text Placeholder 3">
            <a:extLst>
              <a:ext uri="{FF2B5EF4-FFF2-40B4-BE49-F238E27FC236}">
                <a16:creationId xmlns:a16="http://schemas.microsoft.com/office/drawing/2014/main" id="{3C77AD70-2806-4AEE-ACF0-A137E259D1B0}"/>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83C46CF0-C792-40C2-BD90-963DC09308ED}"/>
              </a:ext>
            </a:extLst>
          </p:cNvPr>
          <p:cNvSpPr>
            <a:spLocks noGrp="1"/>
          </p:cNvSpPr>
          <p:nvPr>
            <p:ph type="body" sz="quarter" idx="11"/>
          </p:nvPr>
        </p:nvSpPr>
        <p:spPr/>
        <p:txBody>
          <a:bodyPr/>
          <a:lstStyle/>
          <a:p>
            <a:r>
              <a:rPr lang="en-GB" dirty="0"/>
              <a:t>The limitations of traditional financial analysis</a:t>
            </a:r>
          </a:p>
        </p:txBody>
      </p:sp>
      <p:sp>
        <p:nvSpPr>
          <p:cNvPr id="6" name="Text Placeholder 5">
            <a:extLst>
              <a:ext uri="{FF2B5EF4-FFF2-40B4-BE49-F238E27FC236}">
                <a16:creationId xmlns:a16="http://schemas.microsoft.com/office/drawing/2014/main" id="{594B373D-372E-4181-8B34-CAECCE05E583}"/>
              </a:ext>
            </a:extLst>
          </p:cNvPr>
          <p:cNvSpPr>
            <a:spLocks noGrp="1"/>
          </p:cNvSpPr>
          <p:nvPr>
            <p:ph type="body" sz="quarter" idx="12"/>
          </p:nvPr>
        </p:nvSpPr>
        <p:spPr/>
        <p:txBody>
          <a:bodyPr/>
          <a:lstStyle/>
          <a:p>
            <a:endParaRPr lang="en-GB" dirty="0"/>
          </a:p>
        </p:txBody>
      </p:sp>
      <p:sp>
        <p:nvSpPr>
          <p:cNvPr id="8" name="Rectangle 7">
            <a:extLst>
              <a:ext uri="{FF2B5EF4-FFF2-40B4-BE49-F238E27FC236}">
                <a16:creationId xmlns:a16="http://schemas.microsoft.com/office/drawing/2014/main" id="{61B0AB6D-7F39-47C2-945E-87C0CD9CD792}"/>
              </a:ext>
            </a:extLst>
          </p:cNvPr>
          <p:cNvSpPr/>
          <p:nvPr/>
        </p:nvSpPr>
        <p:spPr bwMode="auto">
          <a:xfrm>
            <a:off x="1260000" y="5120359"/>
            <a:ext cx="10903910" cy="519901"/>
          </a:xfrm>
          <a:prstGeom prst="rect">
            <a:avLst/>
          </a:prstGeom>
          <a:gradFill>
            <a:gsLst>
              <a:gs pos="2000">
                <a:schemeClr val="tx2"/>
              </a:gs>
              <a:gs pos="68000">
                <a:schemeClr val="bg1">
                  <a:lumMod val="65000"/>
                </a:schemeClr>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308"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cxnSp>
        <p:nvCxnSpPr>
          <p:cNvPr id="10" name="Straight Connector 9">
            <a:extLst>
              <a:ext uri="{FF2B5EF4-FFF2-40B4-BE49-F238E27FC236}">
                <a16:creationId xmlns:a16="http://schemas.microsoft.com/office/drawing/2014/main" id="{F0DD615A-F28F-4F56-BB29-BA2AA8634DB7}"/>
              </a:ext>
            </a:extLst>
          </p:cNvPr>
          <p:cNvCxnSpPr/>
          <p:nvPr/>
        </p:nvCxnSpPr>
        <p:spPr bwMode="auto">
          <a:xfrm>
            <a:off x="1436753" y="5371920"/>
            <a:ext cx="436227" cy="0"/>
          </a:xfrm>
          <a:prstGeom prst="line">
            <a:avLst/>
          </a:prstGeom>
          <a:noFill/>
          <a:ln w="285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C3EDED09-8C7A-492A-B01E-B30A247A7C72}"/>
              </a:ext>
            </a:extLst>
          </p:cNvPr>
          <p:cNvCxnSpPr/>
          <p:nvPr/>
        </p:nvCxnSpPr>
        <p:spPr bwMode="auto">
          <a:xfrm>
            <a:off x="2419663" y="5371920"/>
            <a:ext cx="436227" cy="0"/>
          </a:xfrm>
          <a:prstGeom prst="line">
            <a:avLst/>
          </a:prstGeom>
          <a:noFill/>
          <a:ln w="285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59B2EF6B-E73C-42FA-A7C6-80FDE9AA3ACF}"/>
              </a:ext>
            </a:extLst>
          </p:cNvPr>
          <p:cNvCxnSpPr/>
          <p:nvPr/>
        </p:nvCxnSpPr>
        <p:spPr bwMode="auto">
          <a:xfrm>
            <a:off x="3402573" y="5371920"/>
            <a:ext cx="436227" cy="0"/>
          </a:xfrm>
          <a:prstGeom prst="line">
            <a:avLst/>
          </a:prstGeom>
          <a:noFill/>
          <a:ln w="285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2DFF229A-78DD-4ED2-B324-02AB1B1E461F}"/>
              </a:ext>
            </a:extLst>
          </p:cNvPr>
          <p:cNvCxnSpPr/>
          <p:nvPr/>
        </p:nvCxnSpPr>
        <p:spPr bwMode="auto">
          <a:xfrm>
            <a:off x="4589125" y="5371920"/>
            <a:ext cx="436227" cy="0"/>
          </a:xfrm>
          <a:prstGeom prst="line">
            <a:avLst/>
          </a:prstGeom>
          <a:noFill/>
          <a:ln w="285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4A889A09-7F48-4B83-A2FE-8C05E1FEDA3D}"/>
              </a:ext>
            </a:extLst>
          </p:cNvPr>
          <p:cNvCxnSpPr/>
          <p:nvPr/>
        </p:nvCxnSpPr>
        <p:spPr bwMode="auto">
          <a:xfrm>
            <a:off x="5572035" y="5371920"/>
            <a:ext cx="436227" cy="0"/>
          </a:xfrm>
          <a:prstGeom prst="line">
            <a:avLst/>
          </a:prstGeom>
          <a:noFill/>
          <a:ln w="285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9D40CC84-DB4F-4618-A4E3-1257913EA7B0}"/>
              </a:ext>
            </a:extLst>
          </p:cNvPr>
          <p:cNvCxnSpPr/>
          <p:nvPr/>
        </p:nvCxnSpPr>
        <p:spPr bwMode="auto">
          <a:xfrm>
            <a:off x="6554945" y="5371920"/>
            <a:ext cx="436227" cy="0"/>
          </a:xfrm>
          <a:prstGeom prst="line">
            <a:avLst/>
          </a:prstGeom>
          <a:noFill/>
          <a:ln w="285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5C59EFF8-6359-4247-AF2F-28F948160B29}"/>
              </a:ext>
            </a:extLst>
          </p:cNvPr>
          <p:cNvCxnSpPr/>
          <p:nvPr/>
        </p:nvCxnSpPr>
        <p:spPr bwMode="auto">
          <a:xfrm>
            <a:off x="9300033" y="5371920"/>
            <a:ext cx="436227" cy="0"/>
          </a:xfrm>
          <a:prstGeom prst="line">
            <a:avLst/>
          </a:prstGeom>
          <a:noFill/>
          <a:ln w="285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77BB3342-9FC1-4B33-B2A8-22E40F0F191F}"/>
              </a:ext>
            </a:extLst>
          </p:cNvPr>
          <p:cNvCxnSpPr/>
          <p:nvPr/>
        </p:nvCxnSpPr>
        <p:spPr bwMode="auto">
          <a:xfrm>
            <a:off x="10282943" y="5371920"/>
            <a:ext cx="436227" cy="0"/>
          </a:xfrm>
          <a:prstGeom prst="line">
            <a:avLst/>
          </a:prstGeom>
          <a:noFill/>
          <a:ln w="285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03B76B45-50E2-4962-83B5-6DDC499D88EA}"/>
              </a:ext>
            </a:extLst>
          </p:cNvPr>
          <p:cNvCxnSpPr/>
          <p:nvPr/>
        </p:nvCxnSpPr>
        <p:spPr bwMode="auto">
          <a:xfrm>
            <a:off x="11265853" y="5371920"/>
            <a:ext cx="436227" cy="0"/>
          </a:xfrm>
          <a:prstGeom prst="line">
            <a:avLst/>
          </a:prstGeom>
          <a:noFill/>
          <a:ln w="285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oup 6">
            <a:extLst>
              <a:ext uri="{FF2B5EF4-FFF2-40B4-BE49-F238E27FC236}">
                <a16:creationId xmlns:a16="http://schemas.microsoft.com/office/drawing/2014/main" id="{05C1E236-C16A-486C-BD11-0C1FB120440E}"/>
              </a:ext>
            </a:extLst>
          </p:cNvPr>
          <p:cNvGrpSpPr/>
          <p:nvPr/>
        </p:nvGrpSpPr>
        <p:grpSpPr>
          <a:xfrm>
            <a:off x="1311011" y="2210093"/>
            <a:ext cx="3470994" cy="3053257"/>
            <a:chOff x="324611" y="2210093"/>
            <a:chExt cx="3470994" cy="3053257"/>
          </a:xfrm>
        </p:grpSpPr>
        <p:grpSp>
          <p:nvGrpSpPr>
            <p:cNvPr id="74" name="Group 73">
              <a:extLst>
                <a:ext uri="{FF2B5EF4-FFF2-40B4-BE49-F238E27FC236}">
                  <a16:creationId xmlns:a16="http://schemas.microsoft.com/office/drawing/2014/main" id="{058F53DF-9517-4B03-A5D7-80A4654B202F}"/>
                </a:ext>
              </a:extLst>
            </p:cNvPr>
            <p:cNvGrpSpPr/>
            <p:nvPr/>
          </p:nvGrpSpPr>
          <p:grpSpPr>
            <a:xfrm>
              <a:off x="1713230" y="3211593"/>
              <a:ext cx="1542182" cy="1908788"/>
              <a:chOff x="390607" y="4808219"/>
              <a:chExt cx="510729" cy="632139"/>
            </a:xfrm>
          </p:grpSpPr>
          <p:grpSp>
            <p:nvGrpSpPr>
              <p:cNvPr id="75" name="Group 74">
                <a:extLst>
                  <a:ext uri="{FF2B5EF4-FFF2-40B4-BE49-F238E27FC236}">
                    <a16:creationId xmlns:a16="http://schemas.microsoft.com/office/drawing/2014/main" id="{139D3857-F13F-4BC5-ADA2-E48306AB7EDD}"/>
                  </a:ext>
                </a:extLst>
              </p:cNvPr>
              <p:cNvGrpSpPr/>
              <p:nvPr/>
            </p:nvGrpSpPr>
            <p:grpSpPr>
              <a:xfrm>
                <a:off x="502664" y="4808219"/>
                <a:ext cx="124461" cy="246380"/>
                <a:chOff x="2339339" y="2969259"/>
                <a:chExt cx="124461" cy="246380"/>
              </a:xfrm>
            </p:grpSpPr>
            <p:sp>
              <p:nvSpPr>
                <p:cNvPr id="88" name="Oval 87">
                  <a:extLst>
                    <a:ext uri="{FF2B5EF4-FFF2-40B4-BE49-F238E27FC236}">
                      <a16:creationId xmlns:a16="http://schemas.microsoft.com/office/drawing/2014/main" id="{8B9AC338-7B61-44E3-8513-36725E784284}"/>
                    </a:ext>
                  </a:extLst>
                </p:cNvPr>
                <p:cNvSpPr/>
                <p:nvPr/>
              </p:nvSpPr>
              <p:spPr bwMode="auto">
                <a:xfrm rot="1406180">
                  <a:off x="2339339" y="3093719"/>
                  <a:ext cx="50800" cy="121920"/>
                </a:xfrm>
                <a:prstGeom prst="ellipse">
                  <a:avLst/>
                </a:prstGeom>
                <a:solidFill>
                  <a:schemeClr val="tx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89" name="Oval 88">
                  <a:extLst>
                    <a:ext uri="{FF2B5EF4-FFF2-40B4-BE49-F238E27FC236}">
                      <a16:creationId xmlns:a16="http://schemas.microsoft.com/office/drawing/2014/main" id="{22AC1C2E-F924-49F3-8B33-3E03D8D8D986}"/>
                    </a:ext>
                  </a:extLst>
                </p:cNvPr>
                <p:cNvSpPr/>
                <p:nvPr/>
              </p:nvSpPr>
              <p:spPr bwMode="auto">
                <a:xfrm rot="1406180">
                  <a:off x="2379979" y="3063239"/>
                  <a:ext cx="50800" cy="121920"/>
                </a:xfrm>
                <a:prstGeom prst="ellipse">
                  <a:avLst/>
                </a:prstGeom>
                <a:solidFill>
                  <a:schemeClr val="tx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90" name="Oval 89">
                  <a:extLst>
                    <a:ext uri="{FF2B5EF4-FFF2-40B4-BE49-F238E27FC236}">
                      <a16:creationId xmlns:a16="http://schemas.microsoft.com/office/drawing/2014/main" id="{120C9776-A3F5-4013-9C66-D3348E1462CD}"/>
                    </a:ext>
                  </a:extLst>
                </p:cNvPr>
                <p:cNvSpPr/>
                <p:nvPr/>
              </p:nvSpPr>
              <p:spPr bwMode="auto">
                <a:xfrm rot="1406180">
                  <a:off x="2372359" y="3007359"/>
                  <a:ext cx="50800" cy="121920"/>
                </a:xfrm>
                <a:prstGeom prst="ellipse">
                  <a:avLst/>
                </a:prstGeom>
                <a:solidFill>
                  <a:schemeClr val="tx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91" name="Oval 90">
                  <a:extLst>
                    <a:ext uri="{FF2B5EF4-FFF2-40B4-BE49-F238E27FC236}">
                      <a16:creationId xmlns:a16="http://schemas.microsoft.com/office/drawing/2014/main" id="{A0D34BF0-8214-4151-B5BB-22740A71D071}"/>
                    </a:ext>
                  </a:extLst>
                </p:cNvPr>
                <p:cNvSpPr/>
                <p:nvPr/>
              </p:nvSpPr>
              <p:spPr bwMode="auto">
                <a:xfrm rot="1406180">
                  <a:off x="2413000" y="2969259"/>
                  <a:ext cx="50800" cy="121920"/>
                </a:xfrm>
                <a:prstGeom prst="ellipse">
                  <a:avLst/>
                </a:prstGeom>
                <a:solidFill>
                  <a:schemeClr val="tx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grpSp>
          <p:grpSp>
            <p:nvGrpSpPr>
              <p:cNvPr id="76" name="Group 75">
                <a:extLst>
                  <a:ext uri="{FF2B5EF4-FFF2-40B4-BE49-F238E27FC236}">
                    <a16:creationId xmlns:a16="http://schemas.microsoft.com/office/drawing/2014/main" id="{8E2FF93C-1D83-4912-ABD5-5D7A8790173D}"/>
                  </a:ext>
                </a:extLst>
              </p:cNvPr>
              <p:cNvGrpSpPr/>
              <p:nvPr/>
            </p:nvGrpSpPr>
            <p:grpSpPr>
              <a:xfrm>
                <a:off x="426464" y="4808219"/>
                <a:ext cx="124461" cy="246380"/>
                <a:chOff x="2339339" y="2969259"/>
                <a:chExt cx="124461" cy="246380"/>
              </a:xfrm>
            </p:grpSpPr>
            <p:sp>
              <p:nvSpPr>
                <p:cNvPr id="84" name="Oval 83">
                  <a:extLst>
                    <a:ext uri="{FF2B5EF4-FFF2-40B4-BE49-F238E27FC236}">
                      <a16:creationId xmlns:a16="http://schemas.microsoft.com/office/drawing/2014/main" id="{82E7FDB9-09C3-4C32-952F-053EFE413CF3}"/>
                    </a:ext>
                  </a:extLst>
                </p:cNvPr>
                <p:cNvSpPr/>
                <p:nvPr/>
              </p:nvSpPr>
              <p:spPr bwMode="auto">
                <a:xfrm rot="1406180">
                  <a:off x="2339339" y="3093719"/>
                  <a:ext cx="50800" cy="121920"/>
                </a:xfrm>
                <a:prstGeom prst="ellipse">
                  <a:avLst/>
                </a:prstGeom>
                <a:solidFill>
                  <a:schemeClr val="tx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85" name="Oval 84">
                  <a:extLst>
                    <a:ext uri="{FF2B5EF4-FFF2-40B4-BE49-F238E27FC236}">
                      <a16:creationId xmlns:a16="http://schemas.microsoft.com/office/drawing/2014/main" id="{20F4F0D7-0AD3-43C6-B283-7EED6E7E6F02}"/>
                    </a:ext>
                  </a:extLst>
                </p:cNvPr>
                <p:cNvSpPr/>
                <p:nvPr/>
              </p:nvSpPr>
              <p:spPr bwMode="auto">
                <a:xfrm rot="1406180">
                  <a:off x="2379979" y="3063239"/>
                  <a:ext cx="50800" cy="121920"/>
                </a:xfrm>
                <a:prstGeom prst="ellipse">
                  <a:avLst/>
                </a:prstGeom>
                <a:solidFill>
                  <a:schemeClr val="tx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86" name="Oval 85">
                  <a:extLst>
                    <a:ext uri="{FF2B5EF4-FFF2-40B4-BE49-F238E27FC236}">
                      <a16:creationId xmlns:a16="http://schemas.microsoft.com/office/drawing/2014/main" id="{9A7FD460-78AF-437E-B098-D54E3152111D}"/>
                    </a:ext>
                  </a:extLst>
                </p:cNvPr>
                <p:cNvSpPr/>
                <p:nvPr/>
              </p:nvSpPr>
              <p:spPr bwMode="auto">
                <a:xfrm rot="1406180">
                  <a:off x="2372359" y="3007359"/>
                  <a:ext cx="50800" cy="121920"/>
                </a:xfrm>
                <a:prstGeom prst="ellipse">
                  <a:avLst/>
                </a:prstGeom>
                <a:solidFill>
                  <a:schemeClr val="tx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87" name="Oval 86">
                  <a:extLst>
                    <a:ext uri="{FF2B5EF4-FFF2-40B4-BE49-F238E27FC236}">
                      <a16:creationId xmlns:a16="http://schemas.microsoft.com/office/drawing/2014/main" id="{0636536E-5791-44E7-937A-C7BCE6243057}"/>
                    </a:ext>
                  </a:extLst>
                </p:cNvPr>
                <p:cNvSpPr/>
                <p:nvPr/>
              </p:nvSpPr>
              <p:spPr bwMode="auto">
                <a:xfrm rot="1406180">
                  <a:off x="2413000" y="2969259"/>
                  <a:ext cx="50800" cy="121920"/>
                </a:xfrm>
                <a:prstGeom prst="ellipse">
                  <a:avLst/>
                </a:prstGeom>
                <a:solidFill>
                  <a:schemeClr val="tx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grpSp>
          <p:grpSp>
            <p:nvGrpSpPr>
              <p:cNvPr id="77" name="Group 76">
                <a:extLst>
                  <a:ext uri="{FF2B5EF4-FFF2-40B4-BE49-F238E27FC236}">
                    <a16:creationId xmlns:a16="http://schemas.microsoft.com/office/drawing/2014/main" id="{79456440-3D26-4E71-BF72-EF979D463A97}"/>
                  </a:ext>
                </a:extLst>
              </p:cNvPr>
              <p:cNvGrpSpPr/>
              <p:nvPr/>
            </p:nvGrpSpPr>
            <p:grpSpPr>
              <a:xfrm>
                <a:off x="390607" y="5040161"/>
                <a:ext cx="510729" cy="400197"/>
                <a:chOff x="1447101" y="1903975"/>
                <a:chExt cx="952511" cy="623405"/>
              </a:xfrm>
            </p:grpSpPr>
            <p:sp>
              <p:nvSpPr>
                <p:cNvPr id="78" name="Freeform 267">
                  <a:extLst>
                    <a:ext uri="{FF2B5EF4-FFF2-40B4-BE49-F238E27FC236}">
                      <a16:creationId xmlns:a16="http://schemas.microsoft.com/office/drawing/2014/main" id="{1D3A6598-12F1-4400-AD72-E177DD3EDBE6}"/>
                    </a:ext>
                  </a:extLst>
                </p:cNvPr>
                <p:cNvSpPr/>
                <p:nvPr/>
              </p:nvSpPr>
              <p:spPr bwMode="auto">
                <a:xfrm>
                  <a:off x="1447101" y="1903975"/>
                  <a:ext cx="952511" cy="623405"/>
                </a:xfrm>
                <a:custGeom>
                  <a:avLst/>
                  <a:gdLst>
                    <a:gd name="connsiteX0" fmla="*/ 3874 w 1166247"/>
                    <a:gd name="connsiteY0" fmla="*/ 763292 h 817536"/>
                    <a:gd name="connsiteX1" fmla="*/ 3874 w 1166247"/>
                    <a:gd name="connsiteY1" fmla="*/ 375834 h 817536"/>
                    <a:gd name="connsiteX2" fmla="*/ 77491 w 1166247"/>
                    <a:gd name="connsiteY2" fmla="*/ 375834 h 817536"/>
                    <a:gd name="connsiteX3" fmla="*/ 77491 w 1166247"/>
                    <a:gd name="connsiteY3" fmla="*/ 0 h 817536"/>
                    <a:gd name="connsiteX4" fmla="*/ 154983 w 1166247"/>
                    <a:gd name="connsiteY4" fmla="*/ 0 h 817536"/>
                    <a:gd name="connsiteX5" fmla="*/ 154983 w 1166247"/>
                    <a:gd name="connsiteY5" fmla="*/ 375834 h 817536"/>
                    <a:gd name="connsiteX6" fmla="*/ 213101 w 1166247"/>
                    <a:gd name="connsiteY6" fmla="*/ 375834 h 817536"/>
                    <a:gd name="connsiteX7" fmla="*/ 213101 w 1166247"/>
                    <a:gd name="connsiteY7" fmla="*/ 3875 h 817536"/>
                    <a:gd name="connsiteX8" fmla="*/ 278969 w 1166247"/>
                    <a:gd name="connsiteY8" fmla="*/ 3875 h 817536"/>
                    <a:gd name="connsiteX9" fmla="*/ 278969 w 1166247"/>
                    <a:gd name="connsiteY9" fmla="*/ 379709 h 817536"/>
                    <a:gd name="connsiteX10" fmla="*/ 352586 w 1166247"/>
                    <a:gd name="connsiteY10" fmla="*/ 379709 h 817536"/>
                    <a:gd name="connsiteX11" fmla="*/ 352586 w 1166247"/>
                    <a:gd name="connsiteY11" fmla="*/ 189854 h 817536"/>
                    <a:gd name="connsiteX12" fmla="*/ 515318 w 1166247"/>
                    <a:gd name="connsiteY12" fmla="*/ 352586 h 817536"/>
                    <a:gd name="connsiteX13" fmla="*/ 515318 w 1166247"/>
                    <a:gd name="connsiteY13" fmla="*/ 201478 h 817536"/>
                    <a:gd name="connsiteX14" fmla="*/ 693549 w 1166247"/>
                    <a:gd name="connsiteY14" fmla="*/ 379709 h 817536"/>
                    <a:gd name="connsiteX15" fmla="*/ 693549 w 1166247"/>
                    <a:gd name="connsiteY15" fmla="*/ 201478 h 817536"/>
                    <a:gd name="connsiteX16" fmla="*/ 848532 w 1166247"/>
                    <a:gd name="connsiteY16" fmla="*/ 356461 h 817536"/>
                    <a:gd name="connsiteX17" fmla="*/ 875654 w 1166247"/>
                    <a:gd name="connsiteY17" fmla="*/ 383583 h 817536"/>
                    <a:gd name="connsiteX18" fmla="*/ 1166247 w 1166247"/>
                    <a:gd name="connsiteY18" fmla="*/ 383583 h 817536"/>
                    <a:gd name="connsiteX19" fmla="*/ 1166247 w 1166247"/>
                    <a:gd name="connsiteY19" fmla="*/ 763292 h 817536"/>
                    <a:gd name="connsiteX20" fmla="*/ 0 w 1166247"/>
                    <a:gd name="connsiteY20" fmla="*/ 763292 h 817536"/>
                    <a:gd name="connsiteX21" fmla="*/ 0 w 1166247"/>
                    <a:gd name="connsiteY21" fmla="*/ 817536 h 817536"/>
                    <a:gd name="connsiteX0" fmla="*/ 3874 w 1166247"/>
                    <a:gd name="connsiteY0" fmla="*/ 763292 h 763292"/>
                    <a:gd name="connsiteX1" fmla="*/ 3874 w 1166247"/>
                    <a:gd name="connsiteY1" fmla="*/ 375834 h 763292"/>
                    <a:gd name="connsiteX2" fmla="*/ 77491 w 1166247"/>
                    <a:gd name="connsiteY2" fmla="*/ 375834 h 763292"/>
                    <a:gd name="connsiteX3" fmla="*/ 77491 w 1166247"/>
                    <a:gd name="connsiteY3" fmla="*/ 0 h 763292"/>
                    <a:gd name="connsiteX4" fmla="*/ 154983 w 1166247"/>
                    <a:gd name="connsiteY4" fmla="*/ 0 h 763292"/>
                    <a:gd name="connsiteX5" fmla="*/ 154983 w 1166247"/>
                    <a:gd name="connsiteY5" fmla="*/ 375834 h 763292"/>
                    <a:gd name="connsiteX6" fmla="*/ 213101 w 1166247"/>
                    <a:gd name="connsiteY6" fmla="*/ 375834 h 763292"/>
                    <a:gd name="connsiteX7" fmla="*/ 213101 w 1166247"/>
                    <a:gd name="connsiteY7" fmla="*/ 3875 h 763292"/>
                    <a:gd name="connsiteX8" fmla="*/ 278969 w 1166247"/>
                    <a:gd name="connsiteY8" fmla="*/ 3875 h 763292"/>
                    <a:gd name="connsiteX9" fmla="*/ 278969 w 1166247"/>
                    <a:gd name="connsiteY9" fmla="*/ 379709 h 763292"/>
                    <a:gd name="connsiteX10" fmla="*/ 352586 w 1166247"/>
                    <a:gd name="connsiteY10" fmla="*/ 379709 h 763292"/>
                    <a:gd name="connsiteX11" fmla="*/ 352586 w 1166247"/>
                    <a:gd name="connsiteY11" fmla="*/ 189854 h 763292"/>
                    <a:gd name="connsiteX12" fmla="*/ 515318 w 1166247"/>
                    <a:gd name="connsiteY12" fmla="*/ 352586 h 763292"/>
                    <a:gd name="connsiteX13" fmla="*/ 515318 w 1166247"/>
                    <a:gd name="connsiteY13" fmla="*/ 201478 h 763292"/>
                    <a:gd name="connsiteX14" fmla="*/ 693549 w 1166247"/>
                    <a:gd name="connsiteY14" fmla="*/ 379709 h 763292"/>
                    <a:gd name="connsiteX15" fmla="*/ 693549 w 1166247"/>
                    <a:gd name="connsiteY15" fmla="*/ 201478 h 763292"/>
                    <a:gd name="connsiteX16" fmla="*/ 848532 w 1166247"/>
                    <a:gd name="connsiteY16" fmla="*/ 356461 h 763292"/>
                    <a:gd name="connsiteX17" fmla="*/ 875654 w 1166247"/>
                    <a:gd name="connsiteY17" fmla="*/ 383583 h 763292"/>
                    <a:gd name="connsiteX18" fmla="*/ 1166247 w 1166247"/>
                    <a:gd name="connsiteY18" fmla="*/ 383583 h 763292"/>
                    <a:gd name="connsiteX19" fmla="*/ 1166247 w 1166247"/>
                    <a:gd name="connsiteY19" fmla="*/ 763292 h 763292"/>
                    <a:gd name="connsiteX20" fmla="*/ 0 w 1166247"/>
                    <a:gd name="connsiteY20" fmla="*/ 763292 h 763292"/>
                    <a:gd name="connsiteX0" fmla="*/ 3874 w 1166247"/>
                    <a:gd name="connsiteY0" fmla="*/ 763292 h 763292"/>
                    <a:gd name="connsiteX1" fmla="*/ 3874 w 1166247"/>
                    <a:gd name="connsiteY1" fmla="*/ 375834 h 763292"/>
                    <a:gd name="connsiteX2" fmla="*/ 77491 w 1166247"/>
                    <a:gd name="connsiteY2" fmla="*/ 375834 h 763292"/>
                    <a:gd name="connsiteX3" fmla="*/ 77491 w 1166247"/>
                    <a:gd name="connsiteY3" fmla="*/ 0 h 763292"/>
                    <a:gd name="connsiteX4" fmla="*/ 154983 w 1166247"/>
                    <a:gd name="connsiteY4" fmla="*/ 0 h 763292"/>
                    <a:gd name="connsiteX5" fmla="*/ 154983 w 1166247"/>
                    <a:gd name="connsiteY5" fmla="*/ 375834 h 763292"/>
                    <a:gd name="connsiteX6" fmla="*/ 213101 w 1166247"/>
                    <a:gd name="connsiteY6" fmla="*/ 375834 h 763292"/>
                    <a:gd name="connsiteX7" fmla="*/ 213101 w 1166247"/>
                    <a:gd name="connsiteY7" fmla="*/ 3875 h 763292"/>
                    <a:gd name="connsiteX8" fmla="*/ 278969 w 1166247"/>
                    <a:gd name="connsiteY8" fmla="*/ 3875 h 763292"/>
                    <a:gd name="connsiteX9" fmla="*/ 278969 w 1166247"/>
                    <a:gd name="connsiteY9" fmla="*/ 379709 h 763292"/>
                    <a:gd name="connsiteX10" fmla="*/ 352586 w 1166247"/>
                    <a:gd name="connsiteY10" fmla="*/ 379709 h 763292"/>
                    <a:gd name="connsiteX11" fmla="*/ 352586 w 1166247"/>
                    <a:gd name="connsiteY11" fmla="*/ 189854 h 763292"/>
                    <a:gd name="connsiteX12" fmla="*/ 515318 w 1166247"/>
                    <a:gd name="connsiteY12" fmla="*/ 352586 h 763292"/>
                    <a:gd name="connsiteX13" fmla="*/ 515318 w 1166247"/>
                    <a:gd name="connsiteY13" fmla="*/ 201478 h 763292"/>
                    <a:gd name="connsiteX14" fmla="*/ 693549 w 1166247"/>
                    <a:gd name="connsiteY14" fmla="*/ 379709 h 763292"/>
                    <a:gd name="connsiteX15" fmla="*/ 693549 w 1166247"/>
                    <a:gd name="connsiteY15" fmla="*/ 201478 h 763292"/>
                    <a:gd name="connsiteX16" fmla="*/ 848532 w 1166247"/>
                    <a:gd name="connsiteY16" fmla="*/ 356461 h 763292"/>
                    <a:gd name="connsiteX17" fmla="*/ 1061633 w 1166247"/>
                    <a:gd name="connsiteY17" fmla="*/ 383583 h 763292"/>
                    <a:gd name="connsiteX18" fmla="*/ 1166247 w 1166247"/>
                    <a:gd name="connsiteY18" fmla="*/ 383583 h 763292"/>
                    <a:gd name="connsiteX19" fmla="*/ 1166247 w 1166247"/>
                    <a:gd name="connsiteY19" fmla="*/ 763292 h 763292"/>
                    <a:gd name="connsiteX20" fmla="*/ 0 w 1166247"/>
                    <a:gd name="connsiteY20" fmla="*/ 763292 h 763292"/>
                    <a:gd name="connsiteX0" fmla="*/ 3874 w 1166247"/>
                    <a:gd name="connsiteY0" fmla="*/ 763292 h 763292"/>
                    <a:gd name="connsiteX1" fmla="*/ 3874 w 1166247"/>
                    <a:gd name="connsiteY1" fmla="*/ 375834 h 763292"/>
                    <a:gd name="connsiteX2" fmla="*/ 77491 w 1166247"/>
                    <a:gd name="connsiteY2" fmla="*/ 375834 h 763292"/>
                    <a:gd name="connsiteX3" fmla="*/ 77491 w 1166247"/>
                    <a:gd name="connsiteY3" fmla="*/ 0 h 763292"/>
                    <a:gd name="connsiteX4" fmla="*/ 154983 w 1166247"/>
                    <a:gd name="connsiteY4" fmla="*/ 0 h 763292"/>
                    <a:gd name="connsiteX5" fmla="*/ 154983 w 1166247"/>
                    <a:gd name="connsiteY5" fmla="*/ 375834 h 763292"/>
                    <a:gd name="connsiteX6" fmla="*/ 213101 w 1166247"/>
                    <a:gd name="connsiteY6" fmla="*/ 375834 h 763292"/>
                    <a:gd name="connsiteX7" fmla="*/ 213101 w 1166247"/>
                    <a:gd name="connsiteY7" fmla="*/ 3875 h 763292"/>
                    <a:gd name="connsiteX8" fmla="*/ 278969 w 1166247"/>
                    <a:gd name="connsiteY8" fmla="*/ 3875 h 763292"/>
                    <a:gd name="connsiteX9" fmla="*/ 278969 w 1166247"/>
                    <a:gd name="connsiteY9" fmla="*/ 379709 h 763292"/>
                    <a:gd name="connsiteX10" fmla="*/ 352586 w 1166247"/>
                    <a:gd name="connsiteY10" fmla="*/ 379709 h 763292"/>
                    <a:gd name="connsiteX11" fmla="*/ 352586 w 1166247"/>
                    <a:gd name="connsiteY11" fmla="*/ 189854 h 763292"/>
                    <a:gd name="connsiteX12" fmla="*/ 515318 w 1166247"/>
                    <a:gd name="connsiteY12" fmla="*/ 352586 h 763292"/>
                    <a:gd name="connsiteX13" fmla="*/ 515318 w 1166247"/>
                    <a:gd name="connsiteY13" fmla="*/ 201478 h 763292"/>
                    <a:gd name="connsiteX14" fmla="*/ 693549 w 1166247"/>
                    <a:gd name="connsiteY14" fmla="*/ 379709 h 763292"/>
                    <a:gd name="connsiteX15" fmla="*/ 693549 w 1166247"/>
                    <a:gd name="connsiteY15" fmla="*/ 201478 h 763292"/>
                    <a:gd name="connsiteX16" fmla="*/ 848532 w 1166247"/>
                    <a:gd name="connsiteY16" fmla="*/ 356461 h 763292"/>
                    <a:gd name="connsiteX17" fmla="*/ 1061633 w 1166247"/>
                    <a:gd name="connsiteY17" fmla="*/ 383583 h 763292"/>
                    <a:gd name="connsiteX18" fmla="*/ 1166247 w 1166247"/>
                    <a:gd name="connsiteY18" fmla="*/ 383583 h 763292"/>
                    <a:gd name="connsiteX19" fmla="*/ 1166247 w 1166247"/>
                    <a:gd name="connsiteY19" fmla="*/ 763292 h 763292"/>
                    <a:gd name="connsiteX20" fmla="*/ 0 w 1166247"/>
                    <a:gd name="connsiteY20" fmla="*/ 763292 h 763292"/>
                    <a:gd name="connsiteX0" fmla="*/ 3874 w 1166247"/>
                    <a:gd name="connsiteY0" fmla="*/ 763292 h 763292"/>
                    <a:gd name="connsiteX1" fmla="*/ 3874 w 1166247"/>
                    <a:gd name="connsiteY1" fmla="*/ 375834 h 763292"/>
                    <a:gd name="connsiteX2" fmla="*/ 77491 w 1166247"/>
                    <a:gd name="connsiteY2" fmla="*/ 375834 h 763292"/>
                    <a:gd name="connsiteX3" fmla="*/ 77491 w 1166247"/>
                    <a:gd name="connsiteY3" fmla="*/ 0 h 763292"/>
                    <a:gd name="connsiteX4" fmla="*/ 154983 w 1166247"/>
                    <a:gd name="connsiteY4" fmla="*/ 0 h 763292"/>
                    <a:gd name="connsiteX5" fmla="*/ 154983 w 1166247"/>
                    <a:gd name="connsiteY5" fmla="*/ 375834 h 763292"/>
                    <a:gd name="connsiteX6" fmla="*/ 213101 w 1166247"/>
                    <a:gd name="connsiteY6" fmla="*/ 375834 h 763292"/>
                    <a:gd name="connsiteX7" fmla="*/ 213101 w 1166247"/>
                    <a:gd name="connsiteY7" fmla="*/ 3875 h 763292"/>
                    <a:gd name="connsiteX8" fmla="*/ 278969 w 1166247"/>
                    <a:gd name="connsiteY8" fmla="*/ 3875 h 763292"/>
                    <a:gd name="connsiteX9" fmla="*/ 278969 w 1166247"/>
                    <a:gd name="connsiteY9" fmla="*/ 379709 h 763292"/>
                    <a:gd name="connsiteX10" fmla="*/ 352586 w 1166247"/>
                    <a:gd name="connsiteY10" fmla="*/ 379709 h 763292"/>
                    <a:gd name="connsiteX11" fmla="*/ 352586 w 1166247"/>
                    <a:gd name="connsiteY11" fmla="*/ 189854 h 763292"/>
                    <a:gd name="connsiteX12" fmla="*/ 515318 w 1166247"/>
                    <a:gd name="connsiteY12" fmla="*/ 352586 h 763292"/>
                    <a:gd name="connsiteX13" fmla="*/ 515318 w 1166247"/>
                    <a:gd name="connsiteY13" fmla="*/ 201478 h 763292"/>
                    <a:gd name="connsiteX14" fmla="*/ 693549 w 1166247"/>
                    <a:gd name="connsiteY14" fmla="*/ 379709 h 763292"/>
                    <a:gd name="connsiteX15" fmla="*/ 693549 w 1166247"/>
                    <a:gd name="connsiteY15" fmla="*/ 201478 h 763292"/>
                    <a:gd name="connsiteX16" fmla="*/ 976393 w 1166247"/>
                    <a:gd name="connsiteY16" fmla="*/ 503695 h 763292"/>
                    <a:gd name="connsiteX17" fmla="*/ 1061633 w 1166247"/>
                    <a:gd name="connsiteY17" fmla="*/ 383583 h 763292"/>
                    <a:gd name="connsiteX18" fmla="*/ 1166247 w 1166247"/>
                    <a:gd name="connsiteY18" fmla="*/ 383583 h 763292"/>
                    <a:gd name="connsiteX19" fmla="*/ 1166247 w 1166247"/>
                    <a:gd name="connsiteY19" fmla="*/ 763292 h 763292"/>
                    <a:gd name="connsiteX20" fmla="*/ 0 w 1166247"/>
                    <a:gd name="connsiteY20" fmla="*/ 763292 h 763292"/>
                    <a:gd name="connsiteX0" fmla="*/ 3874 w 1166247"/>
                    <a:gd name="connsiteY0" fmla="*/ 763292 h 763292"/>
                    <a:gd name="connsiteX1" fmla="*/ 3874 w 1166247"/>
                    <a:gd name="connsiteY1" fmla="*/ 375834 h 763292"/>
                    <a:gd name="connsiteX2" fmla="*/ 77491 w 1166247"/>
                    <a:gd name="connsiteY2" fmla="*/ 375834 h 763292"/>
                    <a:gd name="connsiteX3" fmla="*/ 77491 w 1166247"/>
                    <a:gd name="connsiteY3" fmla="*/ 0 h 763292"/>
                    <a:gd name="connsiteX4" fmla="*/ 154983 w 1166247"/>
                    <a:gd name="connsiteY4" fmla="*/ 0 h 763292"/>
                    <a:gd name="connsiteX5" fmla="*/ 154983 w 1166247"/>
                    <a:gd name="connsiteY5" fmla="*/ 375834 h 763292"/>
                    <a:gd name="connsiteX6" fmla="*/ 213101 w 1166247"/>
                    <a:gd name="connsiteY6" fmla="*/ 375834 h 763292"/>
                    <a:gd name="connsiteX7" fmla="*/ 213101 w 1166247"/>
                    <a:gd name="connsiteY7" fmla="*/ 3875 h 763292"/>
                    <a:gd name="connsiteX8" fmla="*/ 278969 w 1166247"/>
                    <a:gd name="connsiteY8" fmla="*/ 3875 h 763292"/>
                    <a:gd name="connsiteX9" fmla="*/ 278969 w 1166247"/>
                    <a:gd name="connsiteY9" fmla="*/ 379709 h 763292"/>
                    <a:gd name="connsiteX10" fmla="*/ 352586 w 1166247"/>
                    <a:gd name="connsiteY10" fmla="*/ 379709 h 763292"/>
                    <a:gd name="connsiteX11" fmla="*/ 352586 w 1166247"/>
                    <a:gd name="connsiteY11" fmla="*/ 189854 h 763292"/>
                    <a:gd name="connsiteX12" fmla="*/ 515318 w 1166247"/>
                    <a:gd name="connsiteY12" fmla="*/ 352586 h 763292"/>
                    <a:gd name="connsiteX13" fmla="*/ 515318 w 1166247"/>
                    <a:gd name="connsiteY13" fmla="*/ 201478 h 763292"/>
                    <a:gd name="connsiteX14" fmla="*/ 693549 w 1166247"/>
                    <a:gd name="connsiteY14" fmla="*/ 379709 h 763292"/>
                    <a:gd name="connsiteX15" fmla="*/ 693549 w 1166247"/>
                    <a:gd name="connsiteY15" fmla="*/ 201478 h 763292"/>
                    <a:gd name="connsiteX16" fmla="*/ 1061633 w 1166247"/>
                    <a:gd name="connsiteY16" fmla="*/ 383583 h 763292"/>
                    <a:gd name="connsiteX17" fmla="*/ 1166247 w 1166247"/>
                    <a:gd name="connsiteY17" fmla="*/ 383583 h 763292"/>
                    <a:gd name="connsiteX18" fmla="*/ 1166247 w 1166247"/>
                    <a:gd name="connsiteY18" fmla="*/ 763292 h 763292"/>
                    <a:gd name="connsiteX19" fmla="*/ 0 w 1166247"/>
                    <a:gd name="connsiteY19" fmla="*/ 763292 h 763292"/>
                    <a:gd name="connsiteX0" fmla="*/ 3874 w 1166247"/>
                    <a:gd name="connsiteY0" fmla="*/ 763292 h 763292"/>
                    <a:gd name="connsiteX1" fmla="*/ 3874 w 1166247"/>
                    <a:gd name="connsiteY1" fmla="*/ 375834 h 763292"/>
                    <a:gd name="connsiteX2" fmla="*/ 77491 w 1166247"/>
                    <a:gd name="connsiteY2" fmla="*/ 375834 h 763292"/>
                    <a:gd name="connsiteX3" fmla="*/ 77491 w 1166247"/>
                    <a:gd name="connsiteY3" fmla="*/ 0 h 763292"/>
                    <a:gd name="connsiteX4" fmla="*/ 154983 w 1166247"/>
                    <a:gd name="connsiteY4" fmla="*/ 0 h 763292"/>
                    <a:gd name="connsiteX5" fmla="*/ 154983 w 1166247"/>
                    <a:gd name="connsiteY5" fmla="*/ 375834 h 763292"/>
                    <a:gd name="connsiteX6" fmla="*/ 213101 w 1166247"/>
                    <a:gd name="connsiteY6" fmla="*/ 375834 h 763292"/>
                    <a:gd name="connsiteX7" fmla="*/ 213101 w 1166247"/>
                    <a:gd name="connsiteY7" fmla="*/ 3875 h 763292"/>
                    <a:gd name="connsiteX8" fmla="*/ 278969 w 1166247"/>
                    <a:gd name="connsiteY8" fmla="*/ 3875 h 763292"/>
                    <a:gd name="connsiteX9" fmla="*/ 278969 w 1166247"/>
                    <a:gd name="connsiteY9" fmla="*/ 379709 h 763292"/>
                    <a:gd name="connsiteX10" fmla="*/ 352586 w 1166247"/>
                    <a:gd name="connsiteY10" fmla="*/ 379709 h 763292"/>
                    <a:gd name="connsiteX11" fmla="*/ 352586 w 1166247"/>
                    <a:gd name="connsiteY11" fmla="*/ 189854 h 763292"/>
                    <a:gd name="connsiteX12" fmla="*/ 515318 w 1166247"/>
                    <a:gd name="connsiteY12" fmla="*/ 352586 h 763292"/>
                    <a:gd name="connsiteX13" fmla="*/ 515318 w 1166247"/>
                    <a:gd name="connsiteY13" fmla="*/ 201478 h 763292"/>
                    <a:gd name="connsiteX14" fmla="*/ 693549 w 1166247"/>
                    <a:gd name="connsiteY14" fmla="*/ 379709 h 763292"/>
                    <a:gd name="connsiteX15" fmla="*/ 856281 w 1166247"/>
                    <a:gd name="connsiteY15" fmla="*/ 201478 h 763292"/>
                    <a:gd name="connsiteX16" fmla="*/ 1061633 w 1166247"/>
                    <a:gd name="connsiteY16" fmla="*/ 383583 h 763292"/>
                    <a:gd name="connsiteX17" fmla="*/ 1166247 w 1166247"/>
                    <a:gd name="connsiteY17" fmla="*/ 383583 h 763292"/>
                    <a:gd name="connsiteX18" fmla="*/ 1166247 w 1166247"/>
                    <a:gd name="connsiteY18" fmla="*/ 763292 h 763292"/>
                    <a:gd name="connsiteX19" fmla="*/ 0 w 1166247"/>
                    <a:gd name="connsiteY19" fmla="*/ 763292 h 763292"/>
                    <a:gd name="connsiteX0" fmla="*/ 3874 w 1166247"/>
                    <a:gd name="connsiteY0" fmla="*/ 763292 h 763292"/>
                    <a:gd name="connsiteX1" fmla="*/ 3874 w 1166247"/>
                    <a:gd name="connsiteY1" fmla="*/ 375834 h 763292"/>
                    <a:gd name="connsiteX2" fmla="*/ 77491 w 1166247"/>
                    <a:gd name="connsiteY2" fmla="*/ 375834 h 763292"/>
                    <a:gd name="connsiteX3" fmla="*/ 77491 w 1166247"/>
                    <a:gd name="connsiteY3" fmla="*/ 0 h 763292"/>
                    <a:gd name="connsiteX4" fmla="*/ 154983 w 1166247"/>
                    <a:gd name="connsiteY4" fmla="*/ 0 h 763292"/>
                    <a:gd name="connsiteX5" fmla="*/ 154983 w 1166247"/>
                    <a:gd name="connsiteY5" fmla="*/ 375834 h 763292"/>
                    <a:gd name="connsiteX6" fmla="*/ 213101 w 1166247"/>
                    <a:gd name="connsiteY6" fmla="*/ 375834 h 763292"/>
                    <a:gd name="connsiteX7" fmla="*/ 213101 w 1166247"/>
                    <a:gd name="connsiteY7" fmla="*/ 3875 h 763292"/>
                    <a:gd name="connsiteX8" fmla="*/ 278969 w 1166247"/>
                    <a:gd name="connsiteY8" fmla="*/ 3875 h 763292"/>
                    <a:gd name="connsiteX9" fmla="*/ 278969 w 1166247"/>
                    <a:gd name="connsiteY9" fmla="*/ 379709 h 763292"/>
                    <a:gd name="connsiteX10" fmla="*/ 352586 w 1166247"/>
                    <a:gd name="connsiteY10" fmla="*/ 379709 h 763292"/>
                    <a:gd name="connsiteX11" fmla="*/ 352586 w 1166247"/>
                    <a:gd name="connsiteY11" fmla="*/ 189854 h 763292"/>
                    <a:gd name="connsiteX12" fmla="*/ 515318 w 1166247"/>
                    <a:gd name="connsiteY12" fmla="*/ 352586 h 763292"/>
                    <a:gd name="connsiteX13" fmla="*/ 515318 w 1166247"/>
                    <a:gd name="connsiteY13" fmla="*/ 201478 h 763292"/>
                    <a:gd name="connsiteX14" fmla="*/ 852406 w 1166247"/>
                    <a:gd name="connsiteY14" fmla="*/ 379709 h 763292"/>
                    <a:gd name="connsiteX15" fmla="*/ 856281 w 1166247"/>
                    <a:gd name="connsiteY15" fmla="*/ 201478 h 763292"/>
                    <a:gd name="connsiteX16" fmla="*/ 1061633 w 1166247"/>
                    <a:gd name="connsiteY16" fmla="*/ 383583 h 763292"/>
                    <a:gd name="connsiteX17" fmla="*/ 1166247 w 1166247"/>
                    <a:gd name="connsiteY17" fmla="*/ 383583 h 763292"/>
                    <a:gd name="connsiteX18" fmla="*/ 1166247 w 1166247"/>
                    <a:gd name="connsiteY18" fmla="*/ 763292 h 763292"/>
                    <a:gd name="connsiteX19" fmla="*/ 0 w 1166247"/>
                    <a:gd name="connsiteY19" fmla="*/ 763292 h 763292"/>
                    <a:gd name="connsiteX0" fmla="*/ 3874 w 1166247"/>
                    <a:gd name="connsiteY0" fmla="*/ 763292 h 763292"/>
                    <a:gd name="connsiteX1" fmla="*/ 3874 w 1166247"/>
                    <a:gd name="connsiteY1" fmla="*/ 375834 h 763292"/>
                    <a:gd name="connsiteX2" fmla="*/ 77491 w 1166247"/>
                    <a:gd name="connsiteY2" fmla="*/ 375834 h 763292"/>
                    <a:gd name="connsiteX3" fmla="*/ 77491 w 1166247"/>
                    <a:gd name="connsiteY3" fmla="*/ 0 h 763292"/>
                    <a:gd name="connsiteX4" fmla="*/ 154983 w 1166247"/>
                    <a:gd name="connsiteY4" fmla="*/ 0 h 763292"/>
                    <a:gd name="connsiteX5" fmla="*/ 154983 w 1166247"/>
                    <a:gd name="connsiteY5" fmla="*/ 375834 h 763292"/>
                    <a:gd name="connsiteX6" fmla="*/ 213101 w 1166247"/>
                    <a:gd name="connsiteY6" fmla="*/ 375834 h 763292"/>
                    <a:gd name="connsiteX7" fmla="*/ 213101 w 1166247"/>
                    <a:gd name="connsiteY7" fmla="*/ 3875 h 763292"/>
                    <a:gd name="connsiteX8" fmla="*/ 278969 w 1166247"/>
                    <a:gd name="connsiteY8" fmla="*/ 3875 h 763292"/>
                    <a:gd name="connsiteX9" fmla="*/ 278969 w 1166247"/>
                    <a:gd name="connsiteY9" fmla="*/ 379709 h 763292"/>
                    <a:gd name="connsiteX10" fmla="*/ 352586 w 1166247"/>
                    <a:gd name="connsiteY10" fmla="*/ 379709 h 763292"/>
                    <a:gd name="connsiteX11" fmla="*/ 352586 w 1166247"/>
                    <a:gd name="connsiteY11" fmla="*/ 189854 h 763292"/>
                    <a:gd name="connsiteX12" fmla="*/ 515318 w 1166247"/>
                    <a:gd name="connsiteY12" fmla="*/ 352586 h 763292"/>
                    <a:gd name="connsiteX13" fmla="*/ 647054 w 1166247"/>
                    <a:gd name="connsiteY13" fmla="*/ 201478 h 763292"/>
                    <a:gd name="connsiteX14" fmla="*/ 852406 w 1166247"/>
                    <a:gd name="connsiteY14" fmla="*/ 379709 h 763292"/>
                    <a:gd name="connsiteX15" fmla="*/ 856281 w 1166247"/>
                    <a:gd name="connsiteY15" fmla="*/ 201478 h 763292"/>
                    <a:gd name="connsiteX16" fmla="*/ 1061633 w 1166247"/>
                    <a:gd name="connsiteY16" fmla="*/ 383583 h 763292"/>
                    <a:gd name="connsiteX17" fmla="*/ 1166247 w 1166247"/>
                    <a:gd name="connsiteY17" fmla="*/ 383583 h 763292"/>
                    <a:gd name="connsiteX18" fmla="*/ 1166247 w 1166247"/>
                    <a:gd name="connsiteY18" fmla="*/ 763292 h 763292"/>
                    <a:gd name="connsiteX19" fmla="*/ 0 w 1166247"/>
                    <a:gd name="connsiteY19" fmla="*/ 763292 h 763292"/>
                    <a:gd name="connsiteX0" fmla="*/ 3874 w 1166247"/>
                    <a:gd name="connsiteY0" fmla="*/ 763292 h 763292"/>
                    <a:gd name="connsiteX1" fmla="*/ 3874 w 1166247"/>
                    <a:gd name="connsiteY1" fmla="*/ 375834 h 763292"/>
                    <a:gd name="connsiteX2" fmla="*/ 77491 w 1166247"/>
                    <a:gd name="connsiteY2" fmla="*/ 375834 h 763292"/>
                    <a:gd name="connsiteX3" fmla="*/ 77491 w 1166247"/>
                    <a:gd name="connsiteY3" fmla="*/ 0 h 763292"/>
                    <a:gd name="connsiteX4" fmla="*/ 154983 w 1166247"/>
                    <a:gd name="connsiteY4" fmla="*/ 0 h 763292"/>
                    <a:gd name="connsiteX5" fmla="*/ 154983 w 1166247"/>
                    <a:gd name="connsiteY5" fmla="*/ 375834 h 763292"/>
                    <a:gd name="connsiteX6" fmla="*/ 213101 w 1166247"/>
                    <a:gd name="connsiteY6" fmla="*/ 375834 h 763292"/>
                    <a:gd name="connsiteX7" fmla="*/ 213101 w 1166247"/>
                    <a:gd name="connsiteY7" fmla="*/ 3875 h 763292"/>
                    <a:gd name="connsiteX8" fmla="*/ 278969 w 1166247"/>
                    <a:gd name="connsiteY8" fmla="*/ 3875 h 763292"/>
                    <a:gd name="connsiteX9" fmla="*/ 278969 w 1166247"/>
                    <a:gd name="connsiteY9" fmla="*/ 379709 h 763292"/>
                    <a:gd name="connsiteX10" fmla="*/ 352586 w 1166247"/>
                    <a:gd name="connsiteY10" fmla="*/ 379709 h 763292"/>
                    <a:gd name="connsiteX11" fmla="*/ 352586 w 1166247"/>
                    <a:gd name="connsiteY11" fmla="*/ 189854 h 763292"/>
                    <a:gd name="connsiteX12" fmla="*/ 647054 w 1166247"/>
                    <a:gd name="connsiteY12" fmla="*/ 383583 h 763292"/>
                    <a:gd name="connsiteX13" fmla="*/ 647054 w 1166247"/>
                    <a:gd name="connsiteY13" fmla="*/ 201478 h 763292"/>
                    <a:gd name="connsiteX14" fmla="*/ 852406 w 1166247"/>
                    <a:gd name="connsiteY14" fmla="*/ 379709 h 763292"/>
                    <a:gd name="connsiteX15" fmla="*/ 856281 w 1166247"/>
                    <a:gd name="connsiteY15" fmla="*/ 201478 h 763292"/>
                    <a:gd name="connsiteX16" fmla="*/ 1061633 w 1166247"/>
                    <a:gd name="connsiteY16" fmla="*/ 383583 h 763292"/>
                    <a:gd name="connsiteX17" fmla="*/ 1166247 w 1166247"/>
                    <a:gd name="connsiteY17" fmla="*/ 383583 h 763292"/>
                    <a:gd name="connsiteX18" fmla="*/ 1166247 w 1166247"/>
                    <a:gd name="connsiteY18" fmla="*/ 763292 h 763292"/>
                    <a:gd name="connsiteX19" fmla="*/ 0 w 1166247"/>
                    <a:gd name="connsiteY19" fmla="*/ 763292 h 763292"/>
                    <a:gd name="connsiteX0" fmla="*/ 3874 w 1166247"/>
                    <a:gd name="connsiteY0" fmla="*/ 763292 h 763292"/>
                    <a:gd name="connsiteX1" fmla="*/ 3874 w 1166247"/>
                    <a:gd name="connsiteY1" fmla="*/ 375834 h 763292"/>
                    <a:gd name="connsiteX2" fmla="*/ 77491 w 1166247"/>
                    <a:gd name="connsiteY2" fmla="*/ 375834 h 763292"/>
                    <a:gd name="connsiteX3" fmla="*/ 77491 w 1166247"/>
                    <a:gd name="connsiteY3" fmla="*/ 0 h 763292"/>
                    <a:gd name="connsiteX4" fmla="*/ 154983 w 1166247"/>
                    <a:gd name="connsiteY4" fmla="*/ 0 h 763292"/>
                    <a:gd name="connsiteX5" fmla="*/ 154983 w 1166247"/>
                    <a:gd name="connsiteY5" fmla="*/ 375834 h 763292"/>
                    <a:gd name="connsiteX6" fmla="*/ 213101 w 1166247"/>
                    <a:gd name="connsiteY6" fmla="*/ 375834 h 763292"/>
                    <a:gd name="connsiteX7" fmla="*/ 213101 w 1166247"/>
                    <a:gd name="connsiteY7" fmla="*/ 3875 h 763292"/>
                    <a:gd name="connsiteX8" fmla="*/ 278969 w 1166247"/>
                    <a:gd name="connsiteY8" fmla="*/ 3875 h 763292"/>
                    <a:gd name="connsiteX9" fmla="*/ 278969 w 1166247"/>
                    <a:gd name="connsiteY9" fmla="*/ 379709 h 763292"/>
                    <a:gd name="connsiteX10" fmla="*/ 352586 w 1166247"/>
                    <a:gd name="connsiteY10" fmla="*/ 379709 h 763292"/>
                    <a:gd name="connsiteX11" fmla="*/ 461074 w 1166247"/>
                    <a:gd name="connsiteY11" fmla="*/ 205352 h 763292"/>
                    <a:gd name="connsiteX12" fmla="*/ 647054 w 1166247"/>
                    <a:gd name="connsiteY12" fmla="*/ 383583 h 763292"/>
                    <a:gd name="connsiteX13" fmla="*/ 647054 w 1166247"/>
                    <a:gd name="connsiteY13" fmla="*/ 201478 h 763292"/>
                    <a:gd name="connsiteX14" fmla="*/ 852406 w 1166247"/>
                    <a:gd name="connsiteY14" fmla="*/ 379709 h 763292"/>
                    <a:gd name="connsiteX15" fmla="*/ 856281 w 1166247"/>
                    <a:gd name="connsiteY15" fmla="*/ 201478 h 763292"/>
                    <a:gd name="connsiteX16" fmla="*/ 1061633 w 1166247"/>
                    <a:gd name="connsiteY16" fmla="*/ 383583 h 763292"/>
                    <a:gd name="connsiteX17" fmla="*/ 1166247 w 1166247"/>
                    <a:gd name="connsiteY17" fmla="*/ 383583 h 763292"/>
                    <a:gd name="connsiteX18" fmla="*/ 1166247 w 1166247"/>
                    <a:gd name="connsiteY18" fmla="*/ 763292 h 763292"/>
                    <a:gd name="connsiteX19" fmla="*/ 0 w 1166247"/>
                    <a:gd name="connsiteY19" fmla="*/ 763292 h 763292"/>
                    <a:gd name="connsiteX0" fmla="*/ 3874 w 1166247"/>
                    <a:gd name="connsiteY0" fmla="*/ 763292 h 763292"/>
                    <a:gd name="connsiteX1" fmla="*/ 3874 w 1166247"/>
                    <a:gd name="connsiteY1" fmla="*/ 375834 h 763292"/>
                    <a:gd name="connsiteX2" fmla="*/ 77491 w 1166247"/>
                    <a:gd name="connsiteY2" fmla="*/ 375834 h 763292"/>
                    <a:gd name="connsiteX3" fmla="*/ 77491 w 1166247"/>
                    <a:gd name="connsiteY3" fmla="*/ 0 h 763292"/>
                    <a:gd name="connsiteX4" fmla="*/ 154983 w 1166247"/>
                    <a:gd name="connsiteY4" fmla="*/ 0 h 763292"/>
                    <a:gd name="connsiteX5" fmla="*/ 154983 w 1166247"/>
                    <a:gd name="connsiteY5" fmla="*/ 375834 h 763292"/>
                    <a:gd name="connsiteX6" fmla="*/ 213101 w 1166247"/>
                    <a:gd name="connsiteY6" fmla="*/ 375834 h 763292"/>
                    <a:gd name="connsiteX7" fmla="*/ 213101 w 1166247"/>
                    <a:gd name="connsiteY7" fmla="*/ 3875 h 763292"/>
                    <a:gd name="connsiteX8" fmla="*/ 278969 w 1166247"/>
                    <a:gd name="connsiteY8" fmla="*/ 3875 h 763292"/>
                    <a:gd name="connsiteX9" fmla="*/ 278969 w 1166247"/>
                    <a:gd name="connsiteY9" fmla="*/ 379709 h 763292"/>
                    <a:gd name="connsiteX10" fmla="*/ 457200 w 1166247"/>
                    <a:gd name="connsiteY10" fmla="*/ 379709 h 763292"/>
                    <a:gd name="connsiteX11" fmla="*/ 461074 w 1166247"/>
                    <a:gd name="connsiteY11" fmla="*/ 205352 h 763292"/>
                    <a:gd name="connsiteX12" fmla="*/ 647054 w 1166247"/>
                    <a:gd name="connsiteY12" fmla="*/ 383583 h 763292"/>
                    <a:gd name="connsiteX13" fmla="*/ 647054 w 1166247"/>
                    <a:gd name="connsiteY13" fmla="*/ 201478 h 763292"/>
                    <a:gd name="connsiteX14" fmla="*/ 852406 w 1166247"/>
                    <a:gd name="connsiteY14" fmla="*/ 379709 h 763292"/>
                    <a:gd name="connsiteX15" fmla="*/ 856281 w 1166247"/>
                    <a:gd name="connsiteY15" fmla="*/ 201478 h 763292"/>
                    <a:gd name="connsiteX16" fmla="*/ 1061633 w 1166247"/>
                    <a:gd name="connsiteY16" fmla="*/ 383583 h 763292"/>
                    <a:gd name="connsiteX17" fmla="*/ 1166247 w 1166247"/>
                    <a:gd name="connsiteY17" fmla="*/ 383583 h 763292"/>
                    <a:gd name="connsiteX18" fmla="*/ 1166247 w 1166247"/>
                    <a:gd name="connsiteY18" fmla="*/ 763292 h 763292"/>
                    <a:gd name="connsiteX19" fmla="*/ 0 w 1166247"/>
                    <a:gd name="connsiteY19" fmla="*/ 763292 h 763292"/>
                    <a:gd name="connsiteX0" fmla="*/ 3874 w 1166247"/>
                    <a:gd name="connsiteY0" fmla="*/ 763292 h 763292"/>
                    <a:gd name="connsiteX1" fmla="*/ 3874 w 1166247"/>
                    <a:gd name="connsiteY1" fmla="*/ 375834 h 763292"/>
                    <a:gd name="connsiteX2" fmla="*/ 77491 w 1166247"/>
                    <a:gd name="connsiteY2" fmla="*/ 375834 h 763292"/>
                    <a:gd name="connsiteX3" fmla="*/ 77491 w 1166247"/>
                    <a:gd name="connsiteY3" fmla="*/ 0 h 763292"/>
                    <a:gd name="connsiteX4" fmla="*/ 154983 w 1166247"/>
                    <a:gd name="connsiteY4" fmla="*/ 0 h 763292"/>
                    <a:gd name="connsiteX5" fmla="*/ 154983 w 1166247"/>
                    <a:gd name="connsiteY5" fmla="*/ 375834 h 763292"/>
                    <a:gd name="connsiteX6" fmla="*/ 213101 w 1166247"/>
                    <a:gd name="connsiteY6" fmla="*/ 375834 h 763292"/>
                    <a:gd name="connsiteX7" fmla="*/ 213101 w 1166247"/>
                    <a:gd name="connsiteY7" fmla="*/ 3875 h 763292"/>
                    <a:gd name="connsiteX8" fmla="*/ 278969 w 1166247"/>
                    <a:gd name="connsiteY8" fmla="*/ 3875 h 763292"/>
                    <a:gd name="connsiteX9" fmla="*/ 294468 w 1166247"/>
                    <a:gd name="connsiteY9" fmla="*/ 371959 h 763292"/>
                    <a:gd name="connsiteX10" fmla="*/ 457200 w 1166247"/>
                    <a:gd name="connsiteY10" fmla="*/ 379709 h 763292"/>
                    <a:gd name="connsiteX11" fmla="*/ 461074 w 1166247"/>
                    <a:gd name="connsiteY11" fmla="*/ 205352 h 763292"/>
                    <a:gd name="connsiteX12" fmla="*/ 647054 w 1166247"/>
                    <a:gd name="connsiteY12" fmla="*/ 383583 h 763292"/>
                    <a:gd name="connsiteX13" fmla="*/ 647054 w 1166247"/>
                    <a:gd name="connsiteY13" fmla="*/ 201478 h 763292"/>
                    <a:gd name="connsiteX14" fmla="*/ 852406 w 1166247"/>
                    <a:gd name="connsiteY14" fmla="*/ 379709 h 763292"/>
                    <a:gd name="connsiteX15" fmla="*/ 856281 w 1166247"/>
                    <a:gd name="connsiteY15" fmla="*/ 201478 h 763292"/>
                    <a:gd name="connsiteX16" fmla="*/ 1061633 w 1166247"/>
                    <a:gd name="connsiteY16" fmla="*/ 383583 h 763292"/>
                    <a:gd name="connsiteX17" fmla="*/ 1166247 w 1166247"/>
                    <a:gd name="connsiteY17" fmla="*/ 383583 h 763292"/>
                    <a:gd name="connsiteX18" fmla="*/ 1166247 w 1166247"/>
                    <a:gd name="connsiteY18" fmla="*/ 763292 h 763292"/>
                    <a:gd name="connsiteX19" fmla="*/ 0 w 1166247"/>
                    <a:gd name="connsiteY19" fmla="*/ 763292 h 763292"/>
                    <a:gd name="connsiteX0" fmla="*/ 3874 w 1166247"/>
                    <a:gd name="connsiteY0" fmla="*/ 763292 h 763292"/>
                    <a:gd name="connsiteX1" fmla="*/ 3874 w 1166247"/>
                    <a:gd name="connsiteY1" fmla="*/ 375834 h 763292"/>
                    <a:gd name="connsiteX2" fmla="*/ 77491 w 1166247"/>
                    <a:gd name="connsiteY2" fmla="*/ 375834 h 763292"/>
                    <a:gd name="connsiteX3" fmla="*/ 77491 w 1166247"/>
                    <a:gd name="connsiteY3" fmla="*/ 0 h 763292"/>
                    <a:gd name="connsiteX4" fmla="*/ 154983 w 1166247"/>
                    <a:gd name="connsiteY4" fmla="*/ 0 h 763292"/>
                    <a:gd name="connsiteX5" fmla="*/ 154983 w 1166247"/>
                    <a:gd name="connsiteY5" fmla="*/ 375834 h 763292"/>
                    <a:gd name="connsiteX6" fmla="*/ 213101 w 1166247"/>
                    <a:gd name="connsiteY6" fmla="*/ 375834 h 763292"/>
                    <a:gd name="connsiteX7" fmla="*/ 213101 w 1166247"/>
                    <a:gd name="connsiteY7" fmla="*/ 3875 h 763292"/>
                    <a:gd name="connsiteX8" fmla="*/ 298342 w 1166247"/>
                    <a:gd name="connsiteY8" fmla="*/ 3875 h 763292"/>
                    <a:gd name="connsiteX9" fmla="*/ 294468 w 1166247"/>
                    <a:gd name="connsiteY9" fmla="*/ 371959 h 763292"/>
                    <a:gd name="connsiteX10" fmla="*/ 457200 w 1166247"/>
                    <a:gd name="connsiteY10" fmla="*/ 379709 h 763292"/>
                    <a:gd name="connsiteX11" fmla="*/ 461074 w 1166247"/>
                    <a:gd name="connsiteY11" fmla="*/ 205352 h 763292"/>
                    <a:gd name="connsiteX12" fmla="*/ 647054 w 1166247"/>
                    <a:gd name="connsiteY12" fmla="*/ 383583 h 763292"/>
                    <a:gd name="connsiteX13" fmla="*/ 647054 w 1166247"/>
                    <a:gd name="connsiteY13" fmla="*/ 201478 h 763292"/>
                    <a:gd name="connsiteX14" fmla="*/ 852406 w 1166247"/>
                    <a:gd name="connsiteY14" fmla="*/ 379709 h 763292"/>
                    <a:gd name="connsiteX15" fmla="*/ 856281 w 1166247"/>
                    <a:gd name="connsiteY15" fmla="*/ 201478 h 763292"/>
                    <a:gd name="connsiteX16" fmla="*/ 1061633 w 1166247"/>
                    <a:gd name="connsiteY16" fmla="*/ 383583 h 763292"/>
                    <a:gd name="connsiteX17" fmla="*/ 1166247 w 1166247"/>
                    <a:gd name="connsiteY17" fmla="*/ 383583 h 763292"/>
                    <a:gd name="connsiteX18" fmla="*/ 1166247 w 1166247"/>
                    <a:gd name="connsiteY18" fmla="*/ 763292 h 763292"/>
                    <a:gd name="connsiteX19" fmla="*/ 0 w 1166247"/>
                    <a:gd name="connsiteY19" fmla="*/ 763292 h 7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6247" h="763292">
                      <a:moveTo>
                        <a:pt x="3874" y="763292"/>
                      </a:moveTo>
                      <a:lnTo>
                        <a:pt x="3874" y="375834"/>
                      </a:lnTo>
                      <a:lnTo>
                        <a:pt x="77491" y="375834"/>
                      </a:lnTo>
                      <a:lnTo>
                        <a:pt x="77491" y="0"/>
                      </a:lnTo>
                      <a:lnTo>
                        <a:pt x="154983" y="0"/>
                      </a:lnTo>
                      <a:lnTo>
                        <a:pt x="154983" y="375834"/>
                      </a:lnTo>
                      <a:lnTo>
                        <a:pt x="213101" y="375834"/>
                      </a:lnTo>
                      <a:lnTo>
                        <a:pt x="213101" y="3875"/>
                      </a:lnTo>
                      <a:lnTo>
                        <a:pt x="298342" y="3875"/>
                      </a:lnTo>
                      <a:cubicBezTo>
                        <a:pt x="297051" y="126570"/>
                        <a:pt x="295759" y="249264"/>
                        <a:pt x="294468" y="371959"/>
                      </a:cubicBezTo>
                      <a:lnTo>
                        <a:pt x="457200" y="379709"/>
                      </a:lnTo>
                      <a:cubicBezTo>
                        <a:pt x="458491" y="321590"/>
                        <a:pt x="459783" y="263471"/>
                        <a:pt x="461074" y="205352"/>
                      </a:cubicBezTo>
                      <a:lnTo>
                        <a:pt x="647054" y="383583"/>
                      </a:lnTo>
                      <a:lnTo>
                        <a:pt x="647054" y="201478"/>
                      </a:lnTo>
                      <a:lnTo>
                        <a:pt x="852406" y="379709"/>
                      </a:lnTo>
                      <a:cubicBezTo>
                        <a:pt x="853698" y="320299"/>
                        <a:pt x="854989" y="260888"/>
                        <a:pt x="856281" y="201478"/>
                      </a:cubicBezTo>
                      <a:lnTo>
                        <a:pt x="1061633" y="383583"/>
                      </a:lnTo>
                      <a:lnTo>
                        <a:pt x="1166247" y="383583"/>
                      </a:lnTo>
                      <a:lnTo>
                        <a:pt x="1166247" y="763292"/>
                      </a:lnTo>
                      <a:lnTo>
                        <a:pt x="0" y="763292"/>
                      </a:lnTo>
                    </a:path>
                  </a:pathLst>
                </a:custGeom>
                <a:solidFill>
                  <a:schemeClr val="bg2">
                    <a:lumMod val="75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9" name="Rectangle 78">
                  <a:extLst>
                    <a:ext uri="{FF2B5EF4-FFF2-40B4-BE49-F238E27FC236}">
                      <a16:creationId xmlns:a16="http://schemas.microsoft.com/office/drawing/2014/main" id="{61C63840-1F4B-4333-8470-EAE7B071A52F}"/>
                    </a:ext>
                  </a:extLst>
                </p:cNvPr>
                <p:cNvSpPr/>
                <p:nvPr/>
              </p:nvSpPr>
              <p:spPr bwMode="auto">
                <a:xfrm>
                  <a:off x="2114808" y="2375484"/>
                  <a:ext cx="82277" cy="151896"/>
                </a:xfrm>
                <a:prstGeom prst="rect">
                  <a:avLst/>
                </a:prstGeom>
                <a:solidFill>
                  <a:schemeClr val="tx2">
                    <a:lumMod val="7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80" name="Rectangle 79">
                  <a:extLst>
                    <a:ext uri="{FF2B5EF4-FFF2-40B4-BE49-F238E27FC236}">
                      <a16:creationId xmlns:a16="http://schemas.microsoft.com/office/drawing/2014/main" id="{D0A8EE64-E336-42B1-8B3D-A89EF3B70557}"/>
                    </a:ext>
                  </a:extLst>
                </p:cNvPr>
                <p:cNvSpPr/>
                <p:nvPr/>
              </p:nvSpPr>
              <p:spPr bwMode="auto">
                <a:xfrm>
                  <a:off x="1979790" y="2373375"/>
                  <a:ext cx="87551" cy="46412"/>
                </a:xfrm>
                <a:prstGeom prst="rect">
                  <a:avLst/>
                </a:prstGeom>
                <a:solidFill>
                  <a:schemeClr val="tx2">
                    <a:lumMod val="7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81" name="Rectangle 80">
                  <a:extLst>
                    <a:ext uri="{FF2B5EF4-FFF2-40B4-BE49-F238E27FC236}">
                      <a16:creationId xmlns:a16="http://schemas.microsoft.com/office/drawing/2014/main" id="{D85F1E45-4B6C-4925-A0B2-B940ED210AFA}"/>
                    </a:ext>
                  </a:extLst>
                </p:cNvPr>
                <p:cNvSpPr/>
                <p:nvPr/>
              </p:nvSpPr>
              <p:spPr bwMode="auto">
                <a:xfrm>
                  <a:off x="1832113" y="2373375"/>
                  <a:ext cx="87551" cy="46412"/>
                </a:xfrm>
                <a:prstGeom prst="rect">
                  <a:avLst/>
                </a:prstGeom>
                <a:solidFill>
                  <a:schemeClr val="tx2">
                    <a:lumMod val="7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82" name="Rectangle 81">
                  <a:extLst>
                    <a:ext uri="{FF2B5EF4-FFF2-40B4-BE49-F238E27FC236}">
                      <a16:creationId xmlns:a16="http://schemas.microsoft.com/office/drawing/2014/main" id="{39B9F29B-6B66-4AE1-B594-EF8C811854C2}"/>
                    </a:ext>
                  </a:extLst>
                </p:cNvPr>
                <p:cNvSpPr/>
                <p:nvPr/>
              </p:nvSpPr>
              <p:spPr bwMode="auto">
                <a:xfrm>
                  <a:off x="1684438" y="2373375"/>
                  <a:ext cx="87551" cy="46412"/>
                </a:xfrm>
                <a:prstGeom prst="rect">
                  <a:avLst/>
                </a:prstGeom>
                <a:solidFill>
                  <a:schemeClr val="tx2">
                    <a:lumMod val="7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83" name="Rectangle 82">
                  <a:extLst>
                    <a:ext uri="{FF2B5EF4-FFF2-40B4-BE49-F238E27FC236}">
                      <a16:creationId xmlns:a16="http://schemas.microsoft.com/office/drawing/2014/main" id="{C1563629-0E4A-4014-881E-EDBFB2CE9965}"/>
                    </a:ext>
                  </a:extLst>
                </p:cNvPr>
                <p:cNvSpPr/>
                <p:nvPr/>
              </p:nvSpPr>
              <p:spPr bwMode="auto">
                <a:xfrm>
                  <a:off x="1536762" y="2373375"/>
                  <a:ext cx="87551" cy="46412"/>
                </a:xfrm>
                <a:prstGeom prst="rect">
                  <a:avLst/>
                </a:prstGeom>
                <a:solidFill>
                  <a:schemeClr val="tx2">
                    <a:lumMod val="7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grpSp>
        </p:grpSp>
        <p:grpSp>
          <p:nvGrpSpPr>
            <p:cNvPr id="128" name="Group 127">
              <a:extLst>
                <a:ext uri="{FF2B5EF4-FFF2-40B4-BE49-F238E27FC236}">
                  <a16:creationId xmlns:a16="http://schemas.microsoft.com/office/drawing/2014/main" id="{7796E95E-2F00-4218-9BAC-05A9C1877310}"/>
                </a:ext>
              </a:extLst>
            </p:cNvPr>
            <p:cNvGrpSpPr/>
            <p:nvPr/>
          </p:nvGrpSpPr>
          <p:grpSpPr>
            <a:xfrm>
              <a:off x="324611" y="2210093"/>
              <a:ext cx="1555866" cy="2909328"/>
              <a:chOff x="994346" y="1862933"/>
              <a:chExt cx="672936" cy="1258331"/>
            </a:xfrm>
          </p:grpSpPr>
          <p:sp>
            <p:nvSpPr>
              <p:cNvPr id="129" name="Trapezoid 128">
                <a:extLst>
                  <a:ext uri="{FF2B5EF4-FFF2-40B4-BE49-F238E27FC236}">
                    <a16:creationId xmlns:a16="http://schemas.microsoft.com/office/drawing/2014/main" id="{866CE443-42D8-4B93-B0CC-064C62E98679}"/>
                  </a:ext>
                </a:extLst>
              </p:cNvPr>
              <p:cNvSpPr/>
              <p:nvPr/>
            </p:nvSpPr>
            <p:spPr bwMode="auto">
              <a:xfrm>
                <a:off x="1317671" y="2162216"/>
                <a:ext cx="89123" cy="959048"/>
              </a:xfrm>
              <a:prstGeom prst="trapezoid">
                <a:avLst>
                  <a:gd name="adj" fmla="val 33392"/>
                </a:avLst>
              </a:prstGeom>
              <a:solidFill>
                <a:schemeClr val="bg2">
                  <a:lumMod val="7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grpSp>
            <p:nvGrpSpPr>
              <p:cNvPr id="130" name="Group 129">
                <a:extLst>
                  <a:ext uri="{FF2B5EF4-FFF2-40B4-BE49-F238E27FC236}">
                    <a16:creationId xmlns:a16="http://schemas.microsoft.com/office/drawing/2014/main" id="{16827D7F-3680-429A-B9FD-AA029AF06E53}"/>
                  </a:ext>
                </a:extLst>
              </p:cNvPr>
              <p:cNvGrpSpPr/>
              <p:nvPr/>
            </p:nvGrpSpPr>
            <p:grpSpPr>
              <a:xfrm rot="20471830">
                <a:off x="994346" y="1862933"/>
                <a:ext cx="672936" cy="481959"/>
                <a:chOff x="4194994" y="3554096"/>
                <a:chExt cx="672936" cy="481959"/>
              </a:xfrm>
            </p:grpSpPr>
            <p:sp>
              <p:nvSpPr>
                <p:cNvPr id="131" name="Oval 130">
                  <a:extLst>
                    <a:ext uri="{FF2B5EF4-FFF2-40B4-BE49-F238E27FC236}">
                      <a16:creationId xmlns:a16="http://schemas.microsoft.com/office/drawing/2014/main" id="{A5A9AA83-AB2D-4750-8CB3-BDEED44E0549}"/>
                    </a:ext>
                  </a:extLst>
                </p:cNvPr>
                <p:cNvSpPr/>
                <p:nvPr/>
              </p:nvSpPr>
              <p:spPr bwMode="auto">
                <a:xfrm rot="19346949">
                  <a:off x="4194994" y="3990336"/>
                  <a:ext cx="365754" cy="45719"/>
                </a:xfrm>
                <a:prstGeom prst="ellipse">
                  <a:avLst/>
                </a:prstGeom>
                <a:solidFill>
                  <a:schemeClr val="tx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132" name="Oval 131">
                  <a:extLst>
                    <a:ext uri="{FF2B5EF4-FFF2-40B4-BE49-F238E27FC236}">
                      <a16:creationId xmlns:a16="http://schemas.microsoft.com/office/drawing/2014/main" id="{AE387DB3-1262-43EE-BB36-7B9EEFADB82B}"/>
                    </a:ext>
                  </a:extLst>
                </p:cNvPr>
                <p:cNvSpPr/>
                <p:nvPr/>
              </p:nvSpPr>
              <p:spPr bwMode="auto">
                <a:xfrm rot="2201129" flipH="1">
                  <a:off x="4502176" y="3985576"/>
                  <a:ext cx="365754" cy="45719"/>
                </a:xfrm>
                <a:prstGeom prst="ellipse">
                  <a:avLst/>
                </a:prstGeom>
                <a:solidFill>
                  <a:schemeClr val="tx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133" name="Oval 132">
                  <a:extLst>
                    <a:ext uri="{FF2B5EF4-FFF2-40B4-BE49-F238E27FC236}">
                      <a16:creationId xmlns:a16="http://schemas.microsoft.com/office/drawing/2014/main" id="{6ED341F0-D2E4-4E81-BCE5-3563A9238996}"/>
                    </a:ext>
                  </a:extLst>
                </p:cNvPr>
                <p:cNvSpPr/>
                <p:nvPr/>
              </p:nvSpPr>
              <p:spPr bwMode="auto">
                <a:xfrm rot="16200000">
                  <a:off x="4345016" y="3714113"/>
                  <a:ext cx="365754" cy="45719"/>
                </a:xfrm>
                <a:prstGeom prst="ellipse">
                  <a:avLst/>
                </a:prstGeom>
                <a:solidFill>
                  <a:schemeClr val="tx2">
                    <a:lumMod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134" name="Oval 133">
                  <a:extLst>
                    <a:ext uri="{FF2B5EF4-FFF2-40B4-BE49-F238E27FC236}">
                      <a16:creationId xmlns:a16="http://schemas.microsoft.com/office/drawing/2014/main" id="{F819B649-4D29-423B-9FE9-8B21A7402393}"/>
                    </a:ext>
                  </a:extLst>
                </p:cNvPr>
                <p:cNvSpPr/>
                <p:nvPr/>
              </p:nvSpPr>
              <p:spPr bwMode="auto">
                <a:xfrm>
                  <a:off x="4475274" y="3850998"/>
                  <a:ext cx="104775" cy="104775"/>
                </a:xfrm>
                <a:prstGeom prst="ellipse">
                  <a:avLst/>
                </a:prstGeom>
                <a:solidFill>
                  <a:schemeClr val="tx2">
                    <a:lumMod val="50000"/>
                  </a:schemeClr>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grpSp>
        </p:grpSp>
        <p:grpSp>
          <p:nvGrpSpPr>
            <p:cNvPr id="29" name="Group 28">
              <a:extLst>
                <a:ext uri="{FF2B5EF4-FFF2-40B4-BE49-F238E27FC236}">
                  <a16:creationId xmlns:a16="http://schemas.microsoft.com/office/drawing/2014/main" id="{B7465B8E-67DF-4743-9F1A-EB9C3931A00F}"/>
                </a:ext>
              </a:extLst>
            </p:cNvPr>
            <p:cNvGrpSpPr/>
            <p:nvPr/>
          </p:nvGrpSpPr>
          <p:grpSpPr>
            <a:xfrm flipH="1">
              <a:off x="346869" y="4065392"/>
              <a:ext cx="693299" cy="1062552"/>
              <a:chOff x="203637" y="4082468"/>
              <a:chExt cx="693299" cy="1062552"/>
            </a:xfrm>
          </p:grpSpPr>
          <p:grpSp>
            <p:nvGrpSpPr>
              <p:cNvPr id="56" name="Group 55">
                <a:extLst>
                  <a:ext uri="{FF2B5EF4-FFF2-40B4-BE49-F238E27FC236}">
                    <a16:creationId xmlns:a16="http://schemas.microsoft.com/office/drawing/2014/main" id="{91CF56EF-B828-42B1-BCCC-B754B25F539B}"/>
                  </a:ext>
                </a:extLst>
              </p:cNvPr>
              <p:cNvGrpSpPr/>
              <p:nvPr/>
            </p:nvGrpSpPr>
            <p:grpSpPr>
              <a:xfrm>
                <a:off x="339605" y="4082468"/>
                <a:ext cx="557331" cy="792723"/>
                <a:chOff x="998415" y="2531410"/>
                <a:chExt cx="616730" cy="649753"/>
              </a:xfrm>
            </p:grpSpPr>
            <p:pic>
              <p:nvPicPr>
                <p:cNvPr id="57" name="Picture 56">
                  <a:extLst>
                    <a:ext uri="{FF2B5EF4-FFF2-40B4-BE49-F238E27FC236}">
                      <a16:creationId xmlns:a16="http://schemas.microsoft.com/office/drawing/2014/main" id="{54447164-7981-4ADF-9463-3BC37D8150FA}"/>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98415" y="2531410"/>
                  <a:ext cx="611237" cy="510898"/>
                </a:xfrm>
                <a:prstGeom prst="rect">
                  <a:avLst/>
                </a:prstGeom>
              </p:spPr>
            </p:pic>
            <p:sp>
              <p:nvSpPr>
                <p:cNvPr id="58" name="Freeform 320">
                  <a:extLst>
                    <a:ext uri="{FF2B5EF4-FFF2-40B4-BE49-F238E27FC236}">
                      <a16:creationId xmlns:a16="http://schemas.microsoft.com/office/drawing/2014/main" id="{EB3637F0-A5D3-46F3-A84B-D0283A6521EA}"/>
                    </a:ext>
                  </a:extLst>
                </p:cNvPr>
                <p:cNvSpPr/>
                <p:nvPr/>
              </p:nvSpPr>
              <p:spPr bwMode="auto">
                <a:xfrm>
                  <a:off x="1504038" y="3047498"/>
                  <a:ext cx="111107" cy="133665"/>
                </a:xfrm>
                <a:custGeom>
                  <a:avLst/>
                  <a:gdLst>
                    <a:gd name="connsiteX0" fmla="*/ 110008 w 278099"/>
                    <a:gd name="connsiteY0" fmla="*/ 1 h 368347"/>
                    <a:gd name="connsiteX1" fmla="*/ 151 w 278099"/>
                    <a:gd name="connsiteY1" fmla="*/ 206791 h 368347"/>
                    <a:gd name="connsiteX2" fmla="*/ 132626 w 278099"/>
                    <a:gd name="connsiteY2" fmla="*/ 368345 h 368347"/>
                    <a:gd name="connsiteX3" fmla="*/ 278025 w 278099"/>
                    <a:gd name="connsiteY3" fmla="*/ 203560 h 368347"/>
                    <a:gd name="connsiteX4" fmla="*/ 110008 w 278099"/>
                    <a:gd name="connsiteY4" fmla="*/ 1 h 368347"/>
                    <a:gd name="connsiteX0" fmla="*/ 110008 w 278357"/>
                    <a:gd name="connsiteY0" fmla="*/ 1 h 368347"/>
                    <a:gd name="connsiteX1" fmla="*/ 151 w 278357"/>
                    <a:gd name="connsiteY1" fmla="*/ 206791 h 368347"/>
                    <a:gd name="connsiteX2" fmla="*/ 132626 w 278357"/>
                    <a:gd name="connsiteY2" fmla="*/ 368345 h 368347"/>
                    <a:gd name="connsiteX3" fmla="*/ 278025 w 278357"/>
                    <a:gd name="connsiteY3" fmla="*/ 203560 h 368347"/>
                    <a:gd name="connsiteX4" fmla="*/ 110008 w 278357"/>
                    <a:gd name="connsiteY4" fmla="*/ 1 h 368347"/>
                    <a:gd name="connsiteX0" fmla="*/ 110008 w 278357"/>
                    <a:gd name="connsiteY0" fmla="*/ 1 h 368347"/>
                    <a:gd name="connsiteX1" fmla="*/ 151 w 278357"/>
                    <a:gd name="connsiteY1" fmla="*/ 206791 h 368347"/>
                    <a:gd name="connsiteX2" fmla="*/ 132626 w 278357"/>
                    <a:gd name="connsiteY2" fmla="*/ 368345 h 368347"/>
                    <a:gd name="connsiteX3" fmla="*/ 278025 w 278357"/>
                    <a:gd name="connsiteY3" fmla="*/ 203560 h 368347"/>
                    <a:gd name="connsiteX4" fmla="*/ 110008 w 278357"/>
                    <a:gd name="connsiteY4" fmla="*/ 1 h 368347"/>
                    <a:gd name="connsiteX0" fmla="*/ 109981 w 278330"/>
                    <a:gd name="connsiteY0" fmla="*/ 15516 h 383862"/>
                    <a:gd name="connsiteX1" fmla="*/ 124 w 278330"/>
                    <a:gd name="connsiteY1" fmla="*/ 222306 h 383862"/>
                    <a:gd name="connsiteX2" fmla="*/ 132599 w 278330"/>
                    <a:gd name="connsiteY2" fmla="*/ 383860 h 383862"/>
                    <a:gd name="connsiteX3" fmla="*/ 277998 w 278330"/>
                    <a:gd name="connsiteY3" fmla="*/ 219075 h 383862"/>
                    <a:gd name="connsiteX4" fmla="*/ 109981 w 278330"/>
                    <a:gd name="connsiteY4" fmla="*/ 15516 h 383862"/>
                    <a:gd name="connsiteX0" fmla="*/ 109981 w 278330"/>
                    <a:gd name="connsiteY0" fmla="*/ 15516 h 383862"/>
                    <a:gd name="connsiteX1" fmla="*/ 124 w 278330"/>
                    <a:gd name="connsiteY1" fmla="*/ 222306 h 383862"/>
                    <a:gd name="connsiteX2" fmla="*/ 132599 w 278330"/>
                    <a:gd name="connsiteY2" fmla="*/ 383860 h 383862"/>
                    <a:gd name="connsiteX3" fmla="*/ 277998 w 278330"/>
                    <a:gd name="connsiteY3" fmla="*/ 219075 h 383862"/>
                    <a:gd name="connsiteX4" fmla="*/ 109981 w 278330"/>
                    <a:gd name="connsiteY4" fmla="*/ 15516 h 383862"/>
                    <a:gd name="connsiteX0" fmla="*/ 109981 w 278330"/>
                    <a:gd name="connsiteY0" fmla="*/ 0 h 368346"/>
                    <a:gd name="connsiteX1" fmla="*/ 124 w 278330"/>
                    <a:gd name="connsiteY1" fmla="*/ 206790 h 368346"/>
                    <a:gd name="connsiteX2" fmla="*/ 132599 w 278330"/>
                    <a:gd name="connsiteY2" fmla="*/ 368344 h 368346"/>
                    <a:gd name="connsiteX3" fmla="*/ 277998 w 278330"/>
                    <a:gd name="connsiteY3" fmla="*/ 203559 h 368346"/>
                    <a:gd name="connsiteX4" fmla="*/ 109981 w 278330"/>
                    <a:gd name="connsiteY4" fmla="*/ 0 h 368346"/>
                    <a:gd name="connsiteX0" fmla="*/ 109981 w 278330"/>
                    <a:gd name="connsiteY0" fmla="*/ 0 h 368346"/>
                    <a:gd name="connsiteX1" fmla="*/ 124 w 278330"/>
                    <a:gd name="connsiteY1" fmla="*/ 206790 h 368346"/>
                    <a:gd name="connsiteX2" fmla="*/ 132599 w 278330"/>
                    <a:gd name="connsiteY2" fmla="*/ 368344 h 368346"/>
                    <a:gd name="connsiteX3" fmla="*/ 277998 w 278330"/>
                    <a:gd name="connsiteY3" fmla="*/ 203559 h 368346"/>
                    <a:gd name="connsiteX4" fmla="*/ 109981 w 278330"/>
                    <a:gd name="connsiteY4" fmla="*/ 0 h 368346"/>
                    <a:gd name="connsiteX0" fmla="*/ 110008 w 278357"/>
                    <a:gd name="connsiteY0" fmla="*/ 0 h 368346"/>
                    <a:gd name="connsiteX1" fmla="*/ 151 w 278357"/>
                    <a:gd name="connsiteY1" fmla="*/ 206790 h 368346"/>
                    <a:gd name="connsiteX2" fmla="*/ 132626 w 278357"/>
                    <a:gd name="connsiteY2" fmla="*/ 368344 h 368346"/>
                    <a:gd name="connsiteX3" fmla="*/ 278025 w 278357"/>
                    <a:gd name="connsiteY3" fmla="*/ 203559 h 368346"/>
                    <a:gd name="connsiteX4" fmla="*/ 110008 w 278357"/>
                    <a:gd name="connsiteY4" fmla="*/ 0 h 368346"/>
                    <a:gd name="connsiteX0" fmla="*/ 106785 w 275134"/>
                    <a:gd name="connsiteY0" fmla="*/ 0 h 368348"/>
                    <a:gd name="connsiteX1" fmla="*/ 159 w 275134"/>
                    <a:gd name="connsiteY1" fmla="*/ 258487 h 368348"/>
                    <a:gd name="connsiteX2" fmla="*/ 129403 w 275134"/>
                    <a:gd name="connsiteY2" fmla="*/ 368344 h 368348"/>
                    <a:gd name="connsiteX3" fmla="*/ 274802 w 275134"/>
                    <a:gd name="connsiteY3" fmla="*/ 203559 h 368348"/>
                    <a:gd name="connsiteX4" fmla="*/ 106785 w 275134"/>
                    <a:gd name="connsiteY4" fmla="*/ 0 h 368348"/>
                    <a:gd name="connsiteX0" fmla="*/ 106785 w 271948"/>
                    <a:gd name="connsiteY0" fmla="*/ 0 h 368348"/>
                    <a:gd name="connsiteX1" fmla="*/ 159 w 271948"/>
                    <a:gd name="connsiteY1" fmla="*/ 258487 h 368348"/>
                    <a:gd name="connsiteX2" fmla="*/ 129403 w 271948"/>
                    <a:gd name="connsiteY2" fmla="*/ 368344 h 368348"/>
                    <a:gd name="connsiteX3" fmla="*/ 271571 w 271948"/>
                    <a:gd name="connsiteY3" fmla="*/ 252026 h 368348"/>
                    <a:gd name="connsiteX4" fmla="*/ 106785 w 271948"/>
                    <a:gd name="connsiteY4" fmla="*/ 0 h 368348"/>
                    <a:gd name="connsiteX0" fmla="*/ 122794 w 271481"/>
                    <a:gd name="connsiteY0" fmla="*/ 0 h 371579"/>
                    <a:gd name="connsiteX1" fmla="*/ 12 w 271481"/>
                    <a:gd name="connsiteY1" fmla="*/ 261718 h 371579"/>
                    <a:gd name="connsiteX2" fmla="*/ 129256 w 271481"/>
                    <a:gd name="connsiteY2" fmla="*/ 371575 h 371579"/>
                    <a:gd name="connsiteX3" fmla="*/ 271424 w 271481"/>
                    <a:gd name="connsiteY3" fmla="*/ 255257 h 371579"/>
                    <a:gd name="connsiteX4" fmla="*/ 122794 w 271481"/>
                    <a:gd name="connsiteY4" fmla="*/ 0 h 371579"/>
                    <a:gd name="connsiteX0" fmla="*/ 122799 w 271486"/>
                    <a:gd name="connsiteY0" fmla="*/ 0 h 371579"/>
                    <a:gd name="connsiteX1" fmla="*/ 17 w 271486"/>
                    <a:gd name="connsiteY1" fmla="*/ 261718 h 371579"/>
                    <a:gd name="connsiteX2" fmla="*/ 129261 w 271486"/>
                    <a:gd name="connsiteY2" fmla="*/ 371575 h 371579"/>
                    <a:gd name="connsiteX3" fmla="*/ 271429 w 271486"/>
                    <a:gd name="connsiteY3" fmla="*/ 255257 h 371579"/>
                    <a:gd name="connsiteX4" fmla="*/ 122799 w 271486"/>
                    <a:gd name="connsiteY4" fmla="*/ 0 h 371579"/>
                    <a:gd name="connsiteX0" fmla="*/ 122799 w 271486"/>
                    <a:gd name="connsiteY0" fmla="*/ 0 h 371579"/>
                    <a:gd name="connsiteX1" fmla="*/ 17 w 271486"/>
                    <a:gd name="connsiteY1" fmla="*/ 261718 h 371579"/>
                    <a:gd name="connsiteX2" fmla="*/ 129261 w 271486"/>
                    <a:gd name="connsiteY2" fmla="*/ 371575 h 371579"/>
                    <a:gd name="connsiteX3" fmla="*/ 271429 w 271486"/>
                    <a:gd name="connsiteY3" fmla="*/ 255257 h 371579"/>
                    <a:gd name="connsiteX4" fmla="*/ 122799 w 271486"/>
                    <a:gd name="connsiteY4" fmla="*/ 0 h 371579"/>
                    <a:gd name="connsiteX0" fmla="*/ 122793 w 271480"/>
                    <a:gd name="connsiteY0" fmla="*/ 0 h 371579"/>
                    <a:gd name="connsiteX1" fmla="*/ 11 w 271480"/>
                    <a:gd name="connsiteY1" fmla="*/ 261718 h 371579"/>
                    <a:gd name="connsiteX2" fmla="*/ 129255 w 271480"/>
                    <a:gd name="connsiteY2" fmla="*/ 371575 h 371579"/>
                    <a:gd name="connsiteX3" fmla="*/ 271423 w 271480"/>
                    <a:gd name="connsiteY3" fmla="*/ 255257 h 371579"/>
                    <a:gd name="connsiteX4" fmla="*/ 122793 w 271480"/>
                    <a:gd name="connsiteY4" fmla="*/ 0 h 37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80" h="371579">
                      <a:moveTo>
                        <a:pt x="122793" y="0"/>
                      </a:moveTo>
                      <a:cubicBezTo>
                        <a:pt x="79713" y="181481"/>
                        <a:pt x="-1066" y="199789"/>
                        <a:pt x="11" y="261718"/>
                      </a:cubicBezTo>
                      <a:cubicBezTo>
                        <a:pt x="1088" y="323647"/>
                        <a:pt x="18322" y="372114"/>
                        <a:pt x="129255" y="371575"/>
                      </a:cubicBezTo>
                      <a:cubicBezTo>
                        <a:pt x="259576" y="367806"/>
                        <a:pt x="272500" y="317186"/>
                        <a:pt x="271423" y="255257"/>
                      </a:cubicBezTo>
                      <a:cubicBezTo>
                        <a:pt x="270346" y="193328"/>
                        <a:pt x="175568" y="183634"/>
                        <a:pt x="122793" y="0"/>
                      </a:cubicBezTo>
                      <a:close/>
                    </a:path>
                  </a:pathLst>
                </a:custGeom>
                <a:solidFill>
                  <a:srgbClr val="C7D6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grpSp>
          <p:sp>
            <p:nvSpPr>
              <p:cNvPr id="28" name="Arrow: U-Turn 27">
                <a:extLst>
                  <a:ext uri="{FF2B5EF4-FFF2-40B4-BE49-F238E27FC236}">
                    <a16:creationId xmlns:a16="http://schemas.microsoft.com/office/drawing/2014/main" id="{1F2FD6A2-60A1-4C1C-9E31-3B04A2801A7B}"/>
                  </a:ext>
                </a:extLst>
              </p:cNvPr>
              <p:cNvSpPr/>
              <p:nvPr/>
            </p:nvSpPr>
            <p:spPr bwMode="auto">
              <a:xfrm>
                <a:off x="203637" y="4423714"/>
                <a:ext cx="607579" cy="721306"/>
              </a:xfrm>
              <a:custGeom>
                <a:avLst/>
                <a:gdLst>
                  <a:gd name="connsiteX0" fmla="*/ 0 w 881982"/>
                  <a:gd name="connsiteY0" fmla="*/ 909711 h 909711"/>
                  <a:gd name="connsiteX1" fmla="*/ 0 w 881982"/>
                  <a:gd name="connsiteY1" fmla="*/ 134529 h 909711"/>
                  <a:gd name="connsiteX2" fmla="*/ 134529 w 881982"/>
                  <a:gd name="connsiteY2" fmla="*/ 0 h 909711"/>
                  <a:gd name="connsiteX3" fmla="*/ 747453 w 881982"/>
                  <a:gd name="connsiteY3" fmla="*/ 0 h 909711"/>
                  <a:gd name="connsiteX4" fmla="*/ 881982 w 881982"/>
                  <a:gd name="connsiteY4" fmla="*/ 134529 h 909711"/>
                  <a:gd name="connsiteX5" fmla="*/ 881982 w 881982"/>
                  <a:gd name="connsiteY5" fmla="*/ 210870 h 909711"/>
                  <a:gd name="connsiteX6" fmla="*/ 881982 w 881982"/>
                  <a:gd name="connsiteY6" fmla="*/ 210870 h 909711"/>
                  <a:gd name="connsiteX7" fmla="*/ 789021 w 881982"/>
                  <a:gd name="connsiteY7" fmla="*/ 407305 h 909711"/>
                  <a:gd name="connsiteX8" fmla="*/ 696060 w 881982"/>
                  <a:gd name="connsiteY8" fmla="*/ 210870 h 909711"/>
                  <a:gd name="connsiteX9" fmla="*/ 696060 w 881982"/>
                  <a:gd name="connsiteY9" fmla="*/ 210870 h 909711"/>
                  <a:gd name="connsiteX10" fmla="*/ 696060 w 881982"/>
                  <a:gd name="connsiteY10" fmla="*/ 185922 h 909711"/>
                  <a:gd name="connsiteX11" fmla="*/ 696060 w 881982"/>
                  <a:gd name="connsiteY11" fmla="*/ 185922 h 909711"/>
                  <a:gd name="connsiteX12" fmla="*/ 185922 w 881982"/>
                  <a:gd name="connsiteY12" fmla="*/ 185922 h 909711"/>
                  <a:gd name="connsiteX13" fmla="*/ 185922 w 881982"/>
                  <a:gd name="connsiteY13" fmla="*/ 185922 h 909711"/>
                  <a:gd name="connsiteX14" fmla="*/ 185922 w 881982"/>
                  <a:gd name="connsiteY14" fmla="*/ 909711 h 909711"/>
                  <a:gd name="connsiteX15" fmla="*/ 0 w 881982"/>
                  <a:gd name="connsiteY15" fmla="*/ 909711 h 909711"/>
                  <a:gd name="connsiteX0" fmla="*/ 0 w 881982"/>
                  <a:gd name="connsiteY0" fmla="*/ 909711 h 909711"/>
                  <a:gd name="connsiteX1" fmla="*/ 0 w 881982"/>
                  <a:gd name="connsiteY1" fmla="*/ 134529 h 909711"/>
                  <a:gd name="connsiteX2" fmla="*/ 134529 w 881982"/>
                  <a:gd name="connsiteY2" fmla="*/ 0 h 909711"/>
                  <a:gd name="connsiteX3" fmla="*/ 747453 w 881982"/>
                  <a:gd name="connsiteY3" fmla="*/ 0 h 909711"/>
                  <a:gd name="connsiteX4" fmla="*/ 881982 w 881982"/>
                  <a:gd name="connsiteY4" fmla="*/ 134529 h 909711"/>
                  <a:gd name="connsiteX5" fmla="*/ 881982 w 881982"/>
                  <a:gd name="connsiteY5" fmla="*/ 210870 h 909711"/>
                  <a:gd name="connsiteX6" fmla="*/ 881982 w 881982"/>
                  <a:gd name="connsiteY6" fmla="*/ 210870 h 909711"/>
                  <a:gd name="connsiteX7" fmla="*/ 696060 w 881982"/>
                  <a:gd name="connsiteY7" fmla="*/ 210870 h 909711"/>
                  <a:gd name="connsiteX8" fmla="*/ 696060 w 881982"/>
                  <a:gd name="connsiteY8" fmla="*/ 210870 h 909711"/>
                  <a:gd name="connsiteX9" fmla="*/ 696060 w 881982"/>
                  <a:gd name="connsiteY9" fmla="*/ 185922 h 909711"/>
                  <a:gd name="connsiteX10" fmla="*/ 696060 w 881982"/>
                  <a:gd name="connsiteY10" fmla="*/ 185922 h 909711"/>
                  <a:gd name="connsiteX11" fmla="*/ 185922 w 881982"/>
                  <a:gd name="connsiteY11" fmla="*/ 185922 h 909711"/>
                  <a:gd name="connsiteX12" fmla="*/ 185922 w 881982"/>
                  <a:gd name="connsiteY12" fmla="*/ 185922 h 909711"/>
                  <a:gd name="connsiteX13" fmla="*/ 185922 w 881982"/>
                  <a:gd name="connsiteY13" fmla="*/ 909711 h 909711"/>
                  <a:gd name="connsiteX14" fmla="*/ 0 w 881982"/>
                  <a:gd name="connsiteY14" fmla="*/ 909711 h 909711"/>
                  <a:gd name="connsiteX0" fmla="*/ 0 w 881982"/>
                  <a:gd name="connsiteY0" fmla="*/ 909711 h 909711"/>
                  <a:gd name="connsiteX1" fmla="*/ 0 w 881982"/>
                  <a:gd name="connsiteY1" fmla="*/ 134529 h 909711"/>
                  <a:gd name="connsiteX2" fmla="*/ 134529 w 881982"/>
                  <a:gd name="connsiteY2" fmla="*/ 0 h 909711"/>
                  <a:gd name="connsiteX3" fmla="*/ 747453 w 881982"/>
                  <a:gd name="connsiteY3" fmla="*/ 0 h 909711"/>
                  <a:gd name="connsiteX4" fmla="*/ 881982 w 881982"/>
                  <a:gd name="connsiteY4" fmla="*/ 134529 h 909711"/>
                  <a:gd name="connsiteX5" fmla="*/ 881982 w 881982"/>
                  <a:gd name="connsiteY5" fmla="*/ 210870 h 909711"/>
                  <a:gd name="connsiteX6" fmla="*/ 881982 w 881982"/>
                  <a:gd name="connsiteY6" fmla="*/ 210870 h 909711"/>
                  <a:gd name="connsiteX7" fmla="*/ 696060 w 881982"/>
                  <a:gd name="connsiteY7" fmla="*/ 210870 h 909711"/>
                  <a:gd name="connsiteX8" fmla="*/ 696060 w 881982"/>
                  <a:gd name="connsiteY8" fmla="*/ 210870 h 909711"/>
                  <a:gd name="connsiteX9" fmla="*/ 696060 w 881982"/>
                  <a:gd name="connsiteY9" fmla="*/ 185922 h 909711"/>
                  <a:gd name="connsiteX10" fmla="*/ 185922 w 881982"/>
                  <a:gd name="connsiteY10" fmla="*/ 185922 h 909711"/>
                  <a:gd name="connsiteX11" fmla="*/ 185922 w 881982"/>
                  <a:gd name="connsiteY11" fmla="*/ 185922 h 909711"/>
                  <a:gd name="connsiteX12" fmla="*/ 185922 w 881982"/>
                  <a:gd name="connsiteY12" fmla="*/ 909711 h 909711"/>
                  <a:gd name="connsiteX13" fmla="*/ 0 w 881982"/>
                  <a:gd name="connsiteY13" fmla="*/ 909711 h 909711"/>
                  <a:gd name="connsiteX0" fmla="*/ 0 w 881982"/>
                  <a:gd name="connsiteY0" fmla="*/ 909711 h 909711"/>
                  <a:gd name="connsiteX1" fmla="*/ 0 w 881982"/>
                  <a:gd name="connsiteY1" fmla="*/ 134529 h 909711"/>
                  <a:gd name="connsiteX2" fmla="*/ 134529 w 881982"/>
                  <a:gd name="connsiteY2" fmla="*/ 0 h 909711"/>
                  <a:gd name="connsiteX3" fmla="*/ 747453 w 881982"/>
                  <a:gd name="connsiteY3" fmla="*/ 0 h 909711"/>
                  <a:gd name="connsiteX4" fmla="*/ 881982 w 881982"/>
                  <a:gd name="connsiteY4" fmla="*/ 134529 h 909711"/>
                  <a:gd name="connsiteX5" fmla="*/ 881982 w 881982"/>
                  <a:gd name="connsiteY5" fmla="*/ 210870 h 909711"/>
                  <a:gd name="connsiteX6" fmla="*/ 881982 w 881982"/>
                  <a:gd name="connsiteY6" fmla="*/ 210870 h 909711"/>
                  <a:gd name="connsiteX7" fmla="*/ 696060 w 881982"/>
                  <a:gd name="connsiteY7" fmla="*/ 210870 h 909711"/>
                  <a:gd name="connsiteX8" fmla="*/ 693679 w 881982"/>
                  <a:gd name="connsiteY8" fmla="*/ 182295 h 909711"/>
                  <a:gd name="connsiteX9" fmla="*/ 696060 w 881982"/>
                  <a:gd name="connsiteY9" fmla="*/ 185922 h 909711"/>
                  <a:gd name="connsiteX10" fmla="*/ 185922 w 881982"/>
                  <a:gd name="connsiteY10" fmla="*/ 185922 h 909711"/>
                  <a:gd name="connsiteX11" fmla="*/ 185922 w 881982"/>
                  <a:gd name="connsiteY11" fmla="*/ 185922 h 909711"/>
                  <a:gd name="connsiteX12" fmla="*/ 185922 w 881982"/>
                  <a:gd name="connsiteY12" fmla="*/ 909711 h 909711"/>
                  <a:gd name="connsiteX13" fmla="*/ 0 w 881982"/>
                  <a:gd name="connsiteY13" fmla="*/ 909711 h 909711"/>
                  <a:gd name="connsiteX0" fmla="*/ 0 w 881982"/>
                  <a:gd name="connsiteY0" fmla="*/ 909711 h 909711"/>
                  <a:gd name="connsiteX1" fmla="*/ 0 w 881982"/>
                  <a:gd name="connsiteY1" fmla="*/ 134529 h 909711"/>
                  <a:gd name="connsiteX2" fmla="*/ 134529 w 881982"/>
                  <a:gd name="connsiteY2" fmla="*/ 0 h 909711"/>
                  <a:gd name="connsiteX3" fmla="*/ 747453 w 881982"/>
                  <a:gd name="connsiteY3" fmla="*/ 0 h 909711"/>
                  <a:gd name="connsiteX4" fmla="*/ 881982 w 881982"/>
                  <a:gd name="connsiteY4" fmla="*/ 134529 h 909711"/>
                  <a:gd name="connsiteX5" fmla="*/ 881982 w 881982"/>
                  <a:gd name="connsiteY5" fmla="*/ 210870 h 909711"/>
                  <a:gd name="connsiteX6" fmla="*/ 881982 w 881982"/>
                  <a:gd name="connsiteY6" fmla="*/ 210870 h 909711"/>
                  <a:gd name="connsiteX7" fmla="*/ 688916 w 881982"/>
                  <a:gd name="connsiteY7" fmla="*/ 182295 h 909711"/>
                  <a:gd name="connsiteX8" fmla="*/ 693679 w 881982"/>
                  <a:gd name="connsiteY8" fmla="*/ 182295 h 909711"/>
                  <a:gd name="connsiteX9" fmla="*/ 696060 w 881982"/>
                  <a:gd name="connsiteY9" fmla="*/ 185922 h 909711"/>
                  <a:gd name="connsiteX10" fmla="*/ 185922 w 881982"/>
                  <a:gd name="connsiteY10" fmla="*/ 185922 h 909711"/>
                  <a:gd name="connsiteX11" fmla="*/ 185922 w 881982"/>
                  <a:gd name="connsiteY11" fmla="*/ 185922 h 909711"/>
                  <a:gd name="connsiteX12" fmla="*/ 185922 w 881982"/>
                  <a:gd name="connsiteY12" fmla="*/ 909711 h 909711"/>
                  <a:gd name="connsiteX13" fmla="*/ 0 w 881982"/>
                  <a:gd name="connsiteY13" fmla="*/ 909711 h 909711"/>
                  <a:gd name="connsiteX0" fmla="*/ 0 w 884363"/>
                  <a:gd name="connsiteY0" fmla="*/ 909711 h 909711"/>
                  <a:gd name="connsiteX1" fmla="*/ 0 w 884363"/>
                  <a:gd name="connsiteY1" fmla="*/ 134529 h 909711"/>
                  <a:gd name="connsiteX2" fmla="*/ 134529 w 884363"/>
                  <a:gd name="connsiteY2" fmla="*/ 0 h 909711"/>
                  <a:gd name="connsiteX3" fmla="*/ 747453 w 884363"/>
                  <a:gd name="connsiteY3" fmla="*/ 0 h 909711"/>
                  <a:gd name="connsiteX4" fmla="*/ 881982 w 884363"/>
                  <a:gd name="connsiteY4" fmla="*/ 134529 h 909711"/>
                  <a:gd name="connsiteX5" fmla="*/ 881982 w 884363"/>
                  <a:gd name="connsiteY5" fmla="*/ 210870 h 909711"/>
                  <a:gd name="connsiteX6" fmla="*/ 884363 w 884363"/>
                  <a:gd name="connsiteY6" fmla="*/ 177533 h 909711"/>
                  <a:gd name="connsiteX7" fmla="*/ 688916 w 884363"/>
                  <a:gd name="connsiteY7" fmla="*/ 182295 h 909711"/>
                  <a:gd name="connsiteX8" fmla="*/ 693679 w 884363"/>
                  <a:gd name="connsiteY8" fmla="*/ 182295 h 909711"/>
                  <a:gd name="connsiteX9" fmla="*/ 696060 w 884363"/>
                  <a:gd name="connsiteY9" fmla="*/ 185922 h 909711"/>
                  <a:gd name="connsiteX10" fmla="*/ 185922 w 884363"/>
                  <a:gd name="connsiteY10" fmla="*/ 185922 h 909711"/>
                  <a:gd name="connsiteX11" fmla="*/ 185922 w 884363"/>
                  <a:gd name="connsiteY11" fmla="*/ 185922 h 909711"/>
                  <a:gd name="connsiteX12" fmla="*/ 185922 w 884363"/>
                  <a:gd name="connsiteY12" fmla="*/ 909711 h 909711"/>
                  <a:gd name="connsiteX13" fmla="*/ 0 w 884363"/>
                  <a:gd name="connsiteY13" fmla="*/ 909711 h 909711"/>
                  <a:gd name="connsiteX0" fmla="*/ 0 w 886745"/>
                  <a:gd name="connsiteY0" fmla="*/ 909711 h 909711"/>
                  <a:gd name="connsiteX1" fmla="*/ 0 w 886745"/>
                  <a:gd name="connsiteY1" fmla="*/ 134529 h 909711"/>
                  <a:gd name="connsiteX2" fmla="*/ 134529 w 886745"/>
                  <a:gd name="connsiteY2" fmla="*/ 0 h 909711"/>
                  <a:gd name="connsiteX3" fmla="*/ 747453 w 886745"/>
                  <a:gd name="connsiteY3" fmla="*/ 0 h 909711"/>
                  <a:gd name="connsiteX4" fmla="*/ 881982 w 886745"/>
                  <a:gd name="connsiteY4" fmla="*/ 134529 h 909711"/>
                  <a:gd name="connsiteX5" fmla="*/ 881982 w 886745"/>
                  <a:gd name="connsiteY5" fmla="*/ 210870 h 909711"/>
                  <a:gd name="connsiteX6" fmla="*/ 886745 w 886745"/>
                  <a:gd name="connsiteY6" fmla="*/ 182295 h 909711"/>
                  <a:gd name="connsiteX7" fmla="*/ 688916 w 886745"/>
                  <a:gd name="connsiteY7" fmla="*/ 182295 h 909711"/>
                  <a:gd name="connsiteX8" fmla="*/ 693679 w 886745"/>
                  <a:gd name="connsiteY8" fmla="*/ 182295 h 909711"/>
                  <a:gd name="connsiteX9" fmla="*/ 696060 w 886745"/>
                  <a:gd name="connsiteY9" fmla="*/ 185922 h 909711"/>
                  <a:gd name="connsiteX10" fmla="*/ 185922 w 886745"/>
                  <a:gd name="connsiteY10" fmla="*/ 185922 h 909711"/>
                  <a:gd name="connsiteX11" fmla="*/ 185922 w 886745"/>
                  <a:gd name="connsiteY11" fmla="*/ 185922 h 909711"/>
                  <a:gd name="connsiteX12" fmla="*/ 185922 w 886745"/>
                  <a:gd name="connsiteY12" fmla="*/ 909711 h 909711"/>
                  <a:gd name="connsiteX13" fmla="*/ 0 w 886745"/>
                  <a:gd name="connsiteY13" fmla="*/ 909711 h 909711"/>
                  <a:gd name="connsiteX0" fmla="*/ 0 w 886745"/>
                  <a:gd name="connsiteY0" fmla="*/ 909711 h 909711"/>
                  <a:gd name="connsiteX1" fmla="*/ 0 w 886745"/>
                  <a:gd name="connsiteY1" fmla="*/ 134529 h 909711"/>
                  <a:gd name="connsiteX2" fmla="*/ 134529 w 886745"/>
                  <a:gd name="connsiteY2" fmla="*/ 0 h 909711"/>
                  <a:gd name="connsiteX3" fmla="*/ 747453 w 886745"/>
                  <a:gd name="connsiteY3" fmla="*/ 0 h 909711"/>
                  <a:gd name="connsiteX4" fmla="*/ 881982 w 886745"/>
                  <a:gd name="connsiteY4" fmla="*/ 134529 h 909711"/>
                  <a:gd name="connsiteX5" fmla="*/ 886745 w 886745"/>
                  <a:gd name="connsiteY5" fmla="*/ 182295 h 909711"/>
                  <a:gd name="connsiteX6" fmla="*/ 688916 w 886745"/>
                  <a:gd name="connsiteY6" fmla="*/ 182295 h 909711"/>
                  <a:gd name="connsiteX7" fmla="*/ 693679 w 886745"/>
                  <a:gd name="connsiteY7" fmla="*/ 182295 h 909711"/>
                  <a:gd name="connsiteX8" fmla="*/ 696060 w 886745"/>
                  <a:gd name="connsiteY8" fmla="*/ 185922 h 909711"/>
                  <a:gd name="connsiteX9" fmla="*/ 185922 w 886745"/>
                  <a:gd name="connsiteY9" fmla="*/ 185922 h 909711"/>
                  <a:gd name="connsiteX10" fmla="*/ 185922 w 886745"/>
                  <a:gd name="connsiteY10" fmla="*/ 185922 h 909711"/>
                  <a:gd name="connsiteX11" fmla="*/ 185922 w 886745"/>
                  <a:gd name="connsiteY11" fmla="*/ 909711 h 909711"/>
                  <a:gd name="connsiteX12" fmla="*/ 0 w 886745"/>
                  <a:gd name="connsiteY12" fmla="*/ 909711 h 9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6745" h="909711">
                    <a:moveTo>
                      <a:pt x="0" y="909711"/>
                    </a:moveTo>
                    <a:lnTo>
                      <a:pt x="0" y="134529"/>
                    </a:lnTo>
                    <a:cubicBezTo>
                      <a:pt x="0" y="60231"/>
                      <a:pt x="60231" y="0"/>
                      <a:pt x="134529" y="0"/>
                    </a:cubicBezTo>
                    <a:lnTo>
                      <a:pt x="747453" y="0"/>
                    </a:lnTo>
                    <a:cubicBezTo>
                      <a:pt x="821751" y="0"/>
                      <a:pt x="881982" y="60231"/>
                      <a:pt x="881982" y="134529"/>
                    </a:cubicBezTo>
                    <a:lnTo>
                      <a:pt x="886745" y="182295"/>
                    </a:lnTo>
                    <a:lnTo>
                      <a:pt x="688916" y="182295"/>
                    </a:lnTo>
                    <a:lnTo>
                      <a:pt x="693679" y="182295"/>
                    </a:lnTo>
                    <a:lnTo>
                      <a:pt x="696060" y="185922"/>
                    </a:lnTo>
                    <a:lnTo>
                      <a:pt x="185922" y="185922"/>
                    </a:lnTo>
                    <a:lnTo>
                      <a:pt x="185922" y="185922"/>
                    </a:lnTo>
                    <a:lnTo>
                      <a:pt x="185922" y="909711"/>
                    </a:lnTo>
                    <a:lnTo>
                      <a:pt x="0" y="909711"/>
                    </a:lnTo>
                    <a:close/>
                  </a:path>
                </a:pathLst>
              </a:custGeom>
              <a:solidFill>
                <a:srgbClr val="3C490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grpSp>
        <p:pic>
          <p:nvPicPr>
            <p:cNvPr id="93" name="Graphic 92" descr="Recycle">
              <a:extLst>
                <a:ext uri="{FF2B5EF4-FFF2-40B4-BE49-F238E27FC236}">
                  <a16:creationId xmlns:a16="http://schemas.microsoft.com/office/drawing/2014/main" id="{521EC08B-DFE4-4B6A-A9BC-6EAA7BF450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0101" y="4267846"/>
              <a:ext cx="995504" cy="995504"/>
            </a:xfrm>
            <a:prstGeom prst="rect">
              <a:avLst/>
            </a:prstGeom>
          </p:spPr>
        </p:pic>
        <p:grpSp>
          <p:nvGrpSpPr>
            <p:cNvPr id="31" name="Group 30">
              <a:extLst>
                <a:ext uri="{FF2B5EF4-FFF2-40B4-BE49-F238E27FC236}">
                  <a16:creationId xmlns:a16="http://schemas.microsoft.com/office/drawing/2014/main" id="{BFE40181-A1BB-47CE-9C84-1A38C7B471D3}"/>
                </a:ext>
              </a:extLst>
            </p:cNvPr>
            <p:cNvGrpSpPr/>
            <p:nvPr/>
          </p:nvGrpSpPr>
          <p:grpSpPr>
            <a:xfrm>
              <a:off x="1293896" y="4140478"/>
              <a:ext cx="402384" cy="984306"/>
              <a:chOff x="1283845" y="4143638"/>
              <a:chExt cx="402384" cy="984306"/>
            </a:xfrm>
          </p:grpSpPr>
          <p:sp>
            <p:nvSpPr>
              <p:cNvPr id="30" name="Freeform: Shape 29">
                <a:extLst>
                  <a:ext uri="{FF2B5EF4-FFF2-40B4-BE49-F238E27FC236}">
                    <a16:creationId xmlns:a16="http://schemas.microsoft.com/office/drawing/2014/main" id="{9F9E3675-1234-403B-855F-8206899E9A3E}"/>
                  </a:ext>
                </a:extLst>
              </p:cNvPr>
              <p:cNvSpPr/>
              <p:nvPr/>
            </p:nvSpPr>
            <p:spPr bwMode="auto">
              <a:xfrm>
                <a:off x="1323833" y="4169391"/>
                <a:ext cx="324134" cy="603913"/>
              </a:xfrm>
              <a:custGeom>
                <a:avLst/>
                <a:gdLst>
                  <a:gd name="connsiteX0" fmla="*/ 0 w 324134"/>
                  <a:gd name="connsiteY0" fmla="*/ 597090 h 603913"/>
                  <a:gd name="connsiteX1" fmla="*/ 0 w 324134"/>
                  <a:gd name="connsiteY1" fmla="*/ 88710 h 603913"/>
                  <a:gd name="connsiteX2" fmla="*/ 95534 w 324134"/>
                  <a:gd name="connsiteY2" fmla="*/ 85299 h 603913"/>
                  <a:gd name="connsiteX3" fmla="*/ 98946 w 324134"/>
                  <a:gd name="connsiteY3" fmla="*/ 6824 h 603913"/>
                  <a:gd name="connsiteX4" fmla="*/ 129654 w 324134"/>
                  <a:gd name="connsiteY4" fmla="*/ 3412 h 603913"/>
                  <a:gd name="connsiteX5" fmla="*/ 225188 w 324134"/>
                  <a:gd name="connsiteY5" fmla="*/ 0 h 603913"/>
                  <a:gd name="connsiteX6" fmla="*/ 221776 w 324134"/>
                  <a:gd name="connsiteY6" fmla="*/ 78475 h 603913"/>
                  <a:gd name="connsiteX7" fmla="*/ 324134 w 324134"/>
                  <a:gd name="connsiteY7" fmla="*/ 92122 h 603913"/>
                  <a:gd name="connsiteX8" fmla="*/ 313898 w 324134"/>
                  <a:gd name="connsiteY8" fmla="*/ 603913 h 603913"/>
                  <a:gd name="connsiteX9" fmla="*/ 0 w 324134"/>
                  <a:gd name="connsiteY9" fmla="*/ 597090 h 60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134" h="603913">
                    <a:moveTo>
                      <a:pt x="0" y="597090"/>
                    </a:moveTo>
                    <a:lnTo>
                      <a:pt x="0" y="88710"/>
                    </a:lnTo>
                    <a:lnTo>
                      <a:pt x="95534" y="85299"/>
                    </a:lnTo>
                    <a:lnTo>
                      <a:pt x="98946" y="6824"/>
                    </a:lnTo>
                    <a:lnTo>
                      <a:pt x="129654" y="3412"/>
                    </a:lnTo>
                    <a:lnTo>
                      <a:pt x="225188" y="0"/>
                    </a:lnTo>
                    <a:lnTo>
                      <a:pt x="221776" y="78475"/>
                    </a:lnTo>
                    <a:lnTo>
                      <a:pt x="324134" y="92122"/>
                    </a:lnTo>
                    <a:lnTo>
                      <a:pt x="313898" y="603913"/>
                    </a:lnTo>
                    <a:lnTo>
                      <a:pt x="0" y="597090"/>
                    </a:lnTo>
                    <a:close/>
                  </a:path>
                </a:pathLst>
              </a:custGeom>
              <a:solidFill>
                <a:schemeClr val="bg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grpSp>
            <p:nvGrpSpPr>
              <p:cNvPr id="124" name="Group 123">
                <a:extLst>
                  <a:ext uri="{FF2B5EF4-FFF2-40B4-BE49-F238E27FC236}">
                    <a16:creationId xmlns:a16="http://schemas.microsoft.com/office/drawing/2014/main" id="{F933FB87-29C8-4DC4-A587-7D996F21A63D}"/>
                  </a:ext>
                </a:extLst>
              </p:cNvPr>
              <p:cNvGrpSpPr/>
              <p:nvPr/>
            </p:nvGrpSpPr>
            <p:grpSpPr>
              <a:xfrm>
                <a:off x="1283845" y="4143638"/>
                <a:ext cx="402384" cy="984306"/>
                <a:chOff x="2107933" y="1511166"/>
                <a:chExt cx="288758" cy="706356"/>
              </a:xfrm>
            </p:grpSpPr>
            <p:sp>
              <p:nvSpPr>
                <p:cNvPr id="125" name="Rectangle 124">
                  <a:extLst>
                    <a:ext uri="{FF2B5EF4-FFF2-40B4-BE49-F238E27FC236}">
                      <a16:creationId xmlns:a16="http://schemas.microsoft.com/office/drawing/2014/main" id="{08F5A20F-C82F-4F94-8045-136B42425C34}"/>
                    </a:ext>
                  </a:extLst>
                </p:cNvPr>
                <p:cNvSpPr/>
                <p:nvPr/>
              </p:nvSpPr>
              <p:spPr bwMode="auto">
                <a:xfrm>
                  <a:off x="2151043" y="1974773"/>
                  <a:ext cx="201058" cy="212075"/>
                </a:xfrm>
                <a:prstGeom prst="rect">
                  <a:avLst/>
                </a:prstGeom>
                <a:solidFill>
                  <a:schemeClr val="tx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pic>
              <p:nvPicPr>
                <p:cNvPr id="126" name="Picture 125">
                  <a:extLst>
                    <a:ext uri="{FF2B5EF4-FFF2-40B4-BE49-F238E27FC236}">
                      <a16:creationId xmlns:a16="http://schemas.microsoft.com/office/drawing/2014/main" id="{F9F1F5C8-0334-495B-80EE-4C778B60DB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7933" y="1511166"/>
                  <a:ext cx="288758" cy="706356"/>
                </a:xfrm>
                <a:prstGeom prst="rect">
                  <a:avLst/>
                </a:prstGeom>
              </p:spPr>
            </p:pic>
          </p:grpSp>
        </p:grpSp>
      </p:grpSp>
      <p:cxnSp>
        <p:nvCxnSpPr>
          <p:cNvPr id="16" name="Straight Connector 15">
            <a:extLst>
              <a:ext uri="{FF2B5EF4-FFF2-40B4-BE49-F238E27FC236}">
                <a16:creationId xmlns:a16="http://schemas.microsoft.com/office/drawing/2014/main" id="{0A4C997E-815D-4A81-94E6-0F44B99B28DB}"/>
              </a:ext>
            </a:extLst>
          </p:cNvPr>
          <p:cNvCxnSpPr/>
          <p:nvPr/>
        </p:nvCxnSpPr>
        <p:spPr bwMode="auto">
          <a:xfrm>
            <a:off x="7491804" y="5363489"/>
            <a:ext cx="475608" cy="0"/>
          </a:xfrm>
          <a:prstGeom prst="line">
            <a:avLst/>
          </a:prstGeom>
          <a:noFill/>
          <a:ln w="285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B434509C-ACEE-4F71-A0C7-96B68FE9DF70}"/>
              </a:ext>
            </a:extLst>
          </p:cNvPr>
          <p:cNvCxnSpPr/>
          <p:nvPr/>
        </p:nvCxnSpPr>
        <p:spPr bwMode="auto">
          <a:xfrm>
            <a:off x="7524552" y="5382080"/>
            <a:ext cx="475608" cy="0"/>
          </a:xfrm>
          <a:prstGeom prst="line">
            <a:avLst/>
          </a:prstGeom>
          <a:noFill/>
          <a:ln w="2857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Group 20">
            <a:extLst>
              <a:ext uri="{FF2B5EF4-FFF2-40B4-BE49-F238E27FC236}">
                <a16:creationId xmlns:a16="http://schemas.microsoft.com/office/drawing/2014/main" id="{5BEEF567-8AEE-428B-9305-2AE9B812308F}"/>
              </a:ext>
            </a:extLst>
          </p:cNvPr>
          <p:cNvGrpSpPr/>
          <p:nvPr/>
        </p:nvGrpSpPr>
        <p:grpSpPr>
          <a:xfrm>
            <a:off x="4848166" y="2628079"/>
            <a:ext cx="4153771" cy="2735410"/>
            <a:chOff x="4185766" y="2628079"/>
            <a:chExt cx="4153771" cy="2735410"/>
          </a:xfrm>
        </p:grpSpPr>
        <p:pic>
          <p:nvPicPr>
            <p:cNvPr id="216" name="Picture 215">
              <a:extLst>
                <a:ext uri="{FF2B5EF4-FFF2-40B4-BE49-F238E27FC236}">
                  <a16:creationId xmlns:a16="http://schemas.microsoft.com/office/drawing/2014/main" id="{CB8BD219-EB6E-4CD3-9E11-F1DE07CE4BE6}"/>
                </a:ext>
              </a:extLst>
            </p:cNvPr>
            <p:cNvPicPr>
              <a:picLocks noChangeAspect="1"/>
            </p:cNvPicPr>
            <p:nvPr/>
          </p:nvPicPr>
          <p:blipFill>
            <a:blip r:embed="rId8" cstate="print">
              <a:duotone>
                <a:schemeClr val="accent4">
                  <a:shade val="45000"/>
                  <a:satMod val="135000"/>
                </a:schemeClr>
                <a:prstClr val="white"/>
              </a:duotone>
              <a:extLst>
                <a:ext uri="{BEBA8EAE-BF5A-486C-A8C5-ECC9F3942E4B}">
                  <a14:imgProps xmlns:a14="http://schemas.microsoft.com/office/drawing/2010/main">
                    <a14:imgLayer r:embed="rId9">
                      <a14:imgEffect>
                        <a14:brightnessContrast bright="-4000" contrast="14000"/>
                      </a14:imgEffect>
                    </a14:imgLayer>
                  </a14:imgProps>
                </a:ext>
                <a:ext uri="{28A0092B-C50C-407E-A947-70E740481C1C}">
                  <a14:useLocalDpi xmlns:a14="http://schemas.microsoft.com/office/drawing/2010/main" val="0"/>
                </a:ext>
              </a:extLst>
            </a:blip>
            <a:stretch>
              <a:fillRect/>
            </a:stretch>
          </p:blipFill>
          <p:spPr>
            <a:xfrm>
              <a:off x="4185766" y="3773091"/>
              <a:ext cx="1108218" cy="1455139"/>
            </a:xfrm>
            <a:prstGeom prst="rect">
              <a:avLst/>
            </a:prstGeom>
          </p:spPr>
        </p:pic>
        <p:grpSp>
          <p:nvGrpSpPr>
            <p:cNvPr id="39" name="Group 38">
              <a:extLst>
                <a:ext uri="{FF2B5EF4-FFF2-40B4-BE49-F238E27FC236}">
                  <a16:creationId xmlns:a16="http://schemas.microsoft.com/office/drawing/2014/main" id="{DE80F6B6-E63E-4A70-A5A3-6E225DA3655E}"/>
                </a:ext>
              </a:extLst>
            </p:cNvPr>
            <p:cNvGrpSpPr/>
            <p:nvPr/>
          </p:nvGrpSpPr>
          <p:grpSpPr>
            <a:xfrm>
              <a:off x="5487035" y="2628079"/>
              <a:ext cx="866842" cy="1329265"/>
              <a:chOff x="5862638" y="2686051"/>
              <a:chExt cx="654051" cy="876300"/>
            </a:xfrm>
          </p:grpSpPr>
          <p:sp>
            <p:nvSpPr>
              <p:cNvPr id="34" name="Freeform 5">
                <a:extLst>
                  <a:ext uri="{FF2B5EF4-FFF2-40B4-BE49-F238E27FC236}">
                    <a16:creationId xmlns:a16="http://schemas.microsoft.com/office/drawing/2014/main" id="{3A26D3D7-C946-4235-A794-F570C9970BEB}"/>
                  </a:ext>
                </a:extLst>
              </p:cNvPr>
              <p:cNvSpPr>
                <a:spLocks/>
              </p:cNvSpPr>
              <p:nvPr/>
            </p:nvSpPr>
            <p:spPr bwMode="auto">
              <a:xfrm>
                <a:off x="6026151" y="2932113"/>
                <a:ext cx="328613" cy="173038"/>
              </a:xfrm>
              <a:custGeom>
                <a:avLst/>
                <a:gdLst>
                  <a:gd name="T0" fmla="*/ 0 w 512"/>
                  <a:gd name="T1" fmla="*/ 0 h 272"/>
                  <a:gd name="T2" fmla="*/ 0 w 512"/>
                  <a:gd name="T3" fmla="*/ 16 h 272"/>
                  <a:gd name="T4" fmla="*/ 256 w 512"/>
                  <a:gd name="T5" fmla="*/ 272 h 272"/>
                  <a:gd name="T6" fmla="*/ 512 w 512"/>
                  <a:gd name="T7" fmla="*/ 16 h 272"/>
                  <a:gd name="T8" fmla="*/ 512 w 512"/>
                  <a:gd name="T9" fmla="*/ 0 h 272"/>
                </a:gdLst>
                <a:ahLst/>
                <a:cxnLst>
                  <a:cxn ang="0">
                    <a:pos x="T0" y="T1"/>
                  </a:cxn>
                  <a:cxn ang="0">
                    <a:pos x="T2" y="T3"/>
                  </a:cxn>
                  <a:cxn ang="0">
                    <a:pos x="T4" y="T5"/>
                  </a:cxn>
                  <a:cxn ang="0">
                    <a:pos x="T6" y="T7"/>
                  </a:cxn>
                  <a:cxn ang="0">
                    <a:pos x="T8" y="T9"/>
                  </a:cxn>
                </a:cxnLst>
                <a:rect l="0" t="0" r="r" b="b"/>
                <a:pathLst>
                  <a:path w="512" h="272">
                    <a:moveTo>
                      <a:pt x="0" y="0"/>
                    </a:moveTo>
                    <a:cubicBezTo>
                      <a:pt x="0" y="6"/>
                      <a:pt x="0" y="11"/>
                      <a:pt x="0" y="16"/>
                    </a:cubicBezTo>
                    <a:cubicBezTo>
                      <a:pt x="0" y="158"/>
                      <a:pt x="115" y="272"/>
                      <a:pt x="256" y="272"/>
                    </a:cubicBezTo>
                    <a:cubicBezTo>
                      <a:pt x="398" y="272"/>
                      <a:pt x="512" y="158"/>
                      <a:pt x="512" y="16"/>
                    </a:cubicBezTo>
                    <a:cubicBezTo>
                      <a:pt x="512" y="11"/>
                      <a:pt x="512" y="6"/>
                      <a:pt x="512" y="0"/>
                    </a:cubicBezTo>
                  </a:path>
                </a:pathLst>
              </a:custGeom>
              <a:solidFill>
                <a:schemeClr val="accent4">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5" name="Freeform 6">
                <a:extLst>
                  <a:ext uri="{FF2B5EF4-FFF2-40B4-BE49-F238E27FC236}">
                    <a16:creationId xmlns:a16="http://schemas.microsoft.com/office/drawing/2014/main" id="{507245CC-94F1-4098-BC70-D37411B8C2E1}"/>
                  </a:ext>
                </a:extLst>
              </p:cNvPr>
              <p:cNvSpPr>
                <a:spLocks noEditPoints="1"/>
              </p:cNvSpPr>
              <p:nvPr/>
            </p:nvSpPr>
            <p:spPr bwMode="auto">
              <a:xfrm>
                <a:off x="5995988" y="2686051"/>
                <a:ext cx="388938" cy="214313"/>
              </a:xfrm>
              <a:custGeom>
                <a:avLst/>
                <a:gdLst>
                  <a:gd name="T0" fmla="*/ 576 w 608"/>
                  <a:gd name="T1" fmla="*/ 272 h 336"/>
                  <a:gd name="T2" fmla="*/ 560 w 608"/>
                  <a:gd name="T3" fmla="*/ 272 h 336"/>
                  <a:gd name="T4" fmla="*/ 426 w 608"/>
                  <a:gd name="T5" fmla="*/ 63 h 336"/>
                  <a:gd name="T6" fmla="*/ 400 w 608"/>
                  <a:gd name="T7" fmla="*/ 164 h 336"/>
                  <a:gd name="T8" fmla="*/ 384 w 608"/>
                  <a:gd name="T9" fmla="*/ 176 h 336"/>
                  <a:gd name="T10" fmla="*/ 381 w 608"/>
                  <a:gd name="T11" fmla="*/ 176 h 336"/>
                  <a:gd name="T12" fmla="*/ 368 w 608"/>
                  <a:gd name="T13" fmla="*/ 158 h 336"/>
                  <a:gd name="T14" fmla="*/ 368 w 608"/>
                  <a:gd name="T15" fmla="*/ 157 h 336"/>
                  <a:gd name="T16" fmla="*/ 399 w 608"/>
                  <a:gd name="T17" fmla="*/ 37 h 336"/>
                  <a:gd name="T18" fmla="*/ 352 w 608"/>
                  <a:gd name="T19" fmla="*/ 0 h 336"/>
                  <a:gd name="T20" fmla="*/ 256 w 608"/>
                  <a:gd name="T21" fmla="*/ 0 h 336"/>
                  <a:gd name="T22" fmla="*/ 210 w 608"/>
                  <a:gd name="T23" fmla="*/ 37 h 336"/>
                  <a:gd name="T24" fmla="*/ 240 w 608"/>
                  <a:gd name="T25" fmla="*/ 157 h 336"/>
                  <a:gd name="T26" fmla="*/ 229 w 608"/>
                  <a:gd name="T27" fmla="*/ 176 h 336"/>
                  <a:gd name="T28" fmla="*/ 228 w 608"/>
                  <a:gd name="T29" fmla="*/ 176 h 336"/>
                  <a:gd name="T30" fmla="*/ 224 w 608"/>
                  <a:gd name="T31" fmla="*/ 176 h 336"/>
                  <a:gd name="T32" fmla="*/ 208 w 608"/>
                  <a:gd name="T33" fmla="*/ 164 h 336"/>
                  <a:gd name="T34" fmla="*/ 184 w 608"/>
                  <a:gd name="T35" fmla="*/ 63 h 336"/>
                  <a:gd name="T36" fmla="*/ 49 w 608"/>
                  <a:gd name="T37" fmla="*/ 272 h 336"/>
                  <a:gd name="T38" fmla="*/ 32 w 608"/>
                  <a:gd name="T39" fmla="*/ 272 h 336"/>
                  <a:gd name="T40" fmla="*/ 0 w 608"/>
                  <a:gd name="T41" fmla="*/ 304 h 336"/>
                  <a:gd name="T42" fmla="*/ 32 w 608"/>
                  <a:gd name="T43" fmla="*/ 336 h 336"/>
                  <a:gd name="T44" fmla="*/ 576 w 608"/>
                  <a:gd name="T45" fmla="*/ 336 h 336"/>
                  <a:gd name="T46" fmla="*/ 608 w 608"/>
                  <a:gd name="T47" fmla="*/ 304 h 336"/>
                  <a:gd name="T48" fmla="*/ 576 w 608"/>
                  <a:gd name="T49" fmla="*/ 272 h 336"/>
                  <a:gd name="T50" fmla="*/ 286 w 608"/>
                  <a:gd name="T51" fmla="*/ 256 h 336"/>
                  <a:gd name="T52" fmla="*/ 304 w 608"/>
                  <a:gd name="T53" fmla="*/ 181 h 336"/>
                  <a:gd name="T54" fmla="*/ 278 w 608"/>
                  <a:gd name="T55" fmla="*/ 181 h 336"/>
                  <a:gd name="T56" fmla="*/ 291 w 608"/>
                  <a:gd name="T57" fmla="*/ 101 h 336"/>
                  <a:gd name="T58" fmla="*/ 329 w 608"/>
                  <a:gd name="T59" fmla="*/ 101 h 336"/>
                  <a:gd name="T60" fmla="*/ 312 w 608"/>
                  <a:gd name="T61" fmla="*/ 162 h 336"/>
                  <a:gd name="T62" fmla="*/ 339 w 608"/>
                  <a:gd name="T63" fmla="*/ 162 h 336"/>
                  <a:gd name="T64" fmla="*/ 286 w 608"/>
                  <a:gd name="T65" fmla="*/ 25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8" h="336">
                    <a:moveTo>
                      <a:pt x="576" y="272"/>
                    </a:moveTo>
                    <a:lnTo>
                      <a:pt x="560" y="272"/>
                    </a:lnTo>
                    <a:cubicBezTo>
                      <a:pt x="555" y="184"/>
                      <a:pt x="504" y="105"/>
                      <a:pt x="426" y="63"/>
                    </a:cubicBezTo>
                    <a:lnTo>
                      <a:pt x="400" y="164"/>
                    </a:lnTo>
                    <a:cubicBezTo>
                      <a:pt x="399" y="172"/>
                      <a:pt x="392" y="177"/>
                      <a:pt x="384" y="176"/>
                    </a:cubicBezTo>
                    <a:lnTo>
                      <a:pt x="381" y="176"/>
                    </a:lnTo>
                    <a:cubicBezTo>
                      <a:pt x="372" y="175"/>
                      <a:pt x="366" y="166"/>
                      <a:pt x="368" y="158"/>
                    </a:cubicBezTo>
                    <a:cubicBezTo>
                      <a:pt x="368" y="157"/>
                      <a:pt x="368" y="157"/>
                      <a:pt x="368" y="157"/>
                    </a:cubicBezTo>
                    <a:lnTo>
                      <a:pt x="399" y="37"/>
                    </a:lnTo>
                    <a:cubicBezTo>
                      <a:pt x="394" y="15"/>
                      <a:pt x="374" y="1"/>
                      <a:pt x="352" y="0"/>
                    </a:cubicBezTo>
                    <a:lnTo>
                      <a:pt x="256" y="0"/>
                    </a:lnTo>
                    <a:cubicBezTo>
                      <a:pt x="235" y="1"/>
                      <a:pt x="215" y="15"/>
                      <a:pt x="210" y="37"/>
                    </a:cubicBezTo>
                    <a:lnTo>
                      <a:pt x="240" y="157"/>
                    </a:lnTo>
                    <a:cubicBezTo>
                      <a:pt x="243" y="165"/>
                      <a:pt x="238" y="174"/>
                      <a:pt x="229" y="176"/>
                    </a:cubicBezTo>
                    <a:cubicBezTo>
                      <a:pt x="229" y="176"/>
                      <a:pt x="229" y="176"/>
                      <a:pt x="228" y="176"/>
                    </a:cubicBezTo>
                    <a:lnTo>
                      <a:pt x="224" y="176"/>
                    </a:lnTo>
                    <a:cubicBezTo>
                      <a:pt x="217" y="177"/>
                      <a:pt x="210" y="172"/>
                      <a:pt x="208" y="164"/>
                    </a:cubicBezTo>
                    <a:lnTo>
                      <a:pt x="184" y="63"/>
                    </a:lnTo>
                    <a:cubicBezTo>
                      <a:pt x="106" y="105"/>
                      <a:pt x="55" y="184"/>
                      <a:pt x="49" y="272"/>
                    </a:cubicBezTo>
                    <a:lnTo>
                      <a:pt x="32" y="272"/>
                    </a:lnTo>
                    <a:cubicBezTo>
                      <a:pt x="15" y="272"/>
                      <a:pt x="0" y="287"/>
                      <a:pt x="0" y="304"/>
                    </a:cubicBezTo>
                    <a:cubicBezTo>
                      <a:pt x="0" y="322"/>
                      <a:pt x="15" y="336"/>
                      <a:pt x="32" y="336"/>
                    </a:cubicBezTo>
                    <a:lnTo>
                      <a:pt x="576" y="336"/>
                    </a:lnTo>
                    <a:cubicBezTo>
                      <a:pt x="594" y="336"/>
                      <a:pt x="608" y="322"/>
                      <a:pt x="608" y="304"/>
                    </a:cubicBezTo>
                    <a:cubicBezTo>
                      <a:pt x="608" y="287"/>
                      <a:pt x="594" y="272"/>
                      <a:pt x="576" y="272"/>
                    </a:cubicBezTo>
                    <a:close/>
                    <a:moveTo>
                      <a:pt x="286" y="256"/>
                    </a:moveTo>
                    <a:lnTo>
                      <a:pt x="304" y="181"/>
                    </a:lnTo>
                    <a:lnTo>
                      <a:pt x="278" y="181"/>
                    </a:lnTo>
                    <a:lnTo>
                      <a:pt x="291" y="101"/>
                    </a:lnTo>
                    <a:lnTo>
                      <a:pt x="329" y="101"/>
                    </a:lnTo>
                    <a:lnTo>
                      <a:pt x="312" y="162"/>
                    </a:lnTo>
                    <a:lnTo>
                      <a:pt x="339" y="162"/>
                    </a:lnTo>
                    <a:lnTo>
                      <a:pt x="286" y="256"/>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6" name="Freeform 7">
                <a:extLst>
                  <a:ext uri="{FF2B5EF4-FFF2-40B4-BE49-F238E27FC236}">
                    <a16:creationId xmlns:a16="http://schemas.microsoft.com/office/drawing/2014/main" id="{30D2EE45-A6CF-453A-BE86-1FD798F4836C}"/>
                  </a:ext>
                </a:extLst>
              </p:cNvPr>
              <p:cNvSpPr>
                <a:spLocks/>
              </p:cNvSpPr>
              <p:nvPr/>
            </p:nvSpPr>
            <p:spPr bwMode="auto">
              <a:xfrm>
                <a:off x="5862638" y="2987676"/>
                <a:ext cx="246063" cy="574675"/>
              </a:xfrm>
              <a:custGeom>
                <a:avLst/>
                <a:gdLst>
                  <a:gd name="T0" fmla="*/ 80 w 384"/>
                  <a:gd name="T1" fmla="*/ 497 h 899"/>
                  <a:gd name="T2" fmla="*/ 80 w 384"/>
                  <a:gd name="T3" fmla="*/ 276 h 899"/>
                  <a:gd name="T4" fmla="*/ 0 w 384"/>
                  <a:gd name="T5" fmla="*/ 168 h 899"/>
                  <a:gd name="T6" fmla="*/ 0 w 384"/>
                  <a:gd name="T7" fmla="*/ 104 h 899"/>
                  <a:gd name="T8" fmla="*/ 32 w 384"/>
                  <a:gd name="T9" fmla="*/ 104 h 899"/>
                  <a:gd name="T10" fmla="*/ 32 w 384"/>
                  <a:gd name="T11" fmla="*/ 24 h 899"/>
                  <a:gd name="T12" fmla="*/ 56 w 384"/>
                  <a:gd name="T13" fmla="*/ 0 h 899"/>
                  <a:gd name="T14" fmla="*/ 80 w 384"/>
                  <a:gd name="T15" fmla="*/ 24 h 899"/>
                  <a:gd name="T16" fmla="*/ 80 w 384"/>
                  <a:gd name="T17" fmla="*/ 104 h 899"/>
                  <a:gd name="T18" fmla="*/ 144 w 384"/>
                  <a:gd name="T19" fmla="*/ 104 h 899"/>
                  <a:gd name="T20" fmla="*/ 144 w 384"/>
                  <a:gd name="T21" fmla="*/ 24 h 899"/>
                  <a:gd name="T22" fmla="*/ 168 w 384"/>
                  <a:gd name="T23" fmla="*/ 0 h 899"/>
                  <a:gd name="T24" fmla="*/ 192 w 384"/>
                  <a:gd name="T25" fmla="*/ 24 h 899"/>
                  <a:gd name="T26" fmla="*/ 192 w 384"/>
                  <a:gd name="T27" fmla="*/ 104 h 899"/>
                  <a:gd name="T28" fmla="*/ 224 w 384"/>
                  <a:gd name="T29" fmla="*/ 104 h 899"/>
                  <a:gd name="T30" fmla="*/ 224 w 384"/>
                  <a:gd name="T31" fmla="*/ 168 h 899"/>
                  <a:gd name="T32" fmla="*/ 144 w 384"/>
                  <a:gd name="T33" fmla="*/ 276 h 899"/>
                  <a:gd name="T34" fmla="*/ 144 w 384"/>
                  <a:gd name="T35" fmla="*/ 480 h 899"/>
                  <a:gd name="T36" fmla="*/ 176 w 384"/>
                  <a:gd name="T37" fmla="*/ 512 h 899"/>
                  <a:gd name="T38" fmla="*/ 304 w 384"/>
                  <a:gd name="T39" fmla="*/ 512 h 899"/>
                  <a:gd name="T40" fmla="*/ 384 w 384"/>
                  <a:gd name="T41" fmla="*/ 592 h 899"/>
                  <a:gd name="T42" fmla="*/ 384 w 384"/>
                  <a:gd name="T43" fmla="*/ 899 h 899"/>
                  <a:gd name="T44" fmla="*/ 320 w 384"/>
                  <a:gd name="T45" fmla="*/ 899 h 899"/>
                  <a:gd name="T46" fmla="*/ 320 w 384"/>
                  <a:gd name="T47" fmla="*/ 608 h 899"/>
                  <a:gd name="T48" fmla="*/ 288 w 384"/>
                  <a:gd name="T49" fmla="*/ 576 h 899"/>
                  <a:gd name="T50" fmla="*/ 160 w 384"/>
                  <a:gd name="T51" fmla="*/ 576 h 899"/>
                  <a:gd name="T52" fmla="*/ 80 w 384"/>
                  <a:gd name="T53" fmla="*/ 497 h 899"/>
                  <a:gd name="T54" fmla="*/ 80 w 384"/>
                  <a:gd name="T55" fmla="*/ 497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4" h="899">
                    <a:moveTo>
                      <a:pt x="80" y="497"/>
                    </a:moveTo>
                    <a:lnTo>
                      <a:pt x="80" y="276"/>
                    </a:lnTo>
                    <a:cubicBezTo>
                      <a:pt x="32" y="261"/>
                      <a:pt x="0" y="218"/>
                      <a:pt x="0" y="168"/>
                    </a:cubicBezTo>
                    <a:lnTo>
                      <a:pt x="0" y="104"/>
                    </a:lnTo>
                    <a:lnTo>
                      <a:pt x="32" y="104"/>
                    </a:lnTo>
                    <a:lnTo>
                      <a:pt x="32" y="24"/>
                    </a:lnTo>
                    <a:cubicBezTo>
                      <a:pt x="32" y="11"/>
                      <a:pt x="42" y="0"/>
                      <a:pt x="56" y="0"/>
                    </a:cubicBezTo>
                    <a:cubicBezTo>
                      <a:pt x="69" y="0"/>
                      <a:pt x="80" y="11"/>
                      <a:pt x="80" y="24"/>
                    </a:cubicBezTo>
                    <a:lnTo>
                      <a:pt x="80" y="104"/>
                    </a:lnTo>
                    <a:lnTo>
                      <a:pt x="144" y="104"/>
                    </a:lnTo>
                    <a:lnTo>
                      <a:pt x="144" y="24"/>
                    </a:lnTo>
                    <a:cubicBezTo>
                      <a:pt x="144" y="11"/>
                      <a:pt x="155" y="0"/>
                      <a:pt x="168" y="0"/>
                    </a:cubicBezTo>
                    <a:cubicBezTo>
                      <a:pt x="182" y="0"/>
                      <a:pt x="192" y="11"/>
                      <a:pt x="192" y="24"/>
                    </a:cubicBezTo>
                    <a:lnTo>
                      <a:pt x="192" y="104"/>
                    </a:lnTo>
                    <a:lnTo>
                      <a:pt x="224" y="104"/>
                    </a:lnTo>
                    <a:lnTo>
                      <a:pt x="224" y="168"/>
                    </a:lnTo>
                    <a:cubicBezTo>
                      <a:pt x="224" y="218"/>
                      <a:pt x="191" y="262"/>
                      <a:pt x="144" y="276"/>
                    </a:cubicBezTo>
                    <a:lnTo>
                      <a:pt x="144" y="480"/>
                    </a:lnTo>
                    <a:cubicBezTo>
                      <a:pt x="144" y="498"/>
                      <a:pt x="158" y="512"/>
                      <a:pt x="176" y="512"/>
                    </a:cubicBezTo>
                    <a:lnTo>
                      <a:pt x="304" y="512"/>
                    </a:lnTo>
                    <a:cubicBezTo>
                      <a:pt x="349" y="512"/>
                      <a:pt x="384" y="548"/>
                      <a:pt x="384" y="592"/>
                    </a:cubicBezTo>
                    <a:lnTo>
                      <a:pt x="384" y="899"/>
                    </a:lnTo>
                    <a:lnTo>
                      <a:pt x="320" y="899"/>
                    </a:lnTo>
                    <a:lnTo>
                      <a:pt x="320" y="608"/>
                    </a:lnTo>
                    <a:cubicBezTo>
                      <a:pt x="320" y="591"/>
                      <a:pt x="306" y="576"/>
                      <a:pt x="288" y="576"/>
                    </a:cubicBezTo>
                    <a:lnTo>
                      <a:pt x="160" y="576"/>
                    </a:lnTo>
                    <a:cubicBezTo>
                      <a:pt x="116" y="577"/>
                      <a:pt x="80" y="542"/>
                      <a:pt x="80" y="497"/>
                    </a:cubicBezTo>
                    <a:cubicBezTo>
                      <a:pt x="80" y="497"/>
                      <a:pt x="80" y="497"/>
                      <a:pt x="80" y="497"/>
                    </a:cubicBez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7" name="Freeform 8">
                <a:extLst>
                  <a:ext uri="{FF2B5EF4-FFF2-40B4-BE49-F238E27FC236}">
                    <a16:creationId xmlns:a16="http://schemas.microsoft.com/office/drawing/2014/main" id="{4B3A555A-5271-49B9-8574-5CAE188EE8BC}"/>
                  </a:ext>
                </a:extLst>
              </p:cNvPr>
              <p:cNvSpPr>
                <a:spLocks/>
              </p:cNvSpPr>
              <p:nvPr/>
            </p:nvSpPr>
            <p:spPr bwMode="auto">
              <a:xfrm>
                <a:off x="5862638" y="3246438"/>
                <a:ext cx="184150" cy="227013"/>
              </a:xfrm>
              <a:custGeom>
                <a:avLst/>
                <a:gdLst>
                  <a:gd name="T0" fmla="*/ 288 w 288"/>
                  <a:gd name="T1" fmla="*/ 203 h 355"/>
                  <a:gd name="T2" fmla="*/ 160 w 288"/>
                  <a:gd name="T3" fmla="*/ 203 h 355"/>
                  <a:gd name="T4" fmla="*/ 48 w 288"/>
                  <a:gd name="T5" fmla="*/ 91 h 355"/>
                  <a:gd name="T6" fmla="*/ 48 w 288"/>
                  <a:gd name="T7" fmla="*/ 0 h 355"/>
                  <a:gd name="T8" fmla="*/ 0 w 288"/>
                  <a:gd name="T9" fmla="*/ 99 h 355"/>
                  <a:gd name="T10" fmla="*/ 0 w 288"/>
                  <a:gd name="T11" fmla="*/ 355 h 355"/>
                  <a:gd name="T12" fmla="*/ 288 w 288"/>
                  <a:gd name="T13" fmla="*/ 355 h 355"/>
                  <a:gd name="T14" fmla="*/ 288 w 288"/>
                  <a:gd name="T15" fmla="*/ 203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355">
                    <a:moveTo>
                      <a:pt x="288" y="203"/>
                    </a:moveTo>
                    <a:lnTo>
                      <a:pt x="160" y="203"/>
                    </a:lnTo>
                    <a:cubicBezTo>
                      <a:pt x="99" y="203"/>
                      <a:pt x="48" y="153"/>
                      <a:pt x="48" y="91"/>
                    </a:cubicBezTo>
                    <a:lnTo>
                      <a:pt x="48" y="0"/>
                    </a:lnTo>
                    <a:cubicBezTo>
                      <a:pt x="19" y="25"/>
                      <a:pt x="1" y="61"/>
                      <a:pt x="0" y="99"/>
                    </a:cubicBezTo>
                    <a:lnTo>
                      <a:pt x="0" y="355"/>
                    </a:lnTo>
                    <a:lnTo>
                      <a:pt x="288" y="355"/>
                    </a:lnTo>
                    <a:lnTo>
                      <a:pt x="288" y="203"/>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8" name="Freeform 9">
                <a:extLst>
                  <a:ext uri="{FF2B5EF4-FFF2-40B4-BE49-F238E27FC236}">
                    <a16:creationId xmlns:a16="http://schemas.microsoft.com/office/drawing/2014/main" id="{28FC8CD3-2E3F-4533-8398-37CF2978FAA2}"/>
                  </a:ext>
                </a:extLst>
              </p:cNvPr>
              <p:cNvSpPr>
                <a:spLocks/>
              </p:cNvSpPr>
              <p:nvPr/>
            </p:nvSpPr>
            <p:spPr bwMode="auto">
              <a:xfrm>
                <a:off x="5975351" y="3146426"/>
                <a:ext cx="541338" cy="327025"/>
              </a:xfrm>
              <a:custGeom>
                <a:avLst/>
                <a:gdLst>
                  <a:gd name="T0" fmla="*/ 797 w 848"/>
                  <a:gd name="T1" fmla="*/ 154 h 512"/>
                  <a:gd name="T2" fmla="*/ 548 w 848"/>
                  <a:gd name="T3" fmla="*/ 32 h 512"/>
                  <a:gd name="T4" fmla="*/ 336 w 848"/>
                  <a:gd name="T5" fmla="*/ 0 h 512"/>
                  <a:gd name="T6" fmla="*/ 125 w 848"/>
                  <a:gd name="T7" fmla="*/ 32 h 512"/>
                  <a:gd name="T8" fmla="*/ 0 w 848"/>
                  <a:gd name="T9" fmla="*/ 80 h 512"/>
                  <a:gd name="T10" fmla="*/ 0 w 848"/>
                  <a:gd name="T11" fmla="*/ 232 h 512"/>
                  <a:gd name="T12" fmla="*/ 128 w 848"/>
                  <a:gd name="T13" fmla="*/ 232 h 512"/>
                  <a:gd name="T14" fmla="*/ 240 w 848"/>
                  <a:gd name="T15" fmla="*/ 344 h 512"/>
                  <a:gd name="T16" fmla="*/ 240 w 848"/>
                  <a:gd name="T17" fmla="*/ 512 h 512"/>
                  <a:gd name="T18" fmla="*/ 848 w 848"/>
                  <a:gd name="T19" fmla="*/ 512 h 512"/>
                  <a:gd name="T20" fmla="*/ 848 w 848"/>
                  <a:gd name="T21" fmla="*/ 256 h 512"/>
                  <a:gd name="T22" fmla="*/ 797 w 848"/>
                  <a:gd name="T23" fmla="*/ 15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8" h="512">
                    <a:moveTo>
                      <a:pt x="797" y="154"/>
                    </a:moveTo>
                    <a:cubicBezTo>
                      <a:pt x="727" y="96"/>
                      <a:pt x="637" y="58"/>
                      <a:pt x="548" y="32"/>
                    </a:cubicBezTo>
                    <a:cubicBezTo>
                      <a:pt x="479" y="12"/>
                      <a:pt x="408" y="1"/>
                      <a:pt x="336" y="0"/>
                    </a:cubicBezTo>
                    <a:cubicBezTo>
                      <a:pt x="265" y="2"/>
                      <a:pt x="194" y="12"/>
                      <a:pt x="125" y="32"/>
                    </a:cubicBezTo>
                    <a:cubicBezTo>
                      <a:pt x="82" y="45"/>
                      <a:pt x="40" y="61"/>
                      <a:pt x="0" y="80"/>
                    </a:cubicBezTo>
                    <a:lnTo>
                      <a:pt x="0" y="232"/>
                    </a:lnTo>
                    <a:lnTo>
                      <a:pt x="128" y="232"/>
                    </a:lnTo>
                    <a:cubicBezTo>
                      <a:pt x="190" y="232"/>
                      <a:pt x="240" y="283"/>
                      <a:pt x="240" y="344"/>
                    </a:cubicBezTo>
                    <a:lnTo>
                      <a:pt x="240" y="512"/>
                    </a:lnTo>
                    <a:lnTo>
                      <a:pt x="848" y="512"/>
                    </a:lnTo>
                    <a:lnTo>
                      <a:pt x="848" y="256"/>
                    </a:lnTo>
                    <a:cubicBezTo>
                      <a:pt x="848" y="216"/>
                      <a:pt x="829" y="179"/>
                      <a:pt x="797" y="154"/>
                    </a:cubicBez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grpSp>
        <p:grpSp>
          <p:nvGrpSpPr>
            <p:cNvPr id="52" name="Group 51">
              <a:extLst>
                <a:ext uri="{FF2B5EF4-FFF2-40B4-BE49-F238E27FC236}">
                  <a16:creationId xmlns:a16="http://schemas.microsoft.com/office/drawing/2014/main" id="{21295A0C-133A-4434-956B-FF666FCBEB7D}"/>
                </a:ext>
              </a:extLst>
            </p:cNvPr>
            <p:cNvGrpSpPr/>
            <p:nvPr/>
          </p:nvGrpSpPr>
          <p:grpSpPr>
            <a:xfrm>
              <a:off x="5046951" y="3741284"/>
              <a:ext cx="1622203" cy="1622205"/>
              <a:chOff x="4924559" y="3741284"/>
              <a:chExt cx="1622203" cy="1622205"/>
            </a:xfrm>
          </p:grpSpPr>
          <p:sp>
            <p:nvSpPr>
              <p:cNvPr id="40" name="Rectangle 39">
                <a:extLst>
                  <a:ext uri="{FF2B5EF4-FFF2-40B4-BE49-F238E27FC236}">
                    <a16:creationId xmlns:a16="http://schemas.microsoft.com/office/drawing/2014/main" id="{5BCB37E5-36B8-412B-836D-41410448E77B}"/>
                  </a:ext>
                </a:extLst>
              </p:cNvPr>
              <p:cNvSpPr/>
              <p:nvPr/>
            </p:nvSpPr>
            <p:spPr bwMode="auto">
              <a:xfrm>
                <a:off x="5124447" y="4023654"/>
                <a:ext cx="1222425" cy="828313"/>
              </a:xfrm>
              <a:prstGeom prst="rect">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grpSp>
            <p:nvGrpSpPr>
              <p:cNvPr id="174" name="Group 173">
                <a:extLst>
                  <a:ext uri="{FF2B5EF4-FFF2-40B4-BE49-F238E27FC236}">
                    <a16:creationId xmlns:a16="http://schemas.microsoft.com/office/drawing/2014/main" id="{5BDCBC1D-3AED-41A7-99B0-FDA7CF2405EF}"/>
                  </a:ext>
                </a:extLst>
              </p:cNvPr>
              <p:cNvGrpSpPr/>
              <p:nvPr/>
            </p:nvGrpSpPr>
            <p:grpSpPr>
              <a:xfrm>
                <a:off x="4924559" y="3741284"/>
                <a:ext cx="1622203" cy="1622205"/>
                <a:chOff x="3774850" y="3024318"/>
                <a:chExt cx="750968" cy="750968"/>
              </a:xfrm>
            </p:grpSpPr>
            <p:pic>
              <p:nvPicPr>
                <p:cNvPr id="176" name="Graphic 175" descr="Monitor">
                  <a:extLst>
                    <a:ext uri="{FF2B5EF4-FFF2-40B4-BE49-F238E27FC236}">
                      <a16:creationId xmlns:a16="http://schemas.microsoft.com/office/drawing/2014/main" id="{B4697708-FB79-4B04-9AC1-646210565F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74850" y="3024318"/>
                  <a:ext cx="750968" cy="750968"/>
                </a:xfrm>
                <a:prstGeom prst="rect">
                  <a:avLst/>
                </a:prstGeom>
              </p:spPr>
            </p:pic>
            <p:pic>
              <p:nvPicPr>
                <p:cNvPr id="177" name="Graphic 176" descr="Cloud">
                  <a:extLst>
                    <a:ext uri="{FF2B5EF4-FFF2-40B4-BE49-F238E27FC236}">
                      <a16:creationId xmlns:a16="http://schemas.microsoft.com/office/drawing/2014/main" id="{1072988C-9051-4081-BB83-AB3AC12EA51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84676" y="3077797"/>
                  <a:ext cx="523816" cy="523816"/>
                </a:xfrm>
                <a:prstGeom prst="rect">
                  <a:avLst/>
                </a:prstGeom>
              </p:spPr>
            </p:pic>
            <p:pic>
              <p:nvPicPr>
                <p:cNvPr id="188" name="Graphic 187" descr="Lock">
                  <a:extLst>
                    <a:ext uri="{FF2B5EF4-FFF2-40B4-BE49-F238E27FC236}">
                      <a16:creationId xmlns:a16="http://schemas.microsoft.com/office/drawing/2014/main" id="{CF081AA1-FD8A-44B3-8292-5B86A698D72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12735" y="3209222"/>
                  <a:ext cx="279826" cy="279826"/>
                </a:xfrm>
                <a:prstGeom prst="rect">
                  <a:avLst/>
                </a:prstGeom>
              </p:spPr>
            </p:pic>
          </p:grpSp>
        </p:grpSp>
        <p:sp>
          <p:nvSpPr>
            <p:cNvPr id="54" name="Rectangle 53">
              <a:extLst>
                <a:ext uri="{FF2B5EF4-FFF2-40B4-BE49-F238E27FC236}">
                  <a16:creationId xmlns:a16="http://schemas.microsoft.com/office/drawing/2014/main" id="{72201221-06C5-47EC-BFD5-37B2CB7BF62A}"/>
                </a:ext>
              </a:extLst>
            </p:cNvPr>
            <p:cNvSpPr/>
            <p:nvPr/>
          </p:nvSpPr>
          <p:spPr bwMode="auto">
            <a:xfrm>
              <a:off x="7006836" y="3520872"/>
              <a:ext cx="1107117" cy="814311"/>
            </a:xfrm>
            <a:prstGeom prst="rect">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43" name="Oval 13">
              <a:extLst>
                <a:ext uri="{FF2B5EF4-FFF2-40B4-BE49-F238E27FC236}">
                  <a16:creationId xmlns:a16="http://schemas.microsoft.com/office/drawing/2014/main" id="{D701D0FF-550F-4CF2-B1DA-2A1979E0D585}"/>
                </a:ext>
              </a:extLst>
            </p:cNvPr>
            <p:cNvSpPr>
              <a:spLocks noChangeArrowheads="1"/>
            </p:cNvSpPr>
            <p:nvPr/>
          </p:nvSpPr>
          <p:spPr bwMode="auto">
            <a:xfrm>
              <a:off x="7233547" y="4627643"/>
              <a:ext cx="188659" cy="190389"/>
            </a:xfrm>
            <a:prstGeom prst="ellipse">
              <a:avLst/>
            </a:pr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4" name="Freeform 14">
              <a:extLst>
                <a:ext uri="{FF2B5EF4-FFF2-40B4-BE49-F238E27FC236}">
                  <a16:creationId xmlns:a16="http://schemas.microsoft.com/office/drawing/2014/main" id="{161F2F88-18C2-443F-91D0-E5B215E76F87}"/>
                </a:ext>
              </a:extLst>
            </p:cNvPr>
            <p:cNvSpPr>
              <a:spLocks/>
            </p:cNvSpPr>
            <p:nvPr/>
          </p:nvSpPr>
          <p:spPr bwMode="auto">
            <a:xfrm>
              <a:off x="7140083" y="4843994"/>
              <a:ext cx="372125" cy="188659"/>
            </a:xfrm>
            <a:custGeom>
              <a:avLst/>
              <a:gdLst>
                <a:gd name="T0" fmla="*/ 288 w 288"/>
                <a:gd name="T1" fmla="*/ 145 h 145"/>
                <a:gd name="T2" fmla="*/ 288 w 288"/>
                <a:gd name="T3" fmla="*/ 73 h 145"/>
                <a:gd name="T4" fmla="*/ 274 w 288"/>
                <a:gd name="T5" fmla="*/ 44 h 145"/>
                <a:gd name="T6" fmla="*/ 204 w 288"/>
                <a:gd name="T7" fmla="*/ 9 h 145"/>
                <a:gd name="T8" fmla="*/ 144 w 288"/>
                <a:gd name="T9" fmla="*/ 0 h 145"/>
                <a:gd name="T10" fmla="*/ 85 w 288"/>
                <a:gd name="T11" fmla="*/ 9 h 145"/>
                <a:gd name="T12" fmla="*/ 15 w 288"/>
                <a:gd name="T13" fmla="*/ 44 h 145"/>
                <a:gd name="T14" fmla="*/ 0 w 288"/>
                <a:gd name="T15" fmla="*/ 73 h 145"/>
                <a:gd name="T16" fmla="*/ 0 w 288"/>
                <a:gd name="T17" fmla="*/ 145 h 145"/>
                <a:gd name="T18" fmla="*/ 288 w 288"/>
                <a:gd name="T19"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145">
                  <a:moveTo>
                    <a:pt x="288" y="145"/>
                  </a:moveTo>
                  <a:lnTo>
                    <a:pt x="288" y="73"/>
                  </a:lnTo>
                  <a:cubicBezTo>
                    <a:pt x="288" y="62"/>
                    <a:pt x="283" y="51"/>
                    <a:pt x="274" y="44"/>
                  </a:cubicBezTo>
                  <a:cubicBezTo>
                    <a:pt x="253" y="28"/>
                    <a:pt x="229" y="16"/>
                    <a:pt x="204" y="9"/>
                  </a:cubicBezTo>
                  <a:cubicBezTo>
                    <a:pt x="185" y="3"/>
                    <a:pt x="165" y="0"/>
                    <a:pt x="144" y="0"/>
                  </a:cubicBezTo>
                  <a:cubicBezTo>
                    <a:pt x="124" y="1"/>
                    <a:pt x="104" y="4"/>
                    <a:pt x="85" y="9"/>
                  </a:cubicBezTo>
                  <a:cubicBezTo>
                    <a:pt x="60" y="17"/>
                    <a:pt x="36" y="28"/>
                    <a:pt x="15" y="44"/>
                  </a:cubicBezTo>
                  <a:cubicBezTo>
                    <a:pt x="6" y="51"/>
                    <a:pt x="1" y="62"/>
                    <a:pt x="0" y="73"/>
                  </a:cubicBezTo>
                  <a:lnTo>
                    <a:pt x="0" y="145"/>
                  </a:lnTo>
                  <a:lnTo>
                    <a:pt x="288" y="145"/>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5" name="Oval 15">
              <a:extLst>
                <a:ext uri="{FF2B5EF4-FFF2-40B4-BE49-F238E27FC236}">
                  <a16:creationId xmlns:a16="http://schemas.microsoft.com/office/drawing/2014/main" id="{F9025A53-AD3B-4F27-80E4-2ED032682281}"/>
                </a:ext>
              </a:extLst>
            </p:cNvPr>
            <p:cNvSpPr>
              <a:spLocks noChangeArrowheads="1"/>
            </p:cNvSpPr>
            <p:nvPr/>
          </p:nvSpPr>
          <p:spPr bwMode="auto">
            <a:xfrm>
              <a:off x="7645480" y="4627643"/>
              <a:ext cx="186928" cy="190389"/>
            </a:xfrm>
            <a:prstGeom prst="ellipse">
              <a:avLst/>
            </a:pr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6" name="Freeform 16">
              <a:extLst>
                <a:ext uri="{FF2B5EF4-FFF2-40B4-BE49-F238E27FC236}">
                  <a16:creationId xmlns:a16="http://schemas.microsoft.com/office/drawing/2014/main" id="{42B934A8-5CA5-41D0-B592-104C65999A66}"/>
                </a:ext>
              </a:extLst>
            </p:cNvPr>
            <p:cNvSpPr>
              <a:spLocks/>
            </p:cNvSpPr>
            <p:nvPr/>
          </p:nvSpPr>
          <p:spPr bwMode="auto">
            <a:xfrm>
              <a:off x="7553747" y="4843994"/>
              <a:ext cx="372125" cy="188659"/>
            </a:xfrm>
            <a:custGeom>
              <a:avLst/>
              <a:gdLst>
                <a:gd name="T0" fmla="*/ 288 w 288"/>
                <a:gd name="T1" fmla="*/ 145 h 145"/>
                <a:gd name="T2" fmla="*/ 288 w 288"/>
                <a:gd name="T3" fmla="*/ 73 h 145"/>
                <a:gd name="T4" fmla="*/ 274 w 288"/>
                <a:gd name="T5" fmla="*/ 44 h 145"/>
                <a:gd name="T6" fmla="*/ 204 w 288"/>
                <a:gd name="T7" fmla="*/ 9 h 145"/>
                <a:gd name="T8" fmla="*/ 144 w 288"/>
                <a:gd name="T9" fmla="*/ 0 h 145"/>
                <a:gd name="T10" fmla="*/ 85 w 288"/>
                <a:gd name="T11" fmla="*/ 9 h 145"/>
                <a:gd name="T12" fmla="*/ 15 w 288"/>
                <a:gd name="T13" fmla="*/ 44 h 145"/>
                <a:gd name="T14" fmla="*/ 0 w 288"/>
                <a:gd name="T15" fmla="*/ 73 h 145"/>
                <a:gd name="T16" fmla="*/ 0 w 288"/>
                <a:gd name="T17" fmla="*/ 145 h 145"/>
                <a:gd name="T18" fmla="*/ 288 w 288"/>
                <a:gd name="T19"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145">
                  <a:moveTo>
                    <a:pt x="288" y="145"/>
                  </a:moveTo>
                  <a:lnTo>
                    <a:pt x="288" y="73"/>
                  </a:lnTo>
                  <a:cubicBezTo>
                    <a:pt x="288" y="62"/>
                    <a:pt x="283" y="51"/>
                    <a:pt x="274" y="44"/>
                  </a:cubicBezTo>
                  <a:cubicBezTo>
                    <a:pt x="253" y="28"/>
                    <a:pt x="229" y="16"/>
                    <a:pt x="204" y="9"/>
                  </a:cubicBezTo>
                  <a:cubicBezTo>
                    <a:pt x="185" y="3"/>
                    <a:pt x="165" y="0"/>
                    <a:pt x="144" y="0"/>
                  </a:cubicBezTo>
                  <a:cubicBezTo>
                    <a:pt x="124" y="1"/>
                    <a:pt x="104" y="4"/>
                    <a:pt x="85" y="9"/>
                  </a:cubicBezTo>
                  <a:cubicBezTo>
                    <a:pt x="60" y="17"/>
                    <a:pt x="36" y="28"/>
                    <a:pt x="15" y="44"/>
                  </a:cubicBezTo>
                  <a:cubicBezTo>
                    <a:pt x="6" y="51"/>
                    <a:pt x="1" y="62"/>
                    <a:pt x="0" y="73"/>
                  </a:cubicBezTo>
                  <a:lnTo>
                    <a:pt x="0" y="145"/>
                  </a:lnTo>
                  <a:lnTo>
                    <a:pt x="288" y="145"/>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7" name="Oval 17">
              <a:extLst>
                <a:ext uri="{FF2B5EF4-FFF2-40B4-BE49-F238E27FC236}">
                  <a16:creationId xmlns:a16="http://schemas.microsoft.com/office/drawing/2014/main" id="{F1CEE77B-F081-404C-B4A2-ADE36767E931}"/>
                </a:ext>
              </a:extLst>
            </p:cNvPr>
            <p:cNvSpPr>
              <a:spLocks noChangeArrowheads="1"/>
            </p:cNvSpPr>
            <p:nvPr/>
          </p:nvSpPr>
          <p:spPr bwMode="auto">
            <a:xfrm>
              <a:off x="8059144" y="4627643"/>
              <a:ext cx="188659" cy="190389"/>
            </a:xfrm>
            <a:prstGeom prst="ellipse">
              <a:avLst/>
            </a:pr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8" name="Freeform 18">
              <a:extLst>
                <a:ext uri="{FF2B5EF4-FFF2-40B4-BE49-F238E27FC236}">
                  <a16:creationId xmlns:a16="http://schemas.microsoft.com/office/drawing/2014/main" id="{7F2B5D4F-15B1-4C9B-BF5F-DA64F49D186A}"/>
                </a:ext>
              </a:extLst>
            </p:cNvPr>
            <p:cNvSpPr>
              <a:spLocks/>
            </p:cNvSpPr>
            <p:nvPr/>
          </p:nvSpPr>
          <p:spPr bwMode="auto">
            <a:xfrm>
              <a:off x="7967412" y="4843994"/>
              <a:ext cx="372125" cy="188659"/>
            </a:xfrm>
            <a:custGeom>
              <a:avLst/>
              <a:gdLst>
                <a:gd name="T0" fmla="*/ 288 w 288"/>
                <a:gd name="T1" fmla="*/ 145 h 145"/>
                <a:gd name="T2" fmla="*/ 288 w 288"/>
                <a:gd name="T3" fmla="*/ 73 h 145"/>
                <a:gd name="T4" fmla="*/ 274 w 288"/>
                <a:gd name="T5" fmla="*/ 44 h 145"/>
                <a:gd name="T6" fmla="*/ 204 w 288"/>
                <a:gd name="T7" fmla="*/ 9 h 145"/>
                <a:gd name="T8" fmla="*/ 144 w 288"/>
                <a:gd name="T9" fmla="*/ 0 h 145"/>
                <a:gd name="T10" fmla="*/ 85 w 288"/>
                <a:gd name="T11" fmla="*/ 9 h 145"/>
                <a:gd name="T12" fmla="*/ 15 w 288"/>
                <a:gd name="T13" fmla="*/ 44 h 145"/>
                <a:gd name="T14" fmla="*/ 0 w 288"/>
                <a:gd name="T15" fmla="*/ 73 h 145"/>
                <a:gd name="T16" fmla="*/ 0 w 288"/>
                <a:gd name="T17" fmla="*/ 145 h 145"/>
                <a:gd name="T18" fmla="*/ 288 w 288"/>
                <a:gd name="T19"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145">
                  <a:moveTo>
                    <a:pt x="288" y="145"/>
                  </a:moveTo>
                  <a:lnTo>
                    <a:pt x="288" y="73"/>
                  </a:lnTo>
                  <a:cubicBezTo>
                    <a:pt x="288" y="62"/>
                    <a:pt x="283" y="51"/>
                    <a:pt x="274" y="44"/>
                  </a:cubicBezTo>
                  <a:cubicBezTo>
                    <a:pt x="253" y="28"/>
                    <a:pt x="229" y="16"/>
                    <a:pt x="204" y="9"/>
                  </a:cubicBezTo>
                  <a:cubicBezTo>
                    <a:pt x="185" y="3"/>
                    <a:pt x="165" y="0"/>
                    <a:pt x="144" y="0"/>
                  </a:cubicBezTo>
                  <a:cubicBezTo>
                    <a:pt x="124" y="1"/>
                    <a:pt x="104" y="4"/>
                    <a:pt x="85" y="9"/>
                  </a:cubicBezTo>
                  <a:cubicBezTo>
                    <a:pt x="60" y="17"/>
                    <a:pt x="36" y="28"/>
                    <a:pt x="15" y="44"/>
                  </a:cubicBezTo>
                  <a:cubicBezTo>
                    <a:pt x="6" y="51"/>
                    <a:pt x="1" y="62"/>
                    <a:pt x="0" y="73"/>
                  </a:cubicBezTo>
                  <a:lnTo>
                    <a:pt x="0" y="145"/>
                  </a:lnTo>
                  <a:lnTo>
                    <a:pt x="288" y="145"/>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9" name="Oval 19">
              <a:extLst>
                <a:ext uri="{FF2B5EF4-FFF2-40B4-BE49-F238E27FC236}">
                  <a16:creationId xmlns:a16="http://schemas.microsoft.com/office/drawing/2014/main" id="{B3EA5DCA-2C81-4EE7-9867-D8C3620B3BA5}"/>
                </a:ext>
              </a:extLst>
            </p:cNvPr>
            <p:cNvSpPr>
              <a:spLocks noChangeArrowheads="1"/>
            </p:cNvSpPr>
            <p:nvPr/>
          </p:nvSpPr>
          <p:spPr bwMode="auto">
            <a:xfrm>
              <a:off x="6799112" y="3722427"/>
              <a:ext cx="245775" cy="247507"/>
            </a:xfrm>
            <a:prstGeom prst="ellipse">
              <a:avLst/>
            </a:pr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0" name="Freeform 20">
              <a:extLst>
                <a:ext uri="{FF2B5EF4-FFF2-40B4-BE49-F238E27FC236}">
                  <a16:creationId xmlns:a16="http://schemas.microsoft.com/office/drawing/2014/main" id="{DB33F620-C141-447D-85E4-9EFAB33D902C}"/>
                </a:ext>
              </a:extLst>
            </p:cNvPr>
            <p:cNvSpPr>
              <a:spLocks/>
            </p:cNvSpPr>
            <p:nvPr/>
          </p:nvSpPr>
          <p:spPr bwMode="auto">
            <a:xfrm>
              <a:off x="6584491" y="3786467"/>
              <a:ext cx="1074836" cy="1329265"/>
            </a:xfrm>
            <a:custGeom>
              <a:avLst/>
              <a:gdLst>
                <a:gd name="T0" fmla="*/ 822 w 831"/>
                <a:gd name="T1" fmla="*/ 9 h 1019"/>
                <a:gd name="T2" fmla="*/ 788 w 831"/>
                <a:gd name="T3" fmla="*/ 9 h 1019"/>
                <a:gd name="T4" fmla="*/ 581 w 831"/>
                <a:gd name="T5" fmla="*/ 216 h 1019"/>
                <a:gd name="T6" fmla="*/ 534 w 831"/>
                <a:gd name="T7" fmla="*/ 228 h 1019"/>
                <a:gd name="T8" fmla="*/ 471 w 831"/>
                <a:gd name="T9" fmla="*/ 329 h 1019"/>
                <a:gd name="T10" fmla="*/ 453 w 831"/>
                <a:gd name="T11" fmla="*/ 253 h 1019"/>
                <a:gd name="T12" fmla="*/ 439 w 831"/>
                <a:gd name="T13" fmla="*/ 226 h 1019"/>
                <a:gd name="T14" fmla="*/ 339 w 831"/>
                <a:gd name="T15" fmla="*/ 174 h 1019"/>
                <a:gd name="T16" fmla="*/ 261 w 831"/>
                <a:gd name="T17" fmla="*/ 165 h 1019"/>
                <a:gd name="T18" fmla="*/ 183 w 831"/>
                <a:gd name="T19" fmla="*/ 177 h 1019"/>
                <a:gd name="T20" fmla="*/ 83 w 831"/>
                <a:gd name="T21" fmla="*/ 229 h 1019"/>
                <a:gd name="T22" fmla="*/ 69 w 831"/>
                <a:gd name="T23" fmla="*/ 255 h 1019"/>
                <a:gd name="T24" fmla="*/ 0 w 831"/>
                <a:gd name="T25" fmla="*/ 549 h 1019"/>
                <a:gd name="T26" fmla="*/ 48 w 831"/>
                <a:gd name="T27" fmla="*/ 597 h 1019"/>
                <a:gd name="T28" fmla="*/ 93 w 831"/>
                <a:gd name="T29" fmla="*/ 562 h 1019"/>
                <a:gd name="T30" fmla="*/ 143 w 831"/>
                <a:gd name="T31" fmla="*/ 355 h 1019"/>
                <a:gd name="T32" fmla="*/ 143 w 831"/>
                <a:gd name="T33" fmla="*/ 1019 h 1019"/>
                <a:gd name="T34" fmla="*/ 237 w 831"/>
                <a:gd name="T35" fmla="*/ 1019 h 1019"/>
                <a:gd name="T36" fmla="*/ 237 w 831"/>
                <a:gd name="T37" fmla="*/ 592 h 1019"/>
                <a:gd name="T38" fmla="*/ 285 w 831"/>
                <a:gd name="T39" fmla="*/ 592 h 1019"/>
                <a:gd name="T40" fmla="*/ 285 w 831"/>
                <a:gd name="T41" fmla="*/ 1019 h 1019"/>
                <a:gd name="T42" fmla="*/ 380 w 831"/>
                <a:gd name="T43" fmla="*/ 1019 h 1019"/>
                <a:gd name="T44" fmla="*/ 380 w 831"/>
                <a:gd name="T45" fmla="*/ 352 h 1019"/>
                <a:gd name="T46" fmla="*/ 397 w 831"/>
                <a:gd name="T47" fmla="*/ 427 h 1019"/>
                <a:gd name="T48" fmla="*/ 407 w 831"/>
                <a:gd name="T49" fmla="*/ 439 h 1019"/>
                <a:gd name="T50" fmla="*/ 471 w 831"/>
                <a:gd name="T51" fmla="*/ 462 h 1019"/>
                <a:gd name="T52" fmla="*/ 509 w 831"/>
                <a:gd name="T53" fmla="*/ 445 h 1019"/>
                <a:gd name="T54" fmla="*/ 607 w 831"/>
                <a:gd name="T55" fmla="*/ 285 h 1019"/>
                <a:gd name="T56" fmla="*/ 613 w 831"/>
                <a:gd name="T57" fmla="*/ 251 h 1019"/>
                <a:gd name="T58" fmla="*/ 821 w 831"/>
                <a:gd name="T59" fmla="*/ 43 h 1019"/>
                <a:gd name="T60" fmla="*/ 822 w 831"/>
                <a:gd name="T61" fmla="*/ 9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1" h="1019">
                  <a:moveTo>
                    <a:pt x="822" y="9"/>
                  </a:moveTo>
                  <a:cubicBezTo>
                    <a:pt x="812" y="0"/>
                    <a:pt x="797" y="0"/>
                    <a:pt x="788" y="9"/>
                  </a:cubicBezTo>
                  <a:lnTo>
                    <a:pt x="581" y="216"/>
                  </a:lnTo>
                  <a:cubicBezTo>
                    <a:pt x="564" y="211"/>
                    <a:pt x="547" y="216"/>
                    <a:pt x="534" y="228"/>
                  </a:cubicBezTo>
                  <a:cubicBezTo>
                    <a:pt x="531" y="231"/>
                    <a:pt x="471" y="329"/>
                    <a:pt x="471" y="329"/>
                  </a:cubicBezTo>
                  <a:lnTo>
                    <a:pt x="453" y="253"/>
                  </a:lnTo>
                  <a:cubicBezTo>
                    <a:pt x="451" y="243"/>
                    <a:pt x="446" y="234"/>
                    <a:pt x="439" y="226"/>
                  </a:cubicBezTo>
                  <a:cubicBezTo>
                    <a:pt x="410" y="203"/>
                    <a:pt x="376" y="185"/>
                    <a:pt x="339" y="174"/>
                  </a:cubicBezTo>
                  <a:cubicBezTo>
                    <a:pt x="314" y="169"/>
                    <a:pt x="287" y="166"/>
                    <a:pt x="261" y="165"/>
                  </a:cubicBezTo>
                  <a:cubicBezTo>
                    <a:pt x="235" y="165"/>
                    <a:pt x="208" y="169"/>
                    <a:pt x="183" y="177"/>
                  </a:cubicBezTo>
                  <a:cubicBezTo>
                    <a:pt x="146" y="186"/>
                    <a:pt x="112" y="204"/>
                    <a:pt x="83" y="229"/>
                  </a:cubicBezTo>
                  <a:cubicBezTo>
                    <a:pt x="76" y="236"/>
                    <a:pt x="71" y="245"/>
                    <a:pt x="69" y="255"/>
                  </a:cubicBezTo>
                  <a:cubicBezTo>
                    <a:pt x="69" y="255"/>
                    <a:pt x="0" y="545"/>
                    <a:pt x="0" y="549"/>
                  </a:cubicBezTo>
                  <a:cubicBezTo>
                    <a:pt x="0" y="576"/>
                    <a:pt x="21" y="597"/>
                    <a:pt x="48" y="597"/>
                  </a:cubicBezTo>
                  <a:cubicBezTo>
                    <a:pt x="69" y="597"/>
                    <a:pt x="87" y="582"/>
                    <a:pt x="93" y="562"/>
                  </a:cubicBezTo>
                  <a:lnTo>
                    <a:pt x="143" y="355"/>
                  </a:lnTo>
                  <a:lnTo>
                    <a:pt x="143" y="1019"/>
                  </a:lnTo>
                  <a:lnTo>
                    <a:pt x="237" y="1019"/>
                  </a:lnTo>
                  <a:lnTo>
                    <a:pt x="237" y="592"/>
                  </a:lnTo>
                  <a:lnTo>
                    <a:pt x="285" y="592"/>
                  </a:lnTo>
                  <a:lnTo>
                    <a:pt x="285" y="1019"/>
                  </a:lnTo>
                  <a:lnTo>
                    <a:pt x="380" y="1019"/>
                  </a:lnTo>
                  <a:lnTo>
                    <a:pt x="380" y="352"/>
                  </a:lnTo>
                  <a:lnTo>
                    <a:pt x="397" y="427"/>
                  </a:lnTo>
                  <a:cubicBezTo>
                    <a:pt x="399" y="433"/>
                    <a:pt x="402" y="437"/>
                    <a:pt x="407" y="439"/>
                  </a:cubicBezTo>
                  <a:cubicBezTo>
                    <a:pt x="425" y="454"/>
                    <a:pt x="448" y="461"/>
                    <a:pt x="471" y="462"/>
                  </a:cubicBezTo>
                  <a:cubicBezTo>
                    <a:pt x="486" y="464"/>
                    <a:pt x="501" y="457"/>
                    <a:pt x="509" y="445"/>
                  </a:cubicBezTo>
                  <a:lnTo>
                    <a:pt x="607" y="285"/>
                  </a:lnTo>
                  <a:cubicBezTo>
                    <a:pt x="613" y="275"/>
                    <a:pt x="615" y="263"/>
                    <a:pt x="613" y="251"/>
                  </a:cubicBezTo>
                  <a:lnTo>
                    <a:pt x="821" y="43"/>
                  </a:lnTo>
                  <a:cubicBezTo>
                    <a:pt x="831" y="34"/>
                    <a:pt x="831" y="19"/>
                    <a:pt x="822" y="9"/>
                  </a:cubicBez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1" name="Freeform 21">
              <a:extLst>
                <a:ext uri="{FF2B5EF4-FFF2-40B4-BE49-F238E27FC236}">
                  <a16:creationId xmlns:a16="http://schemas.microsoft.com/office/drawing/2014/main" id="{31D8450A-9EB9-4408-B5C5-31AE0E213EAD}"/>
                </a:ext>
              </a:extLst>
            </p:cNvPr>
            <p:cNvSpPr>
              <a:spLocks/>
            </p:cNvSpPr>
            <p:nvPr/>
          </p:nvSpPr>
          <p:spPr bwMode="auto">
            <a:xfrm>
              <a:off x="6973925" y="3509537"/>
              <a:ext cx="1180415" cy="855022"/>
            </a:xfrm>
            <a:custGeom>
              <a:avLst/>
              <a:gdLst>
                <a:gd name="T0" fmla="*/ 848 w 912"/>
                <a:gd name="T1" fmla="*/ 0 h 656"/>
                <a:gd name="T2" fmla="*/ 64 w 912"/>
                <a:gd name="T3" fmla="*/ 0 h 656"/>
                <a:gd name="T4" fmla="*/ 0 w 912"/>
                <a:gd name="T5" fmla="*/ 64 h 656"/>
                <a:gd name="T6" fmla="*/ 0 w 912"/>
                <a:gd name="T7" fmla="*/ 122 h 656"/>
                <a:gd name="T8" fmla="*/ 64 w 912"/>
                <a:gd name="T9" fmla="*/ 160 h 656"/>
                <a:gd name="T10" fmla="*/ 64 w 912"/>
                <a:gd name="T11" fmla="*/ 64 h 656"/>
                <a:gd name="T12" fmla="*/ 848 w 912"/>
                <a:gd name="T13" fmla="*/ 64 h 656"/>
                <a:gd name="T14" fmla="*/ 848 w 912"/>
                <a:gd name="T15" fmla="*/ 592 h 656"/>
                <a:gd name="T16" fmla="*/ 302 w 912"/>
                <a:gd name="T17" fmla="*/ 592 h 656"/>
                <a:gd name="T18" fmla="*/ 263 w 912"/>
                <a:gd name="T19" fmla="*/ 656 h 656"/>
                <a:gd name="T20" fmla="*/ 848 w 912"/>
                <a:gd name="T21" fmla="*/ 656 h 656"/>
                <a:gd name="T22" fmla="*/ 912 w 912"/>
                <a:gd name="T23" fmla="*/ 592 h 656"/>
                <a:gd name="T24" fmla="*/ 912 w 912"/>
                <a:gd name="T25" fmla="*/ 64 h 656"/>
                <a:gd name="T26" fmla="*/ 848 w 912"/>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2" h="656">
                  <a:moveTo>
                    <a:pt x="848" y="0"/>
                  </a:moveTo>
                  <a:lnTo>
                    <a:pt x="64" y="0"/>
                  </a:lnTo>
                  <a:cubicBezTo>
                    <a:pt x="29" y="0"/>
                    <a:pt x="0" y="29"/>
                    <a:pt x="0" y="64"/>
                  </a:cubicBezTo>
                  <a:lnTo>
                    <a:pt x="0" y="122"/>
                  </a:lnTo>
                  <a:cubicBezTo>
                    <a:pt x="25" y="129"/>
                    <a:pt x="47" y="142"/>
                    <a:pt x="64" y="160"/>
                  </a:cubicBezTo>
                  <a:lnTo>
                    <a:pt x="64" y="64"/>
                  </a:lnTo>
                  <a:lnTo>
                    <a:pt x="848" y="64"/>
                  </a:lnTo>
                  <a:lnTo>
                    <a:pt x="848" y="592"/>
                  </a:lnTo>
                  <a:lnTo>
                    <a:pt x="302" y="592"/>
                  </a:lnTo>
                  <a:lnTo>
                    <a:pt x="263" y="656"/>
                  </a:lnTo>
                  <a:lnTo>
                    <a:pt x="848" y="656"/>
                  </a:lnTo>
                  <a:cubicBezTo>
                    <a:pt x="884" y="656"/>
                    <a:pt x="912" y="628"/>
                    <a:pt x="912" y="592"/>
                  </a:cubicBezTo>
                  <a:lnTo>
                    <a:pt x="912" y="64"/>
                  </a:lnTo>
                  <a:cubicBezTo>
                    <a:pt x="912" y="29"/>
                    <a:pt x="884" y="0"/>
                    <a:pt x="848" y="0"/>
                  </a:cubicBez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grpSp>
      <p:grpSp>
        <p:nvGrpSpPr>
          <p:cNvPr id="22" name="Group 21">
            <a:extLst>
              <a:ext uri="{FF2B5EF4-FFF2-40B4-BE49-F238E27FC236}">
                <a16:creationId xmlns:a16="http://schemas.microsoft.com/office/drawing/2014/main" id="{8D377A54-94FE-41AF-AB55-EC3BB747F94A}"/>
              </a:ext>
            </a:extLst>
          </p:cNvPr>
          <p:cNvGrpSpPr/>
          <p:nvPr/>
        </p:nvGrpSpPr>
        <p:grpSpPr>
          <a:xfrm>
            <a:off x="9202320" y="2761899"/>
            <a:ext cx="2974290" cy="2577933"/>
            <a:chOff x="9015120" y="2761899"/>
            <a:chExt cx="2974290" cy="2577933"/>
          </a:xfrm>
        </p:grpSpPr>
        <p:grpSp>
          <p:nvGrpSpPr>
            <p:cNvPr id="189" name="Group 188">
              <a:extLst>
                <a:ext uri="{FF2B5EF4-FFF2-40B4-BE49-F238E27FC236}">
                  <a16:creationId xmlns:a16="http://schemas.microsoft.com/office/drawing/2014/main" id="{A41686DB-D92A-4790-A9C0-61A928B19631}"/>
                </a:ext>
              </a:extLst>
            </p:cNvPr>
            <p:cNvGrpSpPr/>
            <p:nvPr/>
          </p:nvGrpSpPr>
          <p:grpSpPr>
            <a:xfrm>
              <a:off x="9015120" y="4090072"/>
              <a:ext cx="1479883" cy="1030287"/>
              <a:chOff x="3218154" y="3028950"/>
              <a:chExt cx="1039800" cy="723900"/>
            </a:xfrm>
          </p:grpSpPr>
          <p:sp>
            <p:nvSpPr>
              <p:cNvPr id="190" name="Freeform 5">
                <a:extLst>
                  <a:ext uri="{FF2B5EF4-FFF2-40B4-BE49-F238E27FC236}">
                    <a16:creationId xmlns:a16="http://schemas.microsoft.com/office/drawing/2014/main" id="{7AF06073-4453-4E27-B18D-066BE84DB8A5}"/>
                  </a:ext>
                </a:extLst>
              </p:cNvPr>
              <p:cNvSpPr>
                <a:spLocks/>
              </p:cNvSpPr>
              <p:nvPr/>
            </p:nvSpPr>
            <p:spPr bwMode="auto">
              <a:xfrm>
                <a:off x="3646766" y="3028950"/>
                <a:ext cx="182563" cy="179388"/>
              </a:xfrm>
              <a:custGeom>
                <a:avLst/>
                <a:gdLst>
                  <a:gd name="T0" fmla="*/ 224 w 224"/>
                  <a:gd name="T1" fmla="*/ 112 h 224"/>
                  <a:gd name="T2" fmla="*/ 112 w 224"/>
                  <a:gd name="T3" fmla="*/ 224 h 224"/>
                  <a:gd name="T4" fmla="*/ 0 w 224"/>
                  <a:gd name="T5" fmla="*/ 112 h 224"/>
                  <a:gd name="T6" fmla="*/ 112 w 224"/>
                  <a:gd name="T7" fmla="*/ 0 h 224"/>
                  <a:gd name="T8" fmla="*/ 224 w 224"/>
                  <a:gd name="T9" fmla="*/ 112 h 224"/>
                </a:gdLst>
                <a:ahLst/>
                <a:cxnLst>
                  <a:cxn ang="0">
                    <a:pos x="T0" y="T1"/>
                  </a:cxn>
                  <a:cxn ang="0">
                    <a:pos x="T2" y="T3"/>
                  </a:cxn>
                  <a:cxn ang="0">
                    <a:pos x="T4" y="T5"/>
                  </a:cxn>
                  <a:cxn ang="0">
                    <a:pos x="T6" y="T7"/>
                  </a:cxn>
                  <a:cxn ang="0">
                    <a:pos x="T8" y="T9"/>
                  </a:cxn>
                </a:cxnLst>
                <a:rect l="0" t="0" r="r" b="b"/>
                <a:pathLst>
                  <a:path w="224" h="224">
                    <a:moveTo>
                      <a:pt x="224" y="112"/>
                    </a:moveTo>
                    <a:cubicBezTo>
                      <a:pt x="224" y="174"/>
                      <a:pt x="175" y="224"/>
                      <a:pt x="112" y="224"/>
                    </a:cubicBezTo>
                    <a:cubicBezTo>
                      <a:pt x="50" y="224"/>
                      <a:pt x="0" y="174"/>
                      <a:pt x="0" y="112"/>
                    </a:cubicBezTo>
                    <a:cubicBezTo>
                      <a:pt x="0" y="49"/>
                      <a:pt x="50" y="0"/>
                      <a:pt x="112" y="0"/>
                    </a:cubicBezTo>
                    <a:cubicBezTo>
                      <a:pt x="175" y="0"/>
                      <a:pt x="224" y="51"/>
                      <a:pt x="224" y="112"/>
                    </a:cubicBezTo>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91" name="Oval 6">
                <a:extLst>
                  <a:ext uri="{FF2B5EF4-FFF2-40B4-BE49-F238E27FC236}">
                    <a16:creationId xmlns:a16="http://schemas.microsoft.com/office/drawing/2014/main" id="{CBE194B4-453A-41D7-A959-A0D8F5C7C550}"/>
                  </a:ext>
                </a:extLst>
              </p:cNvPr>
              <p:cNvSpPr>
                <a:spLocks noChangeArrowheads="1"/>
              </p:cNvSpPr>
              <p:nvPr/>
            </p:nvSpPr>
            <p:spPr bwMode="auto">
              <a:xfrm>
                <a:off x="4010303" y="3079750"/>
                <a:ext cx="182563" cy="180975"/>
              </a:xfrm>
              <a:prstGeom prst="ellipse">
                <a:avLst/>
              </a:pr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92" name="Oval 7">
                <a:extLst>
                  <a:ext uri="{FF2B5EF4-FFF2-40B4-BE49-F238E27FC236}">
                    <a16:creationId xmlns:a16="http://schemas.microsoft.com/office/drawing/2014/main" id="{EC1806A9-B2FC-49E4-A1CF-0A0076519E61}"/>
                  </a:ext>
                </a:extLst>
              </p:cNvPr>
              <p:cNvSpPr>
                <a:spLocks noChangeArrowheads="1"/>
              </p:cNvSpPr>
              <p:nvPr/>
            </p:nvSpPr>
            <p:spPr bwMode="auto">
              <a:xfrm>
                <a:off x="3283228" y="3079750"/>
                <a:ext cx="182563" cy="180975"/>
              </a:xfrm>
              <a:prstGeom prst="ellipse">
                <a:avLst/>
              </a:prstGeom>
              <a:solidFill>
                <a:schemeClr val="tx1">
                  <a:lumMod val="50000"/>
                  <a:lumOff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93" name="Freeform 8">
                <a:extLst>
                  <a:ext uri="{FF2B5EF4-FFF2-40B4-BE49-F238E27FC236}">
                    <a16:creationId xmlns:a16="http://schemas.microsoft.com/office/drawing/2014/main" id="{8B7AA559-C82B-4369-A945-B880749B480F}"/>
                  </a:ext>
                </a:extLst>
              </p:cNvPr>
              <p:cNvSpPr>
                <a:spLocks/>
              </p:cNvSpPr>
              <p:nvPr/>
            </p:nvSpPr>
            <p:spPr bwMode="auto">
              <a:xfrm>
                <a:off x="3226078" y="3413125"/>
                <a:ext cx="1023938" cy="339725"/>
              </a:xfrm>
              <a:custGeom>
                <a:avLst/>
                <a:gdLst>
                  <a:gd name="T0" fmla="*/ 0 w 1261"/>
                  <a:gd name="T1" fmla="*/ 422 h 422"/>
                  <a:gd name="T2" fmla="*/ 630 w 1261"/>
                  <a:gd name="T3" fmla="*/ 0 h 422"/>
                  <a:gd name="T4" fmla="*/ 1261 w 1261"/>
                  <a:gd name="T5" fmla="*/ 422 h 422"/>
                  <a:gd name="T6" fmla="*/ 0 w 1261"/>
                  <a:gd name="T7" fmla="*/ 422 h 422"/>
                </a:gdLst>
                <a:ahLst/>
                <a:cxnLst>
                  <a:cxn ang="0">
                    <a:pos x="T0" y="T1"/>
                  </a:cxn>
                  <a:cxn ang="0">
                    <a:pos x="T2" y="T3"/>
                  </a:cxn>
                  <a:cxn ang="0">
                    <a:pos x="T4" y="T5"/>
                  </a:cxn>
                  <a:cxn ang="0">
                    <a:pos x="T6" y="T7"/>
                  </a:cxn>
                </a:cxnLst>
                <a:rect l="0" t="0" r="r" b="b"/>
                <a:pathLst>
                  <a:path w="1261" h="422">
                    <a:moveTo>
                      <a:pt x="0" y="422"/>
                    </a:moveTo>
                    <a:cubicBezTo>
                      <a:pt x="0" y="188"/>
                      <a:pt x="282" y="0"/>
                      <a:pt x="630" y="0"/>
                    </a:cubicBezTo>
                    <a:cubicBezTo>
                      <a:pt x="978" y="0"/>
                      <a:pt x="1261" y="188"/>
                      <a:pt x="1261" y="422"/>
                    </a:cubicBezTo>
                    <a:lnTo>
                      <a:pt x="0" y="422"/>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94" name="Freeform 9">
                <a:extLst>
                  <a:ext uri="{FF2B5EF4-FFF2-40B4-BE49-F238E27FC236}">
                    <a16:creationId xmlns:a16="http://schemas.microsoft.com/office/drawing/2014/main" id="{64D47721-3B84-40C8-9D9D-E99F79852D08}"/>
                  </a:ext>
                </a:extLst>
              </p:cNvPr>
              <p:cNvSpPr>
                <a:spLocks/>
              </p:cNvSpPr>
              <p:nvPr/>
            </p:nvSpPr>
            <p:spPr bwMode="auto">
              <a:xfrm>
                <a:off x="3218154" y="3278188"/>
                <a:ext cx="312738" cy="304800"/>
              </a:xfrm>
              <a:custGeom>
                <a:avLst/>
                <a:gdLst>
                  <a:gd name="T0" fmla="*/ 154 w 384"/>
                  <a:gd name="T1" fmla="*/ 226 h 378"/>
                  <a:gd name="T2" fmla="*/ 384 w 384"/>
                  <a:gd name="T3" fmla="*/ 123 h 378"/>
                  <a:gd name="T4" fmla="*/ 384 w 384"/>
                  <a:gd name="T5" fmla="*/ 106 h 378"/>
                  <a:gd name="T6" fmla="*/ 365 w 384"/>
                  <a:gd name="T7" fmla="*/ 59 h 378"/>
                  <a:gd name="T8" fmla="*/ 335 w 384"/>
                  <a:gd name="T9" fmla="*/ 42 h 378"/>
                  <a:gd name="T10" fmla="*/ 53 w 384"/>
                  <a:gd name="T11" fmla="*/ 40 h 378"/>
                  <a:gd name="T12" fmla="*/ 18 w 384"/>
                  <a:gd name="T13" fmla="*/ 59 h 378"/>
                  <a:gd name="T14" fmla="*/ 0 w 384"/>
                  <a:gd name="T15" fmla="*/ 106 h 378"/>
                  <a:gd name="T16" fmla="*/ 0 w 384"/>
                  <a:gd name="T17" fmla="*/ 378 h 378"/>
                  <a:gd name="T18" fmla="*/ 154 w 384"/>
                  <a:gd name="T19" fmla="*/ 22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78">
                    <a:moveTo>
                      <a:pt x="154" y="226"/>
                    </a:moveTo>
                    <a:cubicBezTo>
                      <a:pt x="221" y="181"/>
                      <a:pt x="300" y="146"/>
                      <a:pt x="384" y="123"/>
                    </a:cubicBezTo>
                    <a:lnTo>
                      <a:pt x="384" y="106"/>
                    </a:lnTo>
                    <a:cubicBezTo>
                      <a:pt x="384" y="88"/>
                      <a:pt x="376" y="71"/>
                      <a:pt x="365" y="59"/>
                    </a:cubicBezTo>
                    <a:cubicBezTo>
                      <a:pt x="360" y="55"/>
                      <a:pt x="349" y="48"/>
                      <a:pt x="335" y="42"/>
                    </a:cubicBezTo>
                    <a:cubicBezTo>
                      <a:pt x="247" y="0"/>
                      <a:pt x="143" y="0"/>
                      <a:pt x="53" y="40"/>
                    </a:cubicBezTo>
                    <a:cubicBezTo>
                      <a:pt x="37" y="47"/>
                      <a:pt x="24" y="55"/>
                      <a:pt x="18" y="59"/>
                    </a:cubicBezTo>
                    <a:cubicBezTo>
                      <a:pt x="8" y="71"/>
                      <a:pt x="0" y="88"/>
                      <a:pt x="0" y="106"/>
                    </a:cubicBezTo>
                    <a:lnTo>
                      <a:pt x="0" y="378"/>
                    </a:lnTo>
                    <a:cubicBezTo>
                      <a:pt x="37" y="322"/>
                      <a:pt x="88" y="269"/>
                      <a:pt x="154" y="226"/>
                    </a:cubicBezTo>
                  </a:path>
                </a:pathLst>
              </a:custGeom>
              <a:solidFill>
                <a:schemeClr val="tx1">
                  <a:lumMod val="90000"/>
                  <a:lumOff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95" name="Freeform 10">
                <a:extLst>
                  <a:ext uri="{FF2B5EF4-FFF2-40B4-BE49-F238E27FC236}">
                    <a16:creationId xmlns:a16="http://schemas.microsoft.com/office/drawing/2014/main" id="{731E2466-5896-4B67-A1B1-D544C3F0E4BE}"/>
                  </a:ext>
                </a:extLst>
              </p:cNvPr>
              <p:cNvSpPr>
                <a:spLocks/>
              </p:cNvSpPr>
              <p:nvPr/>
            </p:nvSpPr>
            <p:spPr bwMode="auto">
              <a:xfrm>
                <a:off x="3581686" y="3227388"/>
                <a:ext cx="312738" cy="136525"/>
              </a:xfrm>
              <a:custGeom>
                <a:avLst/>
                <a:gdLst>
                  <a:gd name="T0" fmla="*/ 385 w 385"/>
                  <a:gd name="T1" fmla="*/ 171 h 171"/>
                  <a:gd name="T2" fmla="*/ 385 w 385"/>
                  <a:gd name="T3" fmla="*/ 106 h 171"/>
                  <a:gd name="T4" fmla="*/ 366 w 385"/>
                  <a:gd name="T5" fmla="*/ 59 h 171"/>
                  <a:gd name="T6" fmla="*/ 336 w 385"/>
                  <a:gd name="T7" fmla="*/ 42 h 171"/>
                  <a:gd name="T8" fmla="*/ 54 w 385"/>
                  <a:gd name="T9" fmla="*/ 40 h 171"/>
                  <a:gd name="T10" fmla="*/ 19 w 385"/>
                  <a:gd name="T11" fmla="*/ 59 h 171"/>
                  <a:gd name="T12" fmla="*/ 0 w 385"/>
                  <a:gd name="T13" fmla="*/ 106 h 171"/>
                  <a:gd name="T14" fmla="*/ 0 w 385"/>
                  <a:gd name="T15" fmla="*/ 171 h 171"/>
                  <a:gd name="T16" fmla="*/ 192 w 385"/>
                  <a:gd name="T17" fmla="*/ 152 h 171"/>
                  <a:gd name="T18" fmla="*/ 385 w 385"/>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171">
                    <a:moveTo>
                      <a:pt x="385" y="171"/>
                    </a:moveTo>
                    <a:lnTo>
                      <a:pt x="385" y="106"/>
                    </a:lnTo>
                    <a:cubicBezTo>
                      <a:pt x="385" y="88"/>
                      <a:pt x="377" y="71"/>
                      <a:pt x="366" y="59"/>
                    </a:cubicBezTo>
                    <a:cubicBezTo>
                      <a:pt x="361" y="55"/>
                      <a:pt x="350" y="48"/>
                      <a:pt x="336" y="42"/>
                    </a:cubicBezTo>
                    <a:cubicBezTo>
                      <a:pt x="248" y="0"/>
                      <a:pt x="144" y="0"/>
                      <a:pt x="54" y="40"/>
                    </a:cubicBezTo>
                    <a:cubicBezTo>
                      <a:pt x="38" y="47"/>
                      <a:pt x="25" y="55"/>
                      <a:pt x="19" y="59"/>
                    </a:cubicBezTo>
                    <a:cubicBezTo>
                      <a:pt x="6" y="71"/>
                      <a:pt x="0" y="88"/>
                      <a:pt x="0" y="106"/>
                    </a:cubicBezTo>
                    <a:lnTo>
                      <a:pt x="0" y="171"/>
                    </a:lnTo>
                    <a:cubicBezTo>
                      <a:pt x="62" y="159"/>
                      <a:pt x="126" y="152"/>
                      <a:pt x="192" y="152"/>
                    </a:cubicBezTo>
                    <a:cubicBezTo>
                      <a:pt x="257" y="152"/>
                      <a:pt x="323" y="160"/>
                      <a:pt x="385" y="171"/>
                    </a:cubicBezTo>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96" name="Freeform 11">
                <a:extLst>
                  <a:ext uri="{FF2B5EF4-FFF2-40B4-BE49-F238E27FC236}">
                    <a16:creationId xmlns:a16="http://schemas.microsoft.com/office/drawing/2014/main" id="{6340F331-A9E6-414A-AB2D-52DD8AEBBEDB}"/>
                  </a:ext>
                </a:extLst>
              </p:cNvPr>
              <p:cNvSpPr>
                <a:spLocks/>
              </p:cNvSpPr>
              <p:nvPr/>
            </p:nvSpPr>
            <p:spPr bwMode="auto">
              <a:xfrm>
                <a:off x="3945216" y="3278188"/>
                <a:ext cx="312738" cy="304800"/>
              </a:xfrm>
              <a:custGeom>
                <a:avLst/>
                <a:gdLst>
                  <a:gd name="T0" fmla="*/ 385 w 385"/>
                  <a:gd name="T1" fmla="*/ 378 h 378"/>
                  <a:gd name="T2" fmla="*/ 385 w 385"/>
                  <a:gd name="T3" fmla="*/ 106 h 378"/>
                  <a:gd name="T4" fmla="*/ 366 w 385"/>
                  <a:gd name="T5" fmla="*/ 59 h 378"/>
                  <a:gd name="T6" fmla="*/ 336 w 385"/>
                  <a:gd name="T7" fmla="*/ 42 h 378"/>
                  <a:gd name="T8" fmla="*/ 54 w 385"/>
                  <a:gd name="T9" fmla="*/ 40 h 378"/>
                  <a:gd name="T10" fmla="*/ 19 w 385"/>
                  <a:gd name="T11" fmla="*/ 59 h 378"/>
                  <a:gd name="T12" fmla="*/ 0 w 385"/>
                  <a:gd name="T13" fmla="*/ 106 h 378"/>
                  <a:gd name="T14" fmla="*/ 0 w 385"/>
                  <a:gd name="T15" fmla="*/ 123 h 378"/>
                  <a:gd name="T16" fmla="*/ 230 w 385"/>
                  <a:gd name="T17" fmla="*/ 226 h 378"/>
                  <a:gd name="T18" fmla="*/ 385 w 385"/>
                  <a:gd name="T19"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378">
                    <a:moveTo>
                      <a:pt x="385" y="378"/>
                    </a:moveTo>
                    <a:lnTo>
                      <a:pt x="385" y="106"/>
                    </a:lnTo>
                    <a:cubicBezTo>
                      <a:pt x="385" y="88"/>
                      <a:pt x="377" y="71"/>
                      <a:pt x="366" y="59"/>
                    </a:cubicBezTo>
                    <a:cubicBezTo>
                      <a:pt x="361" y="55"/>
                      <a:pt x="350" y="48"/>
                      <a:pt x="336" y="42"/>
                    </a:cubicBezTo>
                    <a:cubicBezTo>
                      <a:pt x="248" y="0"/>
                      <a:pt x="144" y="0"/>
                      <a:pt x="54" y="40"/>
                    </a:cubicBezTo>
                    <a:cubicBezTo>
                      <a:pt x="38" y="47"/>
                      <a:pt x="25" y="55"/>
                      <a:pt x="19" y="59"/>
                    </a:cubicBezTo>
                    <a:cubicBezTo>
                      <a:pt x="6" y="71"/>
                      <a:pt x="0" y="88"/>
                      <a:pt x="0" y="106"/>
                    </a:cubicBezTo>
                    <a:lnTo>
                      <a:pt x="0" y="123"/>
                    </a:lnTo>
                    <a:cubicBezTo>
                      <a:pt x="85" y="146"/>
                      <a:pt x="163" y="181"/>
                      <a:pt x="230" y="226"/>
                    </a:cubicBezTo>
                    <a:cubicBezTo>
                      <a:pt x="297" y="269"/>
                      <a:pt x="349" y="322"/>
                      <a:pt x="385" y="378"/>
                    </a:cubicBezTo>
                  </a:path>
                </a:pathLst>
              </a:custGeom>
              <a:solidFill>
                <a:schemeClr val="tx1">
                  <a:lumMod val="50000"/>
                  <a:lumOff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grpSp>
        <p:grpSp>
          <p:nvGrpSpPr>
            <p:cNvPr id="228" name="Group 227">
              <a:extLst>
                <a:ext uri="{FF2B5EF4-FFF2-40B4-BE49-F238E27FC236}">
                  <a16:creationId xmlns:a16="http://schemas.microsoft.com/office/drawing/2014/main" id="{0BCD302C-130D-4855-9E35-9C0D6B00AE01}"/>
                </a:ext>
              </a:extLst>
            </p:cNvPr>
            <p:cNvGrpSpPr/>
            <p:nvPr/>
          </p:nvGrpSpPr>
          <p:grpSpPr>
            <a:xfrm>
              <a:off x="10435830" y="3786252"/>
              <a:ext cx="1553580" cy="1553580"/>
              <a:chOff x="8847299" y="1469662"/>
              <a:chExt cx="1959338" cy="1959338"/>
            </a:xfrm>
          </p:grpSpPr>
          <p:sp>
            <p:nvSpPr>
              <p:cNvPr id="227" name="Rectangle: Rounded Corners 226">
                <a:extLst>
                  <a:ext uri="{FF2B5EF4-FFF2-40B4-BE49-F238E27FC236}">
                    <a16:creationId xmlns:a16="http://schemas.microsoft.com/office/drawing/2014/main" id="{389476D8-AA54-445B-ABE5-2E5B71EFB59B}"/>
                  </a:ext>
                </a:extLst>
              </p:cNvPr>
              <p:cNvSpPr/>
              <p:nvPr/>
            </p:nvSpPr>
            <p:spPr bwMode="auto">
              <a:xfrm>
                <a:off x="9075712" y="1828800"/>
                <a:ext cx="1545354" cy="1040746"/>
              </a:xfrm>
              <a:prstGeom prst="roundRect">
                <a:avLst/>
              </a:prstGeom>
              <a:solidFill>
                <a:schemeClr val="accent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pic>
            <p:nvPicPr>
              <p:cNvPr id="207" name="Graphic 206" descr="Monitor">
                <a:extLst>
                  <a:ext uri="{FF2B5EF4-FFF2-40B4-BE49-F238E27FC236}">
                    <a16:creationId xmlns:a16="http://schemas.microsoft.com/office/drawing/2014/main" id="{66379BE6-0C19-4AB6-AC07-6D3C49705B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847299" y="1469662"/>
                <a:ext cx="1959338" cy="1959338"/>
              </a:xfrm>
              <a:prstGeom prst="rect">
                <a:avLst/>
              </a:prstGeom>
            </p:spPr>
          </p:pic>
          <p:grpSp>
            <p:nvGrpSpPr>
              <p:cNvPr id="208" name="Group 207">
                <a:extLst>
                  <a:ext uri="{FF2B5EF4-FFF2-40B4-BE49-F238E27FC236}">
                    <a16:creationId xmlns:a16="http://schemas.microsoft.com/office/drawing/2014/main" id="{9371DA06-38E8-41FE-8AAB-07BF440A0CD8}"/>
                  </a:ext>
                </a:extLst>
              </p:cNvPr>
              <p:cNvGrpSpPr/>
              <p:nvPr/>
            </p:nvGrpSpPr>
            <p:grpSpPr>
              <a:xfrm>
                <a:off x="9801916" y="2006437"/>
                <a:ext cx="627225" cy="627225"/>
                <a:chOff x="3341688" y="1550988"/>
                <a:chExt cx="819150" cy="819150"/>
              </a:xfrm>
            </p:grpSpPr>
            <p:sp>
              <p:nvSpPr>
                <p:cNvPr id="209" name="Freeform 10">
                  <a:extLst>
                    <a:ext uri="{FF2B5EF4-FFF2-40B4-BE49-F238E27FC236}">
                      <a16:creationId xmlns:a16="http://schemas.microsoft.com/office/drawing/2014/main" id="{AC06D84D-90EA-4F5E-8DBF-2465D9E2C735}"/>
                    </a:ext>
                  </a:extLst>
                </p:cNvPr>
                <p:cNvSpPr>
                  <a:spLocks/>
                </p:cNvSpPr>
                <p:nvPr/>
              </p:nvSpPr>
              <p:spPr bwMode="auto">
                <a:xfrm>
                  <a:off x="3341688" y="1550988"/>
                  <a:ext cx="819150" cy="819150"/>
                </a:xfrm>
                <a:custGeom>
                  <a:avLst/>
                  <a:gdLst>
                    <a:gd name="T0" fmla="*/ 46 w 516"/>
                    <a:gd name="T1" fmla="*/ 0 h 516"/>
                    <a:gd name="T2" fmla="*/ 0 w 516"/>
                    <a:gd name="T3" fmla="*/ 0 h 516"/>
                    <a:gd name="T4" fmla="*/ 0 w 516"/>
                    <a:gd name="T5" fmla="*/ 516 h 516"/>
                    <a:gd name="T6" fmla="*/ 516 w 516"/>
                    <a:gd name="T7" fmla="*/ 516 h 516"/>
                    <a:gd name="T8" fmla="*/ 516 w 516"/>
                    <a:gd name="T9" fmla="*/ 470 h 516"/>
                    <a:gd name="T10" fmla="*/ 46 w 516"/>
                    <a:gd name="T11" fmla="*/ 470 h 516"/>
                    <a:gd name="T12" fmla="*/ 46 w 516"/>
                    <a:gd name="T13" fmla="*/ 0 h 516"/>
                  </a:gdLst>
                  <a:ahLst/>
                  <a:cxnLst>
                    <a:cxn ang="0">
                      <a:pos x="T0" y="T1"/>
                    </a:cxn>
                    <a:cxn ang="0">
                      <a:pos x="T2" y="T3"/>
                    </a:cxn>
                    <a:cxn ang="0">
                      <a:pos x="T4" y="T5"/>
                    </a:cxn>
                    <a:cxn ang="0">
                      <a:pos x="T6" y="T7"/>
                    </a:cxn>
                    <a:cxn ang="0">
                      <a:pos x="T8" y="T9"/>
                    </a:cxn>
                    <a:cxn ang="0">
                      <a:pos x="T10" y="T11"/>
                    </a:cxn>
                    <a:cxn ang="0">
                      <a:pos x="T12" y="T13"/>
                    </a:cxn>
                  </a:cxnLst>
                  <a:rect l="0" t="0" r="r" b="b"/>
                  <a:pathLst>
                    <a:path w="516" h="516">
                      <a:moveTo>
                        <a:pt x="46" y="0"/>
                      </a:moveTo>
                      <a:lnTo>
                        <a:pt x="0" y="0"/>
                      </a:lnTo>
                      <a:lnTo>
                        <a:pt x="0" y="516"/>
                      </a:lnTo>
                      <a:lnTo>
                        <a:pt x="516" y="516"/>
                      </a:lnTo>
                      <a:lnTo>
                        <a:pt x="516" y="470"/>
                      </a:lnTo>
                      <a:lnTo>
                        <a:pt x="46" y="470"/>
                      </a:lnTo>
                      <a:lnTo>
                        <a:pt x="46" y="0"/>
                      </a:lnTo>
                      <a:close/>
                    </a:path>
                  </a:pathLst>
                </a:custGeom>
                <a:solidFill>
                  <a:schemeClr val="tx1">
                    <a:lumMod val="10000"/>
                    <a:lumOff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12" name="Rectangle 11">
                  <a:extLst>
                    <a:ext uri="{FF2B5EF4-FFF2-40B4-BE49-F238E27FC236}">
                      <a16:creationId xmlns:a16="http://schemas.microsoft.com/office/drawing/2014/main" id="{32398142-0D6D-4EAB-A4E3-770A2AF995C8}"/>
                    </a:ext>
                  </a:extLst>
                </p:cNvPr>
                <p:cNvSpPr>
                  <a:spLocks noChangeArrowheads="1"/>
                </p:cNvSpPr>
                <p:nvPr/>
              </p:nvSpPr>
              <p:spPr bwMode="auto">
                <a:xfrm>
                  <a:off x="3486151" y="1804988"/>
                  <a:ext cx="133350" cy="420688"/>
                </a:xfrm>
                <a:prstGeom prst="rect">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13" name="Rectangle 12">
                  <a:extLst>
                    <a:ext uri="{FF2B5EF4-FFF2-40B4-BE49-F238E27FC236}">
                      <a16:creationId xmlns:a16="http://schemas.microsoft.com/office/drawing/2014/main" id="{E376C857-80B6-47B5-991A-05C38862F22A}"/>
                    </a:ext>
                  </a:extLst>
                </p:cNvPr>
                <p:cNvSpPr>
                  <a:spLocks noChangeArrowheads="1"/>
                </p:cNvSpPr>
                <p:nvPr/>
              </p:nvSpPr>
              <p:spPr bwMode="auto">
                <a:xfrm>
                  <a:off x="3667126" y="1550988"/>
                  <a:ext cx="131763" cy="6746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214" name="Rectangle 13">
                  <a:extLst>
                    <a:ext uri="{FF2B5EF4-FFF2-40B4-BE49-F238E27FC236}">
                      <a16:creationId xmlns:a16="http://schemas.microsoft.com/office/drawing/2014/main" id="{AA4A182B-E381-4489-A95A-6E7742867A78}"/>
                    </a:ext>
                  </a:extLst>
                </p:cNvPr>
                <p:cNvSpPr>
                  <a:spLocks noChangeArrowheads="1"/>
                </p:cNvSpPr>
                <p:nvPr/>
              </p:nvSpPr>
              <p:spPr bwMode="auto">
                <a:xfrm>
                  <a:off x="3848101" y="1804988"/>
                  <a:ext cx="131763" cy="420688"/>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23" name="Rectangle 14">
                  <a:extLst>
                    <a:ext uri="{FF2B5EF4-FFF2-40B4-BE49-F238E27FC236}">
                      <a16:creationId xmlns:a16="http://schemas.microsoft.com/office/drawing/2014/main" id="{29FFBD4A-4808-4CAB-8487-A3322C854FB7}"/>
                    </a:ext>
                  </a:extLst>
                </p:cNvPr>
                <p:cNvSpPr>
                  <a:spLocks noChangeArrowheads="1"/>
                </p:cNvSpPr>
                <p:nvPr/>
              </p:nvSpPr>
              <p:spPr bwMode="auto">
                <a:xfrm>
                  <a:off x="4027488" y="2008188"/>
                  <a:ext cx="133350" cy="217488"/>
                </a:xfrm>
                <a:prstGeom prst="rect">
                  <a:avLst/>
                </a:prstGeom>
                <a:solidFill>
                  <a:schemeClr val="tx1">
                    <a:lumMod val="90000"/>
                    <a:lumOff val="1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grpSp>
          <p:sp>
            <p:nvSpPr>
              <p:cNvPr id="226" name="Rectangle 225">
                <a:extLst>
                  <a:ext uri="{FF2B5EF4-FFF2-40B4-BE49-F238E27FC236}">
                    <a16:creationId xmlns:a16="http://schemas.microsoft.com/office/drawing/2014/main" id="{7F8B1C22-0AD1-4CA0-B7C7-DABF19790B31}"/>
                  </a:ext>
                </a:extLst>
              </p:cNvPr>
              <p:cNvSpPr/>
              <p:nvPr/>
            </p:nvSpPr>
            <p:spPr bwMode="auto">
              <a:xfrm>
                <a:off x="9259767" y="2006438"/>
                <a:ext cx="443357" cy="599893"/>
              </a:xfrm>
              <a:prstGeom prst="rect">
                <a:avLst/>
              </a:prstGeom>
              <a:solidFill>
                <a:schemeClr val="tx1">
                  <a:lumMod val="10000"/>
                  <a:lumOff val="9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121" name="Freeform 25">
                <a:extLst>
                  <a:ext uri="{FF2B5EF4-FFF2-40B4-BE49-F238E27FC236}">
                    <a16:creationId xmlns:a16="http://schemas.microsoft.com/office/drawing/2014/main" id="{1373B416-D15E-45E4-8509-216044ADD2CD}"/>
                  </a:ext>
                </a:extLst>
              </p:cNvPr>
              <p:cNvSpPr>
                <a:spLocks noEditPoints="1"/>
              </p:cNvSpPr>
              <p:nvPr/>
            </p:nvSpPr>
            <p:spPr bwMode="auto">
              <a:xfrm>
                <a:off x="9231313" y="1984375"/>
                <a:ext cx="496888" cy="639763"/>
              </a:xfrm>
              <a:custGeom>
                <a:avLst/>
                <a:gdLst>
                  <a:gd name="T0" fmla="*/ 30 w 313"/>
                  <a:gd name="T1" fmla="*/ 30 h 403"/>
                  <a:gd name="T2" fmla="*/ 283 w 313"/>
                  <a:gd name="T3" fmla="*/ 30 h 403"/>
                  <a:gd name="T4" fmla="*/ 283 w 313"/>
                  <a:gd name="T5" fmla="*/ 373 h 403"/>
                  <a:gd name="T6" fmla="*/ 30 w 313"/>
                  <a:gd name="T7" fmla="*/ 373 h 403"/>
                  <a:gd name="T8" fmla="*/ 30 w 313"/>
                  <a:gd name="T9" fmla="*/ 30 h 403"/>
                  <a:gd name="T10" fmla="*/ 0 w 313"/>
                  <a:gd name="T11" fmla="*/ 403 h 403"/>
                  <a:gd name="T12" fmla="*/ 313 w 313"/>
                  <a:gd name="T13" fmla="*/ 403 h 403"/>
                  <a:gd name="T14" fmla="*/ 313 w 313"/>
                  <a:gd name="T15" fmla="*/ 0 h 403"/>
                  <a:gd name="T16" fmla="*/ 0 w 313"/>
                  <a:gd name="T17" fmla="*/ 0 h 403"/>
                  <a:gd name="T18" fmla="*/ 0 w 313"/>
                  <a:gd name="T19"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403">
                    <a:moveTo>
                      <a:pt x="30" y="30"/>
                    </a:moveTo>
                    <a:lnTo>
                      <a:pt x="283" y="30"/>
                    </a:lnTo>
                    <a:lnTo>
                      <a:pt x="283" y="373"/>
                    </a:lnTo>
                    <a:lnTo>
                      <a:pt x="30" y="373"/>
                    </a:lnTo>
                    <a:lnTo>
                      <a:pt x="30" y="30"/>
                    </a:lnTo>
                    <a:close/>
                    <a:moveTo>
                      <a:pt x="0" y="403"/>
                    </a:moveTo>
                    <a:lnTo>
                      <a:pt x="313" y="403"/>
                    </a:lnTo>
                    <a:lnTo>
                      <a:pt x="313" y="0"/>
                    </a:lnTo>
                    <a:lnTo>
                      <a:pt x="0" y="0"/>
                    </a:lnTo>
                    <a:lnTo>
                      <a:pt x="0" y="403"/>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22" name="Rectangle 26">
                <a:extLst>
                  <a:ext uri="{FF2B5EF4-FFF2-40B4-BE49-F238E27FC236}">
                    <a16:creationId xmlns:a16="http://schemas.microsoft.com/office/drawing/2014/main" id="{4E16D2FB-1B18-484A-A969-968E49A45425}"/>
                  </a:ext>
                </a:extLst>
              </p:cNvPr>
              <p:cNvSpPr>
                <a:spLocks noChangeArrowheads="1"/>
              </p:cNvSpPr>
              <p:nvPr/>
            </p:nvSpPr>
            <p:spPr bwMode="auto">
              <a:xfrm>
                <a:off x="9336088" y="2079625"/>
                <a:ext cx="63500" cy="65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5" name="Rectangle 27">
                <a:extLst>
                  <a:ext uri="{FF2B5EF4-FFF2-40B4-BE49-F238E27FC236}">
                    <a16:creationId xmlns:a16="http://schemas.microsoft.com/office/drawing/2014/main" id="{1BEC5CD5-A12F-4A55-8471-59EE20B3128C}"/>
                  </a:ext>
                </a:extLst>
              </p:cNvPr>
              <p:cNvSpPr>
                <a:spLocks noChangeArrowheads="1"/>
              </p:cNvSpPr>
              <p:nvPr/>
            </p:nvSpPr>
            <p:spPr bwMode="auto">
              <a:xfrm>
                <a:off x="9463088" y="2095500"/>
                <a:ext cx="160338" cy="33338"/>
              </a:xfrm>
              <a:prstGeom prst="rect">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6" name="Rectangle 28">
                <a:extLst>
                  <a:ext uri="{FF2B5EF4-FFF2-40B4-BE49-F238E27FC236}">
                    <a16:creationId xmlns:a16="http://schemas.microsoft.com/office/drawing/2014/main" id="{DE2CF04C-82CB-4DCB-89C0-B4A231651797}"/>
                  </a:ext>
                </a:extLst>
              </p:cNvPr>
              <p:cNvSpPr>
                <a:spLocks noChangeArrowheads="1"/>
              </p:cNvSpPr>
              <p:nvPr/>
            </p:nvSpPr>
            <p:spPr bwMode="auto">
              <a:xfrm>
                <a:off x="9336088" y="2208213"/>
                <a:ext cx="63500" cy="635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7" name="Rectangle 29">
                <a:extLst>
                  <a:ext uri="{FF2B5EF4-FFF2-40B4-BE49-F238E27FC236}">
                    <a16:creationId xmlns:a16="http://schemas.microsoft.com/office/drawing/2014/main" id="{0918D222-3D40-4668-B61D-C934AC1623FE}"/>
                  </a:ext>
                </a:extLst>
              </p:cNvPr>
              <p:cNvSpPr>
                <a:spLocks noChangeArrowheads="1"/>
              </p:cNvSpPr>
              <p:nvPr/>
            </p:nvSpPr>
            <p:spPr bwMode="auto">
              <a:xfrm>
                <a:off x="9463088" y="2224088"/>
                <a:ext cx="160338" cy="31750"/>
              </a:xfrm>
              <a:prstGeom prst="rect">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42" name="Rectangle 30">
                <a:extLst>
                  <a:ext uri="{FF2B5EF4-FFF2-40B4-BE49-F238E27FC236}">
                    <a16:creationId xmlns:a16="http://schemas.microsoft.com/office/drawing/2014/main" id="{E6CD8DBC-5EFF-42C2-9CF5-B841371DFEE9}"/>
                  </a:ext>
                </a:extLst>
              </p:cNvPr>
              <p:cNvSpPr>
                <a:spLocks noChangeArrowheads="1"/>
              </p:cNvSpPr>
              <p:nvPr/>
            </p:nvSpPr>
            <p:spPr bwMode="auto">
              <a:xfrm>
                <a:off x="9336088" y="2336800"/>
                <a:ext cx="63500" cy="635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43" name="Rectangle 31">
                <a:extLst>
                  <a:ext uri="{FF2B5EF4-FFF2-40B4-BE49-F238E27FC236}">
                    <a16:creationId xmlns:a16="http://schemas.microsoft.com/office/drawing/2014/main" id="{5EE3BCC9-F168-4D61-8FF3-EA91D395B273}"/>
                  </a:ext>
                </a:extLst>
              </p:cNvPr>
              <p:cNvSpPr>
                <a:spLocks noChangeArrowheads="1"/>
              </p:cNvSpPr>
              <p:nvPr/>
            </p:nvSpPr>
            <p:spPr bwMode="auto">
              <a:xfrm>
                <a:off x="9463088" y="2352675"/>
                <a:ext cx="160338" cy="31750"/>
              </a:xfrm>
              <a:prstGeom prst="rect">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24" name="Rectangle 32">
                <a:extLst>
                  <a:ext uri="{FF2B5EF4-FFF2-40B4-BE49-F238E27FC236}">
                    <a16:creationId xmlns:a16="http://schemas.microsoft.com/office/drawing/2014/main" id="{1DDBC968-AC46-4FC5-B69E-82A51A946EE8}"/>
                  </a:ext>
                </a:extLst>
              </p:cNvPr>
              <p:cNvSpPr>
                <a:spLocks noChangeArrowheads="1"/>
              </p:cNvSpPr>
              <p:nvPr/>
            </p:nvSpPr>
            <p:spPr bwMode="auto">
              <a:xfrm>
                <a:off x="9336088" y="2463800"/>
                <a:ext cx="63500" cy="65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25" name="Rectangle 33">
                <a:extLst>
                  <a:ext uri="{FF2B5EF4-FFF2-40B4-BE49-F238E27FC236}">
                    <a16:creationId xmlns:a16="http://schemas.microsoft.com/office/drawing/2014/main" id="{815D975B-5A86-44E6-BB41-653D8AB7E64D}"/>
                  </a:ext>
                </a:extLst>
              </p:cNvPr>
              <p:cNvSpPr>
                <a:spLocks noChangeArrowheads="1"/>
              </p:cNvSpPr>
              <p:nvPr/>
            </p:nvSpPr>
            <p:spPr bwMode="auto">
              <a:xfrm>
                <a:off x="9463088" y="2479675"/>
                <a:ext cx="160338" cy="33338"/>
              </a:xfrm>
              <a:prstGeom prst="rect">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grpSp>
        <p:grpSp>
          <p:nvGrpSpPr>
            <p:cNvPr id="230" name="Group 229">
              <a:extLst>
                <a:ext uri="{FF2B5EF4-FFF2-40B4-BE49-F238E27FC236}">
                  <a16:creationId xmlns:a16="http://schemas.microsoft.com/office/drawing/2014/main" id="{872F7F0B-9515-410B-9CF6-4B70768D0E3B}"/>
                </a:ext>
              </a:extLst>
            </p:cNvPr>
            <p:cNvGrpSpPr/>
            <p:nvPr/>
          </p:nvGrpSpPr>
          <p:grpSpPr>
            <a:xfrm>
              <a:off x="9411254" y="2875553"/>
              <a:ext cx="796925" cy="1030287"/>
              <a:chOff x="11150206" y="2840816"/>
              <a:chExt cx="796925" cy="1030287"/>
            </a:xfrm>
          </p:grpSpPr>
          <p:sp>
            <p:nvSpPr>
              <p:cNvPr id="229" name="Rectangle 228">
                <a:extLst>
                  <a:ext uri="{FF2B5EF4-FFF2-40B4-BE49-F238E27FC236}">
                    <a16:creationId xmlns:a16="http://schemas.microsoft.com/office/drawing/2014/main" id="{AF56AF2A-0899-477E-843A-A2F1A35C51CE}"/>
                  </a:ext>
                </a:extLst>
              </p:cNvPr>
              <p:cNvSpPr/>
              <p:nvPr/>
            </p:nvSpPr>
            <p:spPr bwMode="auto">
              <a:xfrm>
                <a:off x="11195728" y="2869546"/>
                <a:ext cx="699158" cy="987261"/>
              </a:xfrm>
              <a:prstGeom prst="rect">
                <a:avLst/>
              </a:prstGeom>
              <a:solidFill>
                <a:schemeClr val="accent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grpSp>
            <p:nvGrpSpPr>
              <p:cNvPr id="197" name="Group 196">
                <a:extLst>
                  <a:ext uri="{FF2B5EF4-FFF2-40B4-BE49-F238E27FC236}">
                    <a16:creationId xmlns:a16="http://schemas.microsoft.com/office/drawing/2014/main" id="{C9BA2D89-C66A-4EF1-88EB-FD562C22AD85}"/>
                  </a:ext>
                </a:extLst>
              </p:cNvPr>
              <p:cNvGrpSpPr/>
              <p:nvPr/>
            </p:nvGrpSpPr>
            <p:grpSpPr>
              <a:xfrm>
                <a:off x="11150206" y="2840816"/>
                <a:ext cx="796925" cy="1030287"/>
                <a:chOff x="1541463" y="4772025"/>
                <a:chExt cx="796925" cy="1030287"/>
              </a:xfrm>
            </p:grpSpPr>
            <p:sp>
              <p:nvSpPr>
                <p:cNvPr id="198" name="Freeform 15">
                  <a:extLst>
                    <a:ext uri="{FF2B5EF4-FFF2-40B4-BE49-F238E27FC236}">
                      <a16:creationId xmlns:a16="http://schemas.microsoft.com/office/drawing/2014/main" id="{5F049865-E730-4C38-B213-0D19D64CBD17}"/>
                    </a:ext>
                  </a:extLst>
                </p:cNvPr>
                <p:cNvSpPr>
                  <a:spLocks noEditPoints="1"/>
                </p:cNvSpPr>
                <p:nvPr/>
              </p:nvSpPr>
              <p:spPr bwMode="auto">
                <a:xfrm>
                  <a:off x="1541463" y="4772025"/>
                  <a:ext cx="796925" cy="1030287"/>
                </a:xfrm>
                <a:custGeom>
                  <a:avLst/>
                  <a:gdLst>
                    <a:gd name="T0" fmla="*/ 48 w 502"/>
                    <a:gd name="T1" fmla="*/ 49 h 649"/>
                    <a:gd name="T2" fmla="*/ 454 w 502"/>
                    <a:gd name="T3" fmla="*/ 49 h 649"/>
                    <a:gd name="T4" fmla="*/ 454 w 502"/>
                    <a:gd name="T5" fmla="*/ 600 h 649"/>
                    <a:gd name="T6" fmla="*/ 48 w 502"/>
                    <a:gd name="T7" fmla="*/ 600 h 649"/>
                    <a:gd name="T8" fmla="*/ 48 w 502"/>
                    <a:gd name="T9" fmla="*/ 49 h 649"/>
                    <a:gd name="T10" fmla="*/ 0 w 502"/>
                    <a:gd name="T11" fmla="*/ 649 h 649"/>
                    <a:gd name="T12" fmla="*/ 502 w 502"/>
                    <a:gd name="T13" fmla="*/ 649 h 649"/>
                    <a:gd name="T14" fmla="*/ 502 w 502"/>
                    <a:gd name="T15" fmla="*/ 0 h 649"/>
                    <a:gd name="T16" fmla="*/ 0 w 502"/>
                    <a:gd name="T17" fmla="*/ 0 h 649"/>
                    <a:gd name="T18" fmla="*/ 0 w 502"/>
                    <a:gd name="T19"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2" h="649">
                      <a:moveTo>
                        <a:pt x="48" y="49"/>
                      </a:moveTo>
                      <a:lnTo>
                        <a:pt x="454" y="49"/>
                      </a:lnTo>
                      <a:lnTo>
                        <a:pt x="454" y="600"/>
                      </a:lnTo>
                      <a:lnTo>
                        <a:pt x="48" y="600"/>
                      </a:lnTo>
                      <a:lnTo>
                        <a:pt x="48" y="49"/>
                      </a:lnTo>
                      <a:close/>
                      <a:moveTo>
                        <a:pt x="0" y="649"/>
                      </a:moveTo>
                      <a:lnTo>
                        <a:pt x="502" y="649"/>
                      </a:lnTo>
                      <a:lnTo>
                        <a:pt x="502" y="0"/>
                      </a:lnTo>
                      <a:lnTo>
                        <a:pt x="0" y="0"/>
                      </a:lnTo>
                      <a:lnTo>
                        <a:pt x="0" y="649"/>
                      </a:lnTo>
                      <a:close/>
                    </a:path>
                  </a:pathLst>
                </a:custGeom>
                <a:solidFill>
                  <a:schemeClr val="tx1">
                    <a:lumMod val="90000"/>
                    <a:lumOff val="1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99" name="Rectangle 16">
                  <a:extLst>
                    <a:ext uri="{FF2B5EF4-FFF2-40B4-BE49-F238E27FC236}">
                      <a16:creationId xmlns:a16="http://schemas.microsoft.com/office/drawing/2014/main" id="{D443FC52-7288-42F5-A4F4-B42329810DC5}"/>
                    </a:ext>
                  </a:extLst>
                </p:cNvPr>
                <p:cNvSpPr>
                  <a:spLocks noChangeArrowheads="1"/>
                </p:cNvSpPr>
                <p:nvPr/>
              </p:nvSpPr>
              <p:spPr bwMode="auto">
                <a:xfrm>
                  <a:off x="1965326" y="4965700"/>
                  <a:ext cx="219075" cy="50800"/>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0" name="Rectangle 17">
                  <a:extLst>
                    <a:ext uri="{FF2B5EF4-FFF2-40B4-BE49-F238E27FC236}">
                      <a16:creationId xmlns:a16="http://schemas.microsoft.com/office/drawing/2014/main" id="{09D81C52-5523-408C-8F6D-93692D349DD7}"/>
                    </a:ext>
                  </a:extLst>
                </p:cNvPr>
                <p:cNvSpPr>
                  <a:spLocks noChangeArrowheads="1"/>
                </p:cNvSpPr>
                <p:nvPr/>
              </p:nvSpPr>
              <p:spPr bwMode="auto">
                <a:xfrm>
                  <a:off x="1965326" y="5170488"/>
                  <a:ext cx="219075" cy="52387"/>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1" name="Rectangle 18">
                  <a:extLst>
                    <a:ext uri="{FF2B5EF4-FFF2-40B4-BE49-F238E27FC236}">
                      <a16:creationId xmlns:a16="http://schemas.microsoft.com/office/drawing/2014/main" id="{68E01C6B-1F85-4B0D-B0FA-5CDA7149E7C4}"/>
                    </a:ext>
                  </a:extLst>
                </p:cNvPr>
                <p:cNvSpPr>
                  <a:spLocks noChangeArrowheads="1"/>
                </p:cNvSpPr>
                <p:nvPr/>
              </p:nvSpPr>
              <p:spPr bwMode="auto">
                <a:xfrm>
                  <a:off x="1965326" y="5583238"/>
                  <a:ext cx="219075" cy="52387"/>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2" name="Rectangle 19">
                  <a:extLst>
                    <a:ext uri="{FF2B5EF4-FFF2-40B4-BE49-F238E27FC236}">
                      <a16:creationId xmlns:a16="http://schemas.microsoft.com/office/drawing/2014/main" id="{AF0221C2-3185-4F13-A183-0F6488A9988B}"/>
                    </a:ext>
                  </a:extLst>
                </p:cNvPr>
                <p:cNvSpPr>
                  <a:spLocks noChangeArrowheads="1"/>
                </p:cNvSpPr>
                <p:nvPr/>
              </p:nvSpPr>
              <p:spPr bwMode="auto">
                <a:xfrm>
                  <a:off x="1965326" y="5376863"/>
                  <a:ext cx="219075" cy="52387"/>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3" name="Freeform 20">
                  <a:extLst>
                    <a:ext uri="{FF2B5EF4-FFF2-40B4-BE49-F238E27FC236}">
                      <a16:creationId xmlns:a16="http://schemas.microsoft.com/office/drawing/2014/main" id="{073DD73D-3F01-43F1-8D60-03488886E985}"/>
                    </a:ext>
                  </a:extLst>
                </p:cNvPr>
                <p:cNvSpPr>
                  <a:spLocks/>
                </p:cNvSpPr>
                <p:nvPr/>
              </p:nvSpPr>
              <p:spPr bwMode="auto">
                <a:xfrm>
                  <a:off x="1695451" y="4900613"/>
                  <a:ext cx="190500" cy="157162"/>
                </a:xfrm>
                <a:custGeom>
                  <a:avLst/>
                  <a:gdLst>
                    <a:gd name="T0" fmla="*/ 120 w 120"/>
                    <a:gd name="T1" fmla="*/ 23 h 99"/>
                    <a:gd name="T2" fmla="*/ 97 w 120"/>
                    <a:gd name="T3" fmla="*/ 0 h 99"/>
                    <a:gd name="T4" fmla="*/ 44 w 120"/>
                    <a:gd name="T5" fmla="*/ 54 h 99"/>
                    <a:gd name="T6" fmla="*/ 23 w 120"/>
                    <a:gd name="T7" fmla="*/ 32 h 99"/>
                    <a:gd name="T8" fmla="*/ 0 w 120"/>
                    <a:gd name="T9" fmla="*/ 55 h 99"/>
                    <a:gd name="T10" fmla="*/ 44 w 120"/>
                    <a:gd name="T11" fmla="*/ 99 h 99"/>
                    <a:gd name="T12" fmla="*/ 120 w 120"/>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120" h="99">
                      <a:moveTo>
                        <a:pt x="120" y="23"/>
                      </a:moveTo>
                      <a:lnTo>
                        <a:pt x="97" y="0"/>
                      </a:lnTo>
                      <a:lnTo>
                        <a:pt x="44" y="54"/>
                      </a:lnTo>
                      <a:lnTo>
                        <a:pt x="23" y="32"/>
                      </a:lnTo>
                      <a:lnTo>
                        <a:pt x="0" y="55"/>
                      </a:lnTo>
                      <a:lnTo>
                        <a:pt x="44" y="99"/>
                      </a:lnTo>
                      <a:lnTo>
                        <a:pt x="120"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4" name="Freeform 21">
                  <a:extLst>
                    <a:ext uri="{FF2B5EF4-FFF2-40B4-BE49-F238E27FC236}">
                      <a16:creationId xmlns:a16="http://schemas.microsoft.com/office/drawing/2014/main" id="{9E49EDD3-D260-4F6B-B0BA-3C5C083B2EF7}"/>
                    </a:ext>
                  </a:extLst>
                </p:cNvPr>
                <p:cNvSpPr>
                  <a:spLocks/>
                </p:cNvSpPr>
                <p:nvPr/>
              </p:nvSpPr>
              <p:spPr bwMode="auto">
                <a:xfrm>
                  <a:off x="1695451" y="5106988"/>
                  <a:ext cx="190500" cy="157162"/>
                </a:xfrm>
                <a:custGeom>
                  <a:avLst/>
                  <a:gdLst>
                    <a:gd name="T0" fmla="*/ 120 w 120"/>
                    <a:gd name="T1" fmla="*/ 23 h 99"/>
                    <a:gd name="T2" fmla="*/ 97 w 120"/>
                    <a:gd name="T3" fmla="*/ 0 h 99"/>
                    <a:gd name="T4" fmla="*/ 44 w 120"/>
                    <a:gd name="T5" fmla="*/ 54 h 99"/>
                    <a:gd name="T6" fmla="*/ 23 w 120"/>
                    <a:gd name="T7" fmla="*/ 32 h 99"/>
                    <a:gd name="T8" fmla="*/ 0 w 120"/>
                    <a:gd name="T9" fmla="*/ 55 h 99"/>
                    <a:gd name="T10" fmla="*/ 44 w 120"/>
                    <a:gd name="T11" fmla="*/ 99 h 99"/>
                    <a:gd name="T12" fmla="*/ 120 w 120"/>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120" h="99">
                      <a:moveTo>
                        <a:pt x="120" y="23"/>
                      </a:moveTo>
                      <a:lnTo>
                        <a:pt x="97" y="0"/>
                      </a:lnTo>
                      <a:lnTo>
                        <a:pt x="44" y="54"/>
                      </a:lnTo>
                      <a:lnTo>
                        <a:pt x="23" y="32"/>
                      </a:lnTo>
                      <a:lnTo>
                        <a:pt x="0" y="55"/>
                      </a:lnTo>
                      <a:lnTo>
                        <a:pt x="44" y="99"/>
                      </a:lnTo>
                      <a:lnTo>
                        <a:pt x="120"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5" name="Freeform 22">
                  <a:extLst>
                    <a:ext uri="{FF2B5EF4-FFF2-40B4-BE49-F238E27FC236}">
                      <a16:creationId xmlns:a16="http://schemas.microsoft.com/office/drawing/2014/main" id="{2135733A-70A9-496A-A0B9-23E01965FE6E}"/>
                    </a:ext>
                  </a:extLst>
                </p:cNvPr>
                <p:cNvSpPr>
                  <a:spLocks/>
                </p:cNvSpPr>
                <p:nvPr/>
              </p:nvSpPr>
              <p:spPr bwMode="auto">
                <a:xfrm>
                  <a:off x="1695451" y="5313363"/>
                  <a:ext cx="190500" cy="157162"/>
                </a:xfrm>
                <a:custGeom>
                  <a:avLst/>
                  <a:gdLst>
                    <a:gd name="T0" fmla="*/ 120 w 120"/>
                    <a:gd name="T1" fmla="*/ 23 h 99"/>
                    <a:gd name="T2" fmla="*/ 97 w 120"/>
                    <a:gd name="T3" fmla="*/ 0 h 99"/>
                    <a:gd name="T4" fmla="*/ 44 w 120"/>
                    <a:gd name="T5" fmla="*/ 53 h 99"/>
                    <a:gd name="T6" fmla="*/ 23 w 120"/>
                    <a:gd name="T7" fmla="*/ 32 h 99"/>
                    <a:gd name="T8" fmla="*/ 0 w 120"/>
                    <a:gd name="T9" fmla="*/ 55 h 99"/>
                    <a:gd name="T10" fmla="*/ 44 w 120"/>
                    <a:gd name="T11" fmla="*/ 99 h 99"/>
                    <a:gd name="T12" fmla="*/ 120 w 120"/>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120" h="99">
                      <a:moveTo>
                        <a:pt x="120" y="23"/>
                      </a:moveTo>
                      <a:lnTo>
                        <a:pt x="97" y="0"/>
                      </a:lnTo>
                      <a:lnTo>
                        <a:pt x="44" y="53"/>
                      </a:lnTo>
                      <a:lnTo>
                        <a:pt x="23" y="32"/>
                      </a:lnTo>
                      <a:lnTo>
                        <a:pt x="0" y="55"/>
                      </a:lnTo>
                      <a:lnTo>
                        <a:pt x="44" y="99"/>
                      </a:lnTo>
                      <a:lnTo>
                        <a:pt x="120"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6" name="Freeform 23">
                  <a:extLst>
                    <a:ext uri="{FF2B5EF4-FFF2-40B4-BE49-F238E27FC236}">
                      <a16:creationId xmlns:a16="http://schemas.microsoft.com/office/drawing/2014/main" id="{904E4557-B4C1-42CE-AD4A-8ACDD2DC093B}"/>
                    </a:ext>
                  </a:extLst>
                </p:cNvPr>
                <p:cNvSpPr>
                  <a:spLocks/>
                </p:cNvSpPr>
                <p:nvPr/>
              </p:nvSpPr>
              <p:spPr bwMode="auto">
                <a:xfrm>
                  <a:off x="1695451" y="5516563"/>
                  <a:ext cx="190500" cy="157162"/>
                </a:xfrm>
                <a:custGeom>
                  <a:avLst/>
                  <a:gdLst>
                    <a:gd name="T0" fmla="*/ 120 w 120"/>
                    <a:gd name="T1" fmla="*/ 23 h 99"/>
                    <a:gd name="T2" fmla="*/ 97 w 120"/>
                    <a:gd name="T3" fmla="*/ 0 h 99"/>
                    <a:gd name="T4" fmla="*/ 44 w 120"/>
                    <a:gd name="T5" fmla="*/ 54 h 99"/>
                    <a:gd name="T6" fmla="*/ 23 w 120"/>
                    <a:gd name="T7" fmla="*/ 32 h 99"/>
                    <a:gd name="T8" fmla="*/ 0 w 120"/>
                    <a:gd name="T9" fmla="*/ 55 h 99"/>
                    <a:gd name="T10" fmla="*/ 44 w 120"/>
                    <a:gd name="T11" fmla="*/ 99 h 99"/>
                    <a:gd name="T12" fmla="*/ 120 w 120"/>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120" h="99">
                      <a:moveTo>
                        <a:pt x="120" y="23"/>
                      </a:moveTo>
                      <a:lnTo>
                        <a:pt x="97" y="0"/>
                      </a:lnTo>
                      <a:lnTo>
                        <a:pt x="44" y="54"/>
                      </a:lnTo>
                      <a:lnTo>
                        <a:pt x="23" y="32"/>
                      </a:lnTo>
                      <a:lnTo>
                        <a:pt x="0" y="55"/>
                      </a:lnTo>
                      <a:lnTo>
                        <a:pt x="44" y="99"/>
                      </a:lnTo>
                      <a:lnTo>
                        <a:pt x="120"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grpSp>
        </p:grpSp>
        <p:grpSp>
          <p:nvGrpSpPr>
            <p:cNvPr id="243" name="Group 242">
              <a:extLst>
                <a:ext uri="{FF2B5EF4-FFF2-40B4-BE49-F238E27FC236}">
                  <a16:creationId xmlns:a16="http://schemas.microsoft.com/office/drawing/2014/main" id="{AB31AA08-EAB8-473C-8965-80FA2303CDF6}"/>
                </a:ext>
              </a:extLst>
            </p:cNvPr>
            <p:cNvGrpSpPr/>
            <p:nvPr/>
          </p:nvGrpSpPr>
          <p:grpSpPr>
            <a:xfrm>
              <a:off x="10570901" y="2761899"/>
              <a:ext cx="1119188" cy="953927"/>
              <a:chOff x="10255250" y="1717675"/>
              <a:chExt cx="1119188" cy="953927"/>
            </a:xfrm>
          </p:grpSpPr>
          <p:sp>
            <p:nvSpPr>
              <p:cNvPr id="234" name="Freeform 37">
                <a:extLst>
                  <a:ext uri="{FF2B5EF4-FFF2-40B4-BE49-F238E27FC236}">
                    <a16:creationId xmlns:a16="http://schemas.microsoft.com/office/drawing/2014/main" id="{3D0D8471-E2BA-4D07-B110-DAE9A11D4260}"/>
                  </a:ext>
                </a:extLst>
              </p:cNvPr>
              <p:cNvSpPr>
                <a:spLocks/>
              </p:cNvSpPr>
              <p:nvPr/>
            </p:nvSpPr>
            <p:spPr bwMode="auto">
              <a:xfrm>
                <a:off x="10731500" y="1717675"/>
                <a:ext cx="166688" cy="222250"/>
              </a:xfrm>
              <a:custGeom>
                <a:avLst/>
                <a:gdLst>
                  <a:gd name="T0" fmla="*/ 128 w 192"/>
                  <a:gd name="T1" fmla="*/ 256 h 256"/>
                  <a:gd name="T2" fmla="*/ 64 w 192"/>
                  <a:gd name="T3" fmla="*/ 256 h 256"/>
                  <a:gd name="T4" fmla="*/ 0 w 192"/>
                  <a:gd name="T5" fmla="*/ 192 h 256"/>
                  <a:gd name="T6" fmla="*/ 0 w 192"/>
                  <a:gd name="T7" fmla="*/ 64 h 256"/>
                  <a:gd name="T8" fmla="*/ 64 w 192"/>
                  <a:gd name="T9" fmla="*/ 0 h 256"/>
                  <a:gd name="T10" fmla="*/ 128 w 192"/>
                  <a:gd name="T11" fmla="*/ 0 h 256"/>
                  <a:gd name="T12" fmla="*/ 192 w 192"/>
                  <a:gd name="T13" fmla="*/ 64 h 256"/>
                  <a:gd name="T14" fmla="*/ 192 w 192"/>
                  <a:gd name="T15" fmla="*/ 192 h 256"/>
                  <a:gd name="T16" fmla="*/ 128 w 192"/>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56">
                    <a:moveTo>
                      <a:pt x="128" y="256"/>
                    </a:moveTo>
                    <a:lnTo>
                      <a:pt x="64" y="256"/>
                    </a:lnTo>
                    <a:cubicBezTo>
                      <a:pt x="29" y="256"/>
                      <a:pt x="0" y="228"/>
                      <a:pt x="0" y="192"/>
                    </a:cubicBezTo>
                    <a:lnTo>
                      <a:pt x="0" y="64"/>
                    </a:lnTo>
                    <a:cubicBezTo>
                      <a:pt x="0" y="29"/>
                      <a:pt x="29" y="0"/>
                      <a:pt x="64" y="0"/>
                    </a:cubicBezTo>
                    <a:lnTo>
                      <a:pt x="128" y="0"/>
                    </a:lnTo>
                    <a:cubicBezTo>
                      <a:pt x="164" y="0"/>
                      <a:pt x="192" y="29"/>
                      <a:pt x="192" y="64"/>
                    </a:cubicBezTo>
                    <a:lnTo>
                      <a:pt x="192" y="192"/>
                    </a:lnTo>
                    <a:cubicBezTo>
                      <a:pt x="192" y="228"/>
                      <a:pt x="164" y="256"/>
                      <a:pt x="128" y="256"/>
                    </a:cubicBez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36" name="Rectangle 235">
                <a:extLst>
                  <a:ext uri="{FF2B5EF4-FFF2-40B4-BE49-F238E27FC236}">
                    <a16:creationId xmlns:a16="http://schemas.microsoft.com/office/drawing/2014/main" id="{7CA689F3-1502-4A64-B7C5-5901E0BF113E}"/>
                  </a:ext>
                </a:extLst>
              </p:cNvPr>
              <p:cNvSpPr/>
              <p:nvPr/>
            </p:nvSpPr>
            <p:spPr bwMode="auto">
              <a:xfrm>
                <a:off x="10307783" y="2042160"/>
                <a:ext cx="573115" cy="553179"/>
              </a:xfrm>
              <a:prstGeom prst="rect">
                <a:avLst/>
              </a:prstGeom>
              <a:solidFill>
                <a:schemeClr val="tx1">
                  <a:lumMod val="25000"/>
                  <a:lumOff val="7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235" name="Freeform 38">
                <a:extLst>
                  <a:ext uri="{FF2B5EF4-FFF2-40B4-BE49-F238E27FC236}">
                    <a16:creationId xmlns:a16="http://schemas.microsoft.com/office/drawing/2014/main" id="{B5BDA14F-D89A-4344-A203-946463C561AF}"/>
                  </a:ext>
                </a:extLst>
              </p:cNvPr>
              <p:cNvSpPr>
                <a:spLocks noEditPoints="1"/>
              </p:cNvSpPr>
              <p:nvPr/>
            </p:nvSpPr>
            <p:spPr bwMode="auto">
              <a:xfrm>
                <a:off x="10255250" y="1884363"/>
                <a:ext cx="1119188" cy="776288"/>
              </a:xfrm>
              <a:custGeom>
                <a:avLst/>
                <a:gdLst>
                  <a:gd name="T0" fmla="*/ 1152 w 1280"/>
                  <a:gd name="T1" fmla="*/ 384 h 896"/>
                  <a:gd name="T2" fmla="*/ 768 w 1280"/>
                  <a:gd name="T3" fmla="*/ 384 h 896"/>
                  <a:gd name="T4" fmla="*/ 768 w 1280"/>
                  <a:gd name="T5" fmla="*/ 320 h 896"/>
                  <a:gd name="T6" fmla="*/ 1152 w 1280"/>
                  <a:gd name="T7" fmla="*/ 320 h 896"/>
                  <a:gd name="T8" fmla="*/ 1152 w 1280"/>
                  <a:gd name="T9" fmla="*/ 384 h 896"/>
                  <a:gd name="T10" fmla="*/ 1152 w 1280"/>
                  <a:gd name="T11" fmla="*/ 576 h 896"/>
                  <a:gd name="T12" fmla="*/ 768 w 1280"/>
                  <a:gd name="T13" fmla="*/ 576 h 896"/>
                  <a:gd name="T14" fmla="*/ 768 w 1280"/>
                  <a:gd name="T15" fmla="*/ 512 h 896"/>
                  <a:gd name="T16" fmla="*/ 1152 w 1280"/>
                  <a:gd name="T17" fmla="*/ 512 h 896"/>
                  <a:gd name="T18" fmla="*/ 1152 w 1280"/>
                  <a:gd name="T19" fmla="*/ 576 h 896"/>
                  <a:gd name="T20" fmla="*/ 1152 w 1280"/>
                  <a:gd name="T21" fmla="*/ 768 h 896"/>
                  <a:gd name="T22" fmla="*/ 768 w 1280"/>
                  <a:gd name="T23" fmla="*/ 768 h 896"/>
                  <a:gd name="T24" fmla="*/ 768 w 1280"/>
                  <a:gd name="T25" fmla="*/ 704 h 896"/>
                  <a:gd name="T26" fmla="*/ 1152 w 1280"/>
                  <a:gd name="T27" fmla="*/ 704 h 896"/>
                  <a:gd name="T28" fmla="*/ 1152 w 1280"/>
                  <a:gd name="T29" fmla="*/ 768 h 896"/>
                  <a:gd name="T30" fmla="*/ 640 w 1280"/>
                  <a:gd name="T31" fmla="*/ 768 h 896"/>
                  <a:gd name="T32" fmla="*/ 128 w 1280"/>
                  <a:gd name="T33" fmla="*/ 768 h 896"/>
                  <a:gd name="T34" fmla="*/ 128 w 1280"/>
                  <a:gd name="T35" fmla="*/ 640 h 896"/>
                  <a:gd name="T36" fmla="*/ 154 w 1280"/>
                  <a:gd name="T37" fmla="*/ 589 h 896"/>
                  <a:gd name="T38" fmla="*/ 279 w 1280"/>
                  <a:gd name="T39" fmla="*/ 528 h 896"/>
                  <a:gd name="T40" fmla="*/ 384 w 1280"/>
                  <a:gd name="T41" fmla="*/ 512 h 896"/>
                  <a:gd name="T42" fmla="*/ 490 w 1280"/>
                  <a:gd name="T43" fmla="*/ 528 h 896"/>
                  <a:gd name="T44" fmla="*/ 615 w 1280"/>
                  <a:gd name="T45" fmla="*/ 589 h 896"/>
                  <a:gd name="T46" fmla="*/ 640 w 1280"/>
                  <a:gd name="T47" fmla="*/ 640 h 896"/>
                  <a:gd name="T48" fmla="*/ 640 w 1280"/>
                  <a:gd name="T49" fmla="*/ 768 h 896"/>
                  <a:gd name="T50" fmla="*/ 384 w 1280"/>
                  <a:gd name="T51" fmla="*/ 224 h 896"/>
                  <a:gd name="T52" fmla="*/ 512 w 1280"/>
                  <a:gd name="T53" fmla="*/ 352 h 896"/>
                  <a:gd name="T54" fmla="*/ 384 w 1280"/>
                  <a:gd name="T55" fmla="*/ 480 h 896"/>
                  <a:gd name="T56" fmla="*/ 256 w 1280"/>
                  <a:gd name="T57" fmla="*/ 352 h 896"/>
                  <a:gd name="T58" fmla="*/ 384 w 1280"/>
                  <a:gd name="T59" fmla="*/ 224 h 896"/>
                  <a:gd name="T60" fmla="*/ 1216 w 1280"/>
                  <a:gd name="T61" fmla="*/ 0 h 896"/>
                  <a:gd name="T62" fmla="*/ 800 w 1280"/>
                  <a:gd name="T63" fmla="*/ 0 h 896"/>
                  <a:gd name="T64" fmla="*/ 672 w 1280"/>
                  <a:gd name="T65" fmla="*/ 128 h 896"/>
                  <a:gd name="T66" fmla="*/ 608 w 1280"/>
                  <a:gd name="T67" fmla="*/ 128 h 896"/>
                  <a:gd name="T68" fmla="*/ 480 w 1280"/>
                  <a:gd name="T69" fmla="*/ 0 h 896"/>
                  <a:gd name="T70" fmla="*/ 64 w 1280"/>
                  <a:gd name="T71" fmla="*/ 0 h 896"/>
                  <a:gd name="T72" fmla="*/ 0 w 1280"/>
                  <a:gd name="T73" fmla="*/ 64 h 896"/>
                  <a:gd name="T74" fmla="*/ 0 w 1280"/>
                  <a:gd name="T75" fmla="*/ 832 h 896"/>
                  <a:gd name="T76" fmla="*/ 64 w 1280"/>
                  <a:gd name="T77" fmla="*/ 896 h 896"/>
                  <a:gd name="T78" fmla="*/ 1216 w 1280"/>
                  <a:gd name="T79" fmla="*/ 896 h 896"/>
                  <a:gd name="T80" fmla="*/ 1280 w 1280"/>
                  <a:gd name="T81" fmla="*/ 832 h 896"/>
                  <a:gd name="T82" fmla="*/ 1280 w 1280"/>
                  <a:gd name="T83" fmla="*/ 64 h 896"/>
                  <a:gd name="T84" fmla="*/ 1216 w 1280"/>
                  <a:gd name="T85"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0" h="896">
                    <a:moveTo>
                      <a:pt x="1152" y="384"/>
                    </a:moveTo>
                    <a:lnTo>
                      <a:pt x="768" y="384"/>
                    </a:lnTo>
                    <a:lnTo>
                      <a:pt x="768" y="320"/>
                    </a:lnTo>
                    <a:lnTo>
                      <a:pt x="1152" y="320"/>
                    </a:lnTo>
                    <a:lnTo>
                      <a:pt x="1152" y="384"/>
                    </a:lnTo>
                    <a:close/>
                    <a:moveTo>
                      <a:pt x="1152" y="576"/>
                    </a:moveTo>
                    <a:lnTo>
                      <a:pt x="768" y="576"/>
                    </a:lnTo>
                    <a:lnTo>
                      <a:pt x="768" y="512"/>
                    </a:lnTo>
                    <a:lnTo>
                      <a:pt x="1152" y="512"/>
                    </a:lnTo>
                    <a:lnTo>
                      <a:pt x="1152" y="576"/>
                    </a:lnTo>
                    <a:close/>
                    <a:moveTo>
                      <a:pt x="1152" y="768"/>
                    </a:moveTo>
                    <a:lnTo>
                      <a:pt x="768" y="768"/>
                    </a:lnTo>
                    <a:lnTo>
                      <a:pt x="768" y="704"/>
                    </a:lnTo>
                    <a:lnTo>
                      <a:pt x="1152" y="704"/>
                    </a:lnTo>
                    <a:lnTo>
                      <a:pt x="1152" y="768"/>
                    </a:lnTo>
                    <a:close/>
                    <a:moveTo>
                      <a:pt x="640" y="768"/>
                    </a:moveTo>
                    <a:lnTo>
                      <a:pt x="128" y="768"/>
                    </a:lnTo>
                    <a:lnTo>
                      <a:pt x="128" y="640"/>
                    </a:lnTo>
                    <a:cubicBezTo>
                      <a:pt x="128" y="621"/>
                      <a:pt x="138" y="602"/>
                      <a:pt x="154" y="589"/>
                    </a:cubicBezTo>
                    <a:cubicBezTo>
                      <a:pt x="189" y="564"/>
                      <a:pt x="234" y="541"/>
                      <a:pt x="279" y="528"/>
                    </a:cubicBezTo>
                    <a:cubicBezTo>
                      <a:pt x="314" y="519"/>
                      <a:pt x="349" y="512"/>
                      <a:pt x="384" y="512"/>
                    </a:cubicBezTo>
                    <a:cubicBezTo>
                      <a:pt x="423" y="512"/>
                      <a:pt x="458" y="519"/>
                      <a:pt x="490" y="528"/>
                    </a:cubicBezTo>
                    <a:cubicBezTo>
                      <a:pt x="535" y="541"/>
                      <a:pt x="580" y="560"/>
                      <a:pt x="615" y="589"/>
                    </a:cubicBezTo>
                    <a:cubicBezTo>
                      <a:pt x="631" y="602"/>
                      <a:pt x="640" y="621"/>
                      <a:pt x="640" y="640"/>
                    </a:cubicBezTo>
                    <a:lnTo>
                      <a:pt x="640" y="768"/>
                    </a:lnTo>
                    <a:close/>
                    <a:moveTo>
                      <a:pt x="384" y="224"/>
                    </a:moveTo>
                    <a:cubicBezTo>
                      <a:pt x="455" y="224"/>
                      <a:pt x="512" y="282"/>
                      <a:pt x="512" y="352"/>
                    </a:cubicBezTo>
                    <a:cubicBezTo>
                      <a:pt x="512" y="423"/>
                      <a:pt x="455" y="480"/>
                      <a:pt x="384" y="480"/>
                    </a:cubicBezTo>
                    <a:cubicBezTo>
                      <a:pt x="314" y="480"/>
                      <a:pt x="256" y="423"/>
                      <a:pt x="256" y="352"/>
                    </a:cubicBezTo>
                    <a:cubicBezTo>
                      <a:pt x="256" y="282"/>
                      <a:pt x="314" y="224"/>
                      <a:pt x="384" y="224"/>
                    </a:cubicBezTo>
                    <a:close/>
                    <a:moveTo>
                      <a:pt x="1216" y="0"/>
                    </a:moveTo>
                    <a:lnTo>
                      <a:pt x="800" y="0"/>
                    </a:lnTo>
                    <a:cubicBezTo>
                      <a:pt x="800" y="71"/>
                      <a:pt x="743" y="128"/>
                      <a:pt x="672" y="128"/>
                    </a:cubicBezTo>
                    <a:lnTo>
                      <a:pt x="608" y="128"/>
                    </a:lnTo>
                    <a:cubicBezTo>
                      <a:pt x="538" y="128"/>
                      <a:pt x="480" y="71"/>
                      <a:pt x="480" y="0"/>
                    </a:cubicBezTo>
                    <a:lnTo>
                      <a:pt x="64" y="0"/>
                    </a:lnTo>
                    <a:cubicBezTo>
                      <a:pt x="29" y="0"/>
                      <a:pt x="0" y="29"/>
                      <a:pt x="0" y="64"/>
                    </a:cubicBezTo>
                    <a:lnTo>
                      <a:pt x="0" y="832"/>
                    </a:lnTo>
                    <a:cubicBezTo>
                      <a:pt x="0" y="868"/>
                      <a:pt x="29" y="896"/>
                      <a:pt x="64" y="896"/>
                    </a:cubicBezTo>
                    <a:lnTo>
                      <a:pt x="1216" y="896"/>
                    </a:lnTo>
                    <a:cubicBezTo>
                      <a:pt x="1252" y="896"/>
                      <a:pt x="1280" y="868"/>
                      <a:pt x="1280" y="832"/>
                    </a:cubicBezTo>
                    <a:lnTo>
                      <a:pt x="1280" y="64"/>
                    </a:lnTo>
                    <a:cubicBezTo>
                      <a:pt x="1280" y="29"/>
                      <a:pt x="1252" y="0"/>
                      <a:pt x="1216" y="0"/>
                    </a:cubicBezTo>
                    <a:close/>
                  </a:path>
                </a:pathLst>
              </a:custGeom>
              <a:solidFill>
                <a:schemeClr val="tx1">
                  <a:lumMod val="90000"/>
                  <a:lumOff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37" name="Rectangle 236">
                <a:extLst>
                  <a:ext uri="{FF2B5EF4-FFF2-40B4-BE49-F238E27FC236}">
                    <a16:creationId xmlns:a16="http://schemas.microsoft.com/office/drawing/2014/main" id="{880972B1-39B4-4698-BECC-F05B6146B7B9}"/>
                  </a:ext>
                </a:extLst>
              </p:cNvPr>
              <p:cNvSpPr/>
              <p:nvPr/>
            </p:nvSpPr>
            <p:spPr bwMode="auto">
              <a:xfrm>
                <a:off x="10880898" y="2042160"/>
                <a:ext cx="400392" cy="580260"/>
              </a:xfrm>
              <a:prstGeom prst="rect">
                <a:avLst/>
              </a:prstGeom>
              <a:solidFill>
                <a:schemeClr val="tx1">
                  <a:lumMod val="90000"/>
                  <a:lumOff val="1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grpSp>
            <p:nvGrpSpPr>
              <p:cNvPr id="240" name="Group 239">
                <a:extLst>
                  <a:ext uri="{FF2B5EF4-FFF2-40B4-BE49-F238E27FC236}">
                    <a16:creationId xmlns:a16="http://schemas.microsoft.com/office/drawing/2014/main" id="{33622FA3-C80B-4789-937A-949DE62BAC76}"/>
                  </a:ext>
                </a:extLst>
              </p:cNvPr>
              <p:cNvGrpSpPr/>
              <p:nvPr/>
            </p:nvGrpSpPr>
            <p:grpSpPr>
              <a:xfrm>
                <a:off x="10835979" y="1889351"/>
                <a:ext cx="517723" cy="517723"/>
                <a:chOff x="10835979" y="1889351"/>
                <a:chExt cx="517723" cy="517723"/>
              </a:xfrm>
            </p:grpSpPr>
            <p:sp>
              <p:nvSpPr>
                <p:cNvPr id="239" name="Freeform: Shape 238">
                  <a:extLst>
                    <a:ext uri="{FF2B5EF4-FFF2-40B4-BE49-F238E27FC236}">
                      <a16:creationId xmlns:a16="http://schemas.microsoft.com/office/drawing/2014/main" id="{4159F1DC-8969-48A0-9CE9-C41DD2024FE5}"/>
                    </a:ext>
                  </a:extLst>
                </p:cNvPr>
                <p:cNvSpPr/>
                <p:nvPr/>
              </p:nvSpPr>
              <p:spPr bwMode="auto">
                <a:xfrm>
                  <a:off x="10872788" y="1976438"/>
                  <a:ext cx="442912" cy="314325"/>
                </a:xfrm>
                <a:custGeom>
                  <a:avLst/>
                  <a:gdLst>
                    <a:gd name="connsiteX0" fmla="*/ 0 w 442912"/>
                    <a:gd name="connsiteY0" fmla="*/ 311943 h 314325"/>
                    <a:gd name="connsiteX1" fmla="*/ 0 w 442912"/>
                    <a:gd name="connsiteY1" fmla="*/ 123825 h 314325"/>
                    <a:gd name="connsiteX2" fmla="*/ 64293 w 442912"/>
                    <a:gd name="connsiteY2" fmla="*/ 73818 h 314325"/>
                    <a:gd name="connsiteX3" fmla="*/ 326231 w 442912"/>
                    <a:gd name="connsiteY3" fmla="*/ 0 h 314325"/>
                    <a:gd name="connsiteX4" fmla="*/ 359568 w 442912"/>
                    <a:gd name="connsiteY4" fmla="*/ 54768 h 314325"/>
                    <a:gd name="connsiteX5" fmla="*/ 390525 w 442912"/>
                    <a:gd name="connsiteY5" fmla="*/ 57150 h 314325"/>
                    <a:gd name="connsiteX6" fmla="*/ 416718 w 442912"/>
                    <a:gd name="connsiteY6" fmla="*/ 133350 h 314325"/>
                    <a:gd name="connsiteX7" fmla="*/ 442912 w 442912"/>
                    <a:gd name="connsiteY7" fmla="*/ 142875 h 314325"/>
                    <a:gd name="connsiteX8" fmla="*/ 440531 w 442912"/>
                    <a:gd name="connsiteY8" fmla="*/ 314325 h 314325"/>
                    <a:gd name="connsiteX9" fmla="*/ 0 w 442912"/>
                    <a:gd name="connsiteY9" fmla="*/ 311943 h 314325"/>
                    <a:gd name="connsiteX0" fmla="*/ 0 w 442912"/>
                    <a:gd name="connsiteY0" fmla="*/ 311943 h 314325"/>
                    <a:gd name="connsiteX1" fmla="*/ 0 w 442912"/>
                    <a:gd name="connsiteY1" fmla="*/ 123825 h 314325"/>
                    <a:gd name="connsiteX2" fmla="*/ 326231 w 442912"/>
                    <a:gd name="connsiteY2" fmla="*/ 0 h 314325"/>
                    <a:gd name="connsiteX3" fmla="*/ 359568 w 442912"/>
                    <a:gd name="connsiteY3" fmla="*/ 54768 h 314325"/>
                    <a:gd name="connsiteX4" fmla="*/ 390525 w 442912"/>
                    <a:gd name="connsiteY4" fmla="*/ 57150 h 314325"/>
                    <a:gd name="connsiteX5" fmla="*/ 416718 w 442912"/>
                    <a:gd name="connsiteY5" fmla="*/ 133350 h 314325"/>
                    <a:gd name="connsiteX6" fmla="*/ 442912 w 442912"/>
                    <a:gd name="connsiteY6" fmla="*/ 142875 h 314325"/>
                    <a:gd name="connsiteX7" fmla="*/ 440531 w 442912"/>
                    <a:gd name="connsiteY7" fmla="*/ 314325 h 314325"/>
                    <a:gd name="connsiteX8" fmla="*/ 0 w 442912"/>
                    <a:gd name="connsiteY8" fmla="*/ 31194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2" h="314325">
                      <a:moveTo>
                        <a:pt x="0" y="311943"/>
                      </a:moveTo>
                      <a:lnTo>
                        <a:pt x="0" y="123825"/>
                      </a:lnTo>
                      <a:lnTo>
                        <a:pt x="326231" y="0"/>
                      </a:lnTo>
                      <a:lnTo>
                        <a:pt x="359568" y="54768"/>
                      </a:lnTo>
                      <a:lnTo>
                        <a:pt x="390525" y="57150"/>
                      </a:lnTo>
                      <a:lnTo>
                        <a:pt x="416718" y="133350"/>
                      </a:lnTo>
                      <a:lnTo>
                        <a:pt x="442912" y="142875"/>
                      </a:lnTo>
                      <a:cubicBezTo>
                        <a:pt x="442118" y="200025"/>
                        <a:pt x="441325" y="257175"/>
                        <a:pt x="440531" y="314325"/>
                      </a:cubicBezTo>
                      <a:lnTo>
                        <a:pt x="0" y="311943"/>
                      </a:lnTo>
                      <a:close/>
                    </a:path>
                  </a:pathLst>
                </a:custGeom>
                <a:solidFill>
                  <a:schemeClr val="tx1">
                    <a:lumMod val="10000"/>
                    <a:lumOff val="9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pic>
              <p:nvPicPr>
                <p:cNvPr id="238" name="Graphic 237" descr="Money">
                  <a:extLst>
                    <a:ext uri="{FF2B5EF4-FFF2-40B4-BE49-F238E27FC236}">
                      <a16:creationId xmlns:a16="http://schemas.microsoft.com/office/drawing/2014/main" id="{C68B6774-CD8A-4500-84A4-C69AA6EE6A5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835979" y="1889351"/>
                  <a:ext cx="517723" cy="517723"/>
                </a:xfrm>
                <a:prstGeom prst="rect">
                  <a:avLst/>
                </a:prstGeom>
              </p:spPr>
            </p:pic>
          </p:grpSp>
          <p:sp>
            <p:nvSpPr>
              <p:cNvPr id="242" name="Freeform: Shape 241">
                <a:extLst>
                  <a:ext uri="{FF2B5EF4-FFF2-40B4-BE49-F238E27FC236}">
                    <a16:creationId xmlns:a16="http://schemas.microsoft.com/office/drawing/2014/main" id="{85674B30-DE35-4813-A4EA-F01885A4C9A4}"/>
                  </a:ext>
                </a:extLst>
              </p:cNvPr>
              <p:cNvSpPr/>
              <p:nvPr/>
            </p:nvSpPr>
            <p:spPr bwMode="auto">
              <a:xfrm>
                <a:off x="10915650" y="2357438"/>
                <a:ext cx="323850" cy="261937"/>
              </a:xfrm>
              <a:custGeom>
                <a:avLst/>
                <a:gdLst>
                  <a:gd name="connsiteX0" fmla="*/ 11906 w 323850"/>
                  <a:gd name="connsiteY0" fmla="*/ 21431 h 261937"/>
                  <a:gd name="connsiteX1" fmla="*/ 47625 w 323850"/>
                  <a:gd name="connsiteY1" fmla="*/ 0 h 261937"/>
                  <a:gd name="connsiteX2" fmla="*/ 142875 w 323850"/>
                  <a:gd name="connsiteY2" fmla="*/ 2381 h 261937"/>
                  <a:gd name="connsiteX3" fmla="*/ 192881 w 323850"/>
                  <a:gd name="connsiteY3" fmla="*/ 19050 h 261937"/>
                  <a:gd name="connsiteX4" fmla="*/ 209550 w 323850"/>
                  <a:gd name="connsiteY4" fmla="*/ 40481 h 261937"/>
                  <a:gd name="connsiteX5" fmla="*/ 209550 w 323850"/>
                  <a:gd name="connsiteY5" fmla="*/ 97631 h 261937"/>
                  <a:gd name="connsiteX6" fmla="*/ 261938 w 323850"/>
                  <a:gd name="connsiteY6" fmla="*/ 114300 h 261937"/>
                  <a:gd name="connsiteX7" fmla="*/ 297656 w 323850"/>
                  <a:gd name="connsiteY7" fmla="*/ 140493 h 261937"/>
                  <a:gd name="connsiteX8" fmla="*/ 311944 w 323850"/>
                  <a:gd name="connsiteY8" fmla="*/ 178593 h 261937"/>
                  <a:gd name="connsiteX9" fmla="*/ 323850 w 323850"/>
                  <a:gd name="connsiteY9" fmla="*/ 214312 h 261937"/>
                  <a:gd name="connsiteX10" fmla="*/ 307181 w 323850"/>
                  <a:gd name="connsiteY10" fmla="*/ 242887 h 261937"/>
                  <a:gd name="connsiteX11" fmla="*/ 250031 w 323850"/>
                  <a:gd name="connsiteY11" fmla="*/ 261937 h 261937"/>
                  <a:gd name="connsiteX12" fmla="*/ 169069 w 323850"/>
                  <a:gd name="connsiteY12" fmla="*/ 259556 h 261937"/>
                  <a:gd name="connsiteX13" fmla="*/ 126206 w 323850"/>
                  <a:gd name="connsiteY13" fmla="*/ 247650 h 261937"/>
                  <a:gd name="connsiteX14" fmla="*/ 97631 w 323850"/>
                  <a:gd name="connsiteY14" fmla="*/ 209550 h 261937"/>
                  <a:gd name="connsiteX15" fmla="*/ 38100 w 323850"/>
                  <a:gd name="connsiteY15" fmla="*/ 204787 h 261937"/>
                  <a:gd name="connsiteX16" fmla="*/ 4763 w 323850"/>
                  <a:gd name="connsiteY16" fmla="*/ 183356 h 261937"/>
                  <a:gd name="connsiteX17" fmla="*/ 0 w 323850"/>
                  <a:gd name="connsiteY17" fmla="*/ 145256 h 261937"/>
                  <a:gd name="connsiteX18" fmla="*/ 26194 w 323850"/>
                  <a:gd name="connsiteY18" fmla="*/ 107156 h 261937"/>
                  <a:gd name="connsiteX19" fmla="*/ 4763 w 323850"/>
                  <a:gd name="connsiteY19" fmla="*/ 83343 h 261937"/>
                  <a:gd name="connsiteX20" fmla="*/ 11906 w 323850"/>
                  <a:gd name="connsiteY20" fmla="*/ 21431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850" h="261937">
                    <a:moveTo>
                      <a:pt x="11906" y="21431"/>
                    </a:moveTo>
                    <a:lnTo>
                      <a:pt x="47625" y="0"/>
                    </a:lnTo>
                    <a:lnTo>
                      <a:pt x="142875" y="2381"/>
                    </a:lnTo>
                    <a:lnTo>
                      <a:pt x="192881" y="19050"/>
                    </a:lnTo>
                    <a:lnTo>
                      <a:pt x="209550" y="40481"/>
                    </a:lnTo>
                    <a:lnTo>
                      <a:pt x="209550" y="97631"/>
                    </a:lnTo>
                    <a:lnTo>
                      <a:pt x="261938" y="114300"/>
                    </a:lnTo>
                    <a:lnTo>
                      <a:pt x="297656" y="140493"/>
                    </a:lnTo>
                    <a:lnTo>
                      <a:pt x="311944" y="178593"/>
                    </a:lnTo>
                    <a:lnTo>
                      <a:pt x="323850" y="214312"/>
                    </a:lnTo>
                    <a:lnTo>
                      <a:pt x="307181" y="242887"/>
                    </a:lnTo>
                    <a:lnTo>
                      <a:pt x="250031" y="261937"/>
                    </a:lnTo>
                    <a:lnTo>
                      <a:pt x="169069" y="259556"/>
                    </a:lnTo>
                    <a:lnTo>
                      <a:pt x="126206" y="247650"/>
                    </a:lnTo>
                    <a:lnTo>
                      <a:pt x="97631" y="209550"/>
                    </a:lnTo>
                    <a:lnTo>
                      <a:pt x="38100" y="204787"/>
                    </a:lnTo>
                    <a:lnTo>
                      <a:pt x="4763" y="183356"/>
                    </a:lnTo>
                    <a:lnTo>
                      <a:pt x="0" y="145256"/>
                    </a:lnTo>
                    <a:lnTo>
                      <a:pt x="26194" y="107156"/>
                    </a:lnTo>
                    <a:lnTo>
                      <a:pt x="4763" y="83343"/>
                    </a:lnTo>
                    <a:lnTo>
                      <a:pt x="11906" y="21431"/>
                    </a:lnTo>
                    <a:close/>
                  </a:path>
                </a:pathLst>
              </a:custGeom>
              <a:solidFill>
                <a:schemeClr val="tx1">
                  <a:lumMod val="10000"/>
                  <a:lumOff val="9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pic>
            <p:nvPicPr>
              <p:cNvPr id="241" name="Graphic 240" descr="Coins">
                <a:extLst>
                  <a:ext uri="{FF2B5EF4-FFF2-40B4-BE49-F238E27FC236}">
                    <a16:creationId xmlns:a16="http://schemas.microsoft.com/office/drawing/2014/main" id="{C388EBBC-C4EC-4540-ABFA-D1AA69EBE94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82855" y="2301387"/>
                <a:ext cx="370215" cy="370215"/>
              </a:xfrm>
              <a:prstGeom prst="rect">
                <a:avLst/>
              </a:prstGeom>
            </p:spPr>
          </p:pic>
        </p:grpSp>
      </p:grpSp>
      <p:cxnSp>
        <p:nvCxnSpPr>
          <p:cNvPr id="138" name="Straight Connector 137">
            <a:extLst>
              <a:ext uri="{FF2B5EF4-FFF2-40B4-BE49-F238E27FC236}">
                <a16:creationId xmlns:a16="http://schemas.microsoft.com/office/drawing/2014/main" id="{F292D84F-7B4E-432B-A402-6E2DDA7A1683}"/>
              </a:ext>
            </a:extLst>
          </p:cNvPr>
          <p:cNvCxnSpPr/>
          <p:nvPr/>
        </p:nvCxnSpPr>
        <p:spPr bwMode="auto">
          <a:xfrm>
            <a:off x="8402709" y="5365302"/>
            <a:ext cx="475608" cy="0"/>
          </a:xfrm>
          <a:prstGeom prst="line">
            <a:avLst/>
          </a:prstGeom>
          <a:noFill/>
          <a:ln w="285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Group 23">
            <a:extLst>
              <a:ext uri="{FF2B5EF4-FFF2-40B4-BE49-F238E27FC236}">
                <a16:creationId xmlns:a16="http://schemas.microsoft.com/office/drawing/2014/main" id="{180657C8-9FAE-4F0D-A3FE-9EBA4E8BCCB7}"/>
              </a:ext>
            </a:extLst>
          </p:cNvPr>
          <p:cNvGrpSpPr/>
          <p:nvPr/>
        </p:nvGrpSpPr>
        <p:grpSpPr>
          <a:xfrm>
            <a:off x="2087729" y="1029875"/>
            <a:ext cx="2574068" cy="1470891"/>
            <a:chOff x="921329" y="1029875"/>
            <a:chExt cx="2574068" cy="1470891"/>
          </a:xfrm>
        </p:grpSpPr>
        <p:sp>
          <p:nvSpPr>
            <p:cNvPr id="244" name="TextBox 243">
              <a:extLst>
                <a:ext uri="{FF2B5EF4-FFF2-40B4-BE49-F238E27FC236}">
                  <a16:creationId xmlns:a16="http://schemas.microsoft.com/office/drawing/2014/main" id="{4C178861-E1E7-45D9-87DF-7E41D35C061D}"/>
                </a:ext>
              </a:extLst>
            </p:cNvPr>
            <p:cNvSpPr txBox="1"/>
            <p:nvPr/>
          </p:nvSpPr>
          <p:spPr>
            <a:xfrm>
              <a:off x="921329" y="1029875"/>
              <a:ext cx="257406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E6E6C8">
                      <a:lumMod val="90000"/>
                    </a:srgbClr>
                  </a:solidFill>
                  <a:effectLst/>
                  <a:uLnTx/>
                  <a:uFillTx/>
                  <a:latin typeface="Arial" pitchFamily="34" charset="0"/>
                  <a:ea typeface="+mn-ea"/>
                  <a:cs typeface="+mn-cs"/>
                </a:rPr>
                <a:t>Environmental</a:t>
              </a:r>
            </a:p>
          </p:txBody>
        </p:sp>
        <p:sp>
          <p:nvSpPr>
            <p:cNvPr id="3" name="TextBox 2">
              <a:extLst>
                <a:ext uri="{FF2B5EF4-FFF2-40B4-BE49-F238E27FC236}">
                  <a16:creationId xmlns:a16="http://schemas.microsoft.com/office/drawing/2014/main" id="{4F86F87A-C0BC-4E16-9948-C5E8D437B803}"/>
                </a:ext>
              </a:extLst>
            </p:cNvPr>
            <p:cNvSpPr txBox="1"/>
            <p:nvPr/>
          </p:nvSpPr>
          <p:spPr>
            <a:xfrm>
              <a:off x="1118563" y="1546659"/>
              <a:ext cx="2134239" cy="954107"/>
            </a:xfrm>
            <a:prstGeom prst="rect">
              <a:avLst/>
            </a:prstGeom>
            <a:noFill/>
          </p:spPr>
          <p:txBody>
            <a:bodyPr wrap="none" rtlCol="0">
              <a:spAutoFit/>
            </a:bodyPr>
            <a:lstStyle/>
            <a:p>
              <a:pPr marL="176213" marR="0" lvl="0" indent="-176213" algn="l" defTabSz="914400" rtl="0" eaLnBrk="0" fontAlgn="base" latinLnBrk="0" hangingPunct="0">
                <a:lnSpc>
                  <a:spcPct val="100000"/>
                </a:lnSpc>
                <a:spcBef>
                  <a:spcPct val="0"/>
                </a:spcBef>
                <a:spcAft>
                  <a:spcPct val="0"/>
                </a:spcAft>
                <a:buClrTx/>
                <a:buSzPct val="130000"/>
                <a:buFont typeface="Arial" panose="020B0604020202020204" pitchFamily="34" charset="0"/>
                <a:buChar char="•"/>
                <a:tabLst/>
                <a:defRPr/>
              </a:pPr>
              <a:r>
                <a:rPr kumimoji="0" lang="en-GB" sz="1400" b="0" i="0" u="none" strike="noStrike" kern="1200" cap="none" spc="0" normalizeH="0" baseline="0" noProof="0" dirty="0">
                  <a:ln>
                    <a:noFill/>
                  </a:ln>
                  <a:solidFill>
                    <a:srgbClr val="004F5C"/>
                  </a:solidFill>
                  <a:effectLst/>
                  <a:uLnTx/>
                  <a:uFillTx/>
                  <a:latin typeface="Arial" pitchFamily="34" charset="0"/>
                  <a:ea typeface="+mn-ea"/>
                  <a:cs typeface="+mn-cs"/>
                </a:rPr>
                <a:t>Air and water pollution</a:t>
              </a:r>
            </a:p>
            <a:p>
              <a:pPr marL="176213" marR="0" lvl="0" indent="-176213" algn="l" defTabSz="914400" rtl="0" eaLnBrk="0" fontAlgn="base" latinLnBrk="0" hangingPunct="0">
                <a:lnSpc>
                  <a:spcPct val="100000"/>
                </a:lnSpc>
                <a:spcBef>
                  <a:spcPct val="0"/>
                </a:spcBef>
                <a:spcAft>
                  <a:spcPct val="0"/>
                </a:spcAft>
                <a:buClrTx/>
                <a:buSzPct val="130000"/>
                <a:buFont typeface="Arial" panose="020B0604020202020204" pitchFamily="34" charset="0"/>
                <a:buChar char="•"/>
                <a:tabLst/>
                <a:defRPr/>
              </a:pPr>
              <a:r>
                <a:rPr kumimoji="0" lang="en-GB" sz="1400" b="0" i="0" u="none" strike="noStrike" kern="1200" cap="none" spc="0" normalizeH="0" baseline="0" noProof="0" dirty="0">
                  <a:ln>
                    <a:noFill/>
                  </a:ln>
                  <a:solidFill>
                    <a:srgbClr val="004F5C"/>
                  </a:solidFill>
                  <a:effectLst/>
                  <a:uLnTx/>
                  <a:uFillTx/>
                  <a:latin typeface="Arial" pitchFamily="34" charset="0"/>
                  <a:ea typeface="+mn-ea"/>
                  <a:cs typeface="+mn-cs"/>
                </a:rPr>
                <a:t>Waste management</a:t>
              </a:r>
            </a:p>
            <a:p>
              <a:pPr marL="176213" marR="0" lvl="0" indent="-176213" algn="l" defTabSz="914400" rtl="0" eaLnBrk="0" fontAlgn="base" latinLnBrk="0" hangingPunct="0">
                <a:lnSpc>
                  <a:spcPct val="100000"/>
                </a:lnSpc>
                <a:spcBef>
                  <a:spcPct val="0"/>
                </a:spcBef>
                <a:spcAft>
                  <a:spcPct val="0"/>
                </a:spcAft>
                <a:buClrTx/>
                <a:buSzPct val="130000"/>
                <a:buFont typeface="Arial" panose="020B0604020202020204" pitchFamily="34" charset="0"/>
                <a:buChar char="•"/>
                <a:tabLst/>
                <a:defRPr/>
              </a:pPr>
              <a:r>
                <a:rPr kumimoji="0" lang="en-GB" sz="1400" b="0" i="0" u="none" strike="noStrike" kern="1200" cap="none" spc="0" normalizeH="0" baseline="0" noProof="0" dirty="0">
                  <a:ln>
                    <a:noFill/>
                  </a:ln>
                  <a:solidFill>
                    <a:srgbClr val="004F5C"/>
                  </a:solidFill>
                  <a:effectLst/>
                  <a:uLnTx/>
                  <a:uFillTx/>
                  <a:latin typeface="Arial" pitchFamily="34" charset="0"/>
                  <a:ea typeface="+mn-ea"/>
                  <a:cs typeface="+mn-cs"/>
                </a:rPr>
                <a:t>Energy efficiency</a:t>
              </a:r>
            </a:p>
            <a:p>
              <a:pPr marL="176213" marR="0" lvl="0" indent="-176213" algn="l" defTabSz="914400" rtl="0" eaLnBrk="0" fontAlgn="base" latinLnBrk="0" hangingPunct="0">
                <a:lnSpc>
                  <a:spcPct val="100000"/>
                </a:lnSpc>
                <a:spcBef>
                  <a:spcPct val="0"/>
                </a:spcBef>
                <a:spcAft>
                  <a:spcPct val="0"/>
                </a:spcAft>
                <a:buClrTx/>
                <a:buSzPct val="130000"/>
                <a:buFont typeface="Arial" panose="020B0604020202020204" pitchFamily="34" charset="0"/>
                <a:buChar char="•"/>
                <a:tabLst/>
                <a:defRPr/>
              </a:pPr>
              <a:r>
                <a:rPr kumimoji="0" lang="en-GB" sz="1400" b="0" i="0" u="none" strike="noStrike" kern="1200" cap="none" spc="0" normalizeH="0" baseline="0" noProof="0" dirty="0">
                  <a:ln>
                    <a:noFill/>
                  </a:ln>
                  <a:solidFill>
                    <a:srgbClr val="004F5C"/>
                  </a:solidFill>
                  <a:effectLst/>
                  <a:uLnTx/>
                  <a:uFillTx/>
                  <a:latin typeface="Arial" pitchFamily="34" charset="0"/>
                  <a:ea typeface="+mn-ea"/>
                  <a:cs typeface="+mn-cs"/>
                </a:rPr>
                <a:t>CO</a:t>
              </a:r>
              <a:r>
                <a:rPr kumimoji="0" lang="en-GB" sz="1400" b="0" i="0" u="none" strike="noStrike" kern="1200" cap="none" spc="0" normalizeH="0" baseline="-25000" noProof="0" dirty="0">
                  <a:ln>
                    <a:noFill/>
                  </a:ln>
                  <a:solidFill>
                    <a:srgbClr val="004F5C"/>
                  </a:solidFill>
                  <a:effectLst/>
                  <a:uLnTx/>
                  <a:uFillTx/>
                  <a:latin typeface="Arial" pitchFamily="34" charset="0"/>
                  <a:ea typeface="+mn-ea"/>
                  <a:cs typeface="+mn-cs"/>
                </a:rPr>
                <a:t>2</a:t>
              </a:r>
              <a:r>
                <a:rPr kumimoji="0" lang="en-GB" sz="1400" b="0" i="0" u="none" strike="noStrike" kern="1200" cap="none" spc="0" normalizeH="0" baseline="0" noProof="0" dirty="0">
                  <a:ln>
                    <a:noFill/>
                  </a:ln>
                  <a:solidFill>
                    <a:srgbClr val="004F5C"/>
                  </a:solidFill>
                  <a:effectLst/>
                  <a:uLnTx/>
                  <a:uFillTx/>
                  <a:latin typeface="Arial" pitchFamily="34" charset="0"/>
                  <a:ea typeface="+mn-ea"/>
                  <a:cs typeface="+mn-cs"/>
                </a:rPr>
                <a:t> emissions</a:t>
              </a:r>
            </a:p>
          </p:txBody>
        </p:sp>
      </p:grpSp>
      <p:grpSp>
        <p:nvGrpSpPr>
          <p:cNvPr id="25" name="Group 24">
            <a:extLst>
              <a:ext uri="{FF2B5EF4-FFF2-40B4-BE49-F238E27FC236}">
                <a16:creationId xmlns:a16="http://schemas.microsoft.com/office/drawing/2014/main" id="{9B08C3B3-E480-44E9-B049-9DFE6A8674CC}"/>
              </a:ext>
            </a:extLst>
          </p:cNvPr>
          <p:cNvGrpSpPr/>
          <p:nvPr/>
        </p:nvGrpSpPr>
        <p:grpSpPr>
          <a:xfrm>
            <a:off x="5455274" y="1029875"/>
            <a:ext cx="2811303" cy="1470891"/>
            <a:chOff x="4634474" y="1029875"/>
            <a:chExt cx="2811303" cy="1470891"/>
          </a:xfrm>
        </p:grpSpPr>
        <p:sp>
          <p:nvSpPr>
            <p:cNvPr id="246" name="TextBox 245">
              <a:extLst>
                <a:ext uri="{FF2B5EF4-FFF2-40B4-BE49-F238E27FC236}">
                  <a16:creationId xmlns:a16="http://schemas.microsoft.com/office/drawing/2014/main" id="{3A35B08B-4BA1-415E-A180-4A3DF6A46B05}"/>
                </a:ext>
              </a:extLst>
            </p:cNvPr>
            <p:cNvSpPr txBox="1"/>
            <p:nvPr/>
          </p:nvSpPr>
          <p:spPr>
            <a:xfrm>
              <a:off x="4634474" y="1029875"/>
              <a:ext cx="257406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EB2D24">
                      <a:lumMod val="20000"/>
                      <a:lumOff val="80000"/>
                    </a:srgbClr>
                  </a:solidFill>
                  <a:effectLst/>
                  <a:uLnTx/>
                  <a:uFillTx/>
                  <a:latin typeface="Arial" pitchFamily="34" charset="0"/>
                  <a:ea typeface="+mn-ea"/>
                  <a:cs typeface="+mn-cs"/>
                </a:rPr>
                <a:t>Social</a:t>
              </a:r>
            </a:p>
          </p:txBody>
        </p:sp>
        <p:sp>
          <p:nvSpPr>
            <p:cNvPr id="140" name="TextBox 139">
              <a:extLst>
                <a:ext uri="{FF2B5EF4-FFF2-40B4-BE49-F238E27FC236}">
                  <a16:creationId xmlns:a16="http://schemas.microsoft.com/office/drawing/2014/main" id="{D6DF229C-2F54-4799-94F0-4143DA2B9B5C}"/>
                </a:ext>
              </a:extLst>
            </p:cNvPr>
            <p:cNvSpPr txBox="1"/>
            <p:nvPr/>
          </p:nvSpPr>
          <p:spPr>
            <a:xfrm>
              <a:off x="5021652" y="1546659"/>
              <a:ext cx="2424125" cy="954107"/>
            </a:xfrm>
            <a:prstGeom prst="rect">
              <a:avLst/>
            </a:prstGeom>
            <a:noFill/>
          </p:spPr>
          <p:txBody>
            <a:bodyPr wrap="none" rtlCol="0">
              <a:spAutoFit/>
            </a:bodyPr>
            <a:lstStyle/>
            <a:p>
              <a:pPr marL="176213" marR="0" lvl="0" indent="-176213" algn="l" defTabSz="914400" rtl="0" eaLnBrk="0" fontAlgn="base" latinLnBrk="0" hangingPunct="0">
                <a:lnSpc>
                  <a:spcPct val="100000"/>
                </a:lnSpc>
                <a:spcBef>
                  <a:spcPct val="0"/>
                </a:spcBef>
                <a:spcAft>
                  <a:spcPct val="0"/>
                </a:spcAft>
                <a:buClrTx/>
                <a:buSzPct val="130000"/>
                <a:buFont typeface="Arial" panose="020B0604020202020204" pitchFamily="34" charset="0"/>
                <a:buChar char="•"/>
                <a:tabLst/>
                <a:defRPr/>
              </a:pPr>
              <a:r>
                <a:rPr kumimoji="0" lang="en-GB" sz="1400" b="0" i="0" u="none" strike="noStrike" kern="1200" cap="none" spc="0" normalizeH="0" baseline="0" noProof="0" dirty="0">
                  <a:ln>
                    <a:noFill/>
                  </a:ln>
                  <a:solidFill>
                    <a:srgbClr val="004F5C"/>
                  </a:solidFill>
                  <a:effectLst/>
                  <a:uLnTx/>
                  <a:uFillTx/>
                  <a:latin typeface="Arial" pitchFamily="34" charset="0"/>
                  <a:ea typeface="+mn-ea"/>
                  <a:cs typeface="+mn-cs"/>
                </a:rPr>
                <a:t>Customer privacy</a:t>
              </a:r>
            </a:p>
            <a:p>
              <a:pPr marL="176213" marR="0" lvl="0" indent="-176213" algn="l" defTabSz="914400" rtl="0" eaLnBrk="0" fontAlgn="base" latinLnBrk="0" hangingPunct="0">
                <a:lnSpc>
                  <a:spcPct val="100000"/>
                </a:lnSpc>
                <a:spcBef>
                  <a:spcPct val="0"/>
                </a:spcBef>
                <a:spcAft>
                  <a:spcPct val="0"/>
                </a:spcAft>
                <a:buClrTx/>
                <a:buSzPct val="130000"/>
                <a:buFont typeface="Arial" panose="020B0604020202020204" pitchFamily="34" charset="0"/>
                <a:buChar char="•"/>
                <a:tabLst/>
                <a:defRPr/>
              </a:pPr>
              <a:r>
                <a:rPr kumimoji="0" lang="en-GB" sz="1400" b="0" i="0" u="none" strike="noStrike" kern="1200" cap="none" spc="0" normalizeH="0" baseline="0" noProof="0" dirty="0">
                  <a:ln>
                    <a:noFill/>
                  </a:ln>
                  <a:solidFill>
                    <a:srgbClr val="004F5C"/>
                  </a:solidFill>
                  <a:effectLst/>
                  <a:uLnTx/>
                  <a:uFillTx/>
                  <a:latin typeface="Arial" pitchFamily="34" charset="0"/>
                  <a:ea typeface="+mn-ea"/>
                  <a:cs typeface="+mn-cs"/>
                </a:rPr>
                <a:t>Labour health and safety</a:t>
              </a:r>
            </a:p>
            <a:p>
              <a:pPr marL="176213" marR="0" lvl="0" indent="-176213" algn="l" defTabSz="914400" rtl="0" eaLnBrk="0" fontAlgn="base" latinLnBrk="0" hangingPunct="0">
                <a:lnSpc>
                  <a:spcPct val="100000"/>
                </a:lnSpc>
                <a:spcBef>
                  <a:spcPct val="0"/>
                </a:spcBef>
                <a:spcAft>
                  <a:spcPct val="0"/>
                </a:spcAft>
                <a:buClrTx/>
                <a:buSzPct val="130000"/>
                <a:buFont typeface="Arial" panose="020B0604020202020204" pitchFamily="34" charset="0"/>
                <a:buChar char="•"/>
                <a:tabLst/>
                <a:defRPr/>
              </a:pPr>
              <a:r>
                <a:rPr kumimoji="0" lang="en-GB" sz="1400" b="0" i="0" u="none" strike="noStrike" kern="1200" cap="none" spc="0" normalizeH="0" baseline="0" noProof="0" dirty="0">
                  <a:ln>
                    <a:noFill/>
                  </a:ln>
                  <a:solidFill>
                    <a:srgbClr val="004F5C"/>
                  </a:solidFill>
                  <a:effectLst/>
                  <a:uLnTx/>
                  <a:uFillTx/>
                  <a:latin typeface="Arial" pitchFamily="34" charset="0"/>
                  <a:ea typeface="+mn-ea"/>
                  <a:cs typeface="+mn-cs"/>
                </a:rPr>
                <a:t>Training and development</a:t>
              </a:r>
            </a:p>
            <a:p>
              <a:pPr marL="176213" marR="0" lvl="0" indent="-176213" algn="l" defTabSz="914400" rtl="0" eaLnBrk="0" fontAlgn="base" latinLnBrk="0" hangingPunct="0">
                <a:lnSpc>
                  <a:spcPct val="100000"/>
                </a:lnSpc>
                <a:spcBef>
                  <a:spcPct val="0"/>
                </a:spcBef>
                <a:spcAft>
                  <a:spcPct val="0"/>
                </a:spcAft>
                <a:buClrTx/>
                <a:buSzPct val="130000"/>
                <a:buFont typeface="Arial" panose="020B0604020202020204" pitchFamily="34" charset="0"/>
                <a:buChar char="•"/>
                <a:tabLst/>
                <a:defRPr/>
              </a:pPr>
              <a:r>
                <a:rPr kumimoji="0" lang="en-GB" sz="1400" b="0" i="0" u="none" strike="noStrike" kern="1200" cap="none" spc="0" normalizeH="0" baseline="0" noProof="0" dirty="0">
                  <a:ln>
                    <a:noFill/>
                  </a:ln>
                  <a:solidFill>
                    <a:srgbClr val="004F5C"/>
                  </a:solidFill>
                  <a:effectLst/>
                  <a:uLnTx/>
                  <a:uFillTx/>
                  <a:latin typeface="Arial" pitchFamily="34" charset="0"/>
                  <a:ea typeface="+mn-ea"/>
                  <a:cs typeface="+mn-cs"/>
                </a:rPr>
                <a:t>Product safety</a:t>
              </a:r>
            </a:p>
          </p:txBody>
        </p:sp>
      </p:grpSp>
      <p:grpSp>
        <p:nvGrpSpPr>
          <p:cNvPr id="26" name="Group 25">
            <a:extLst>
              <a:ext uri="{FF2B5EF4-FFF2-40B4-BE49-F238E27FC236}">
                <a16:creationId xmlns:a16="http://schemas.microsoft.com/office/drawing/2014/main" id="{90ED0AA7-4130-4EA8-83C3-C5DEA23AF05F}"/>
              </a:ext>
            </a:extLst>
          </p:cNvPr>
          <p:cNvGrpSpPr/>
          <p:nvPr/>
        </p:nvGrpSpPr>
        <p:grpSpPr>
          <a:xfrm>
            <a:off x="9082276" y="1029875"/>
            <a:ext cx="2884147" cy="1470891"/>
            <a:chOff x="8895076" y="1029875"/>
            <a:chExt cx="2884147" cy="1470891"/>
          </a:xfrm>
        </p:grpSpPr>
        <p:sp>
          <p:nvSpPr>
            <p:cNvPr id="247" name="TextBox 246">
              <a:extLst>
                <a:ext uri="{FF2B5EF4-FFF2-40B4-BE49-F238E27FC236}">
                  <a16:creationId xmlns:a16="http://schemas.microsoft.com/office/drawing/2014/main" id="{8F8786A2-9606-400E-9A2C-50ADE37FDB1F}"/>
                </a:ext>
              </a:extLst>
            </p:cNvPr>
            <p:cNvSpPr txBox="1"/>
            <p:nvPr/>
          </p:nvSpPr>
          <p:spPr>
            <a:xfrm>
              <a:off x="8895076" y="1029875"/>
              <a:ext cx="257406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4F5C">
                      <a:lumMod val="10000"/>
                      <a:lumOff val="90000"/>
                    </a:srgbClr>
                  </a:solidFill>
                  <a:effectLst/>
                  <a:uLnTx/>
                  <a:uFillTx/>
                  <a:latin typeface="Arial" pitchFamily="34" charset="0"/>
                  <a:ea typeface="+mn-ea"/>
                  <a:cs typeface="+mn-cs"/>
                </a:rPr>
                <a:t>Governance</a:t>
              </a:r>
            </a:p>
          </p:txBody>
        </p:sp>
        <p:sp>
          <p:nvSpPr>
            <p:cNvPr id="141" name="TextBox 140">
              <a:extLst>
                <a:ext uri="{FF2B5EF4-FFF2-40B4-BE49-F238E27FC236}">
                  <a16:creationId xmlns:a16="http://schemas.microsoft.com/office/drawing/2014/main" id="{60D4507E-F7A5-49C8-8B43-D54154319D97}"/>
                </a:ext>
              </a:extLst>
            </p:cNvPr>
            <p:cNvSpPr txBox="1"/>
            <p:nvPr/>
          </p:nvSpPr>
          <p:spPr>
            <a:xfrm>
              <a:off x="9257058" y="1546659"/>
              <a:ext cx="2522165" cy="954107"/>
            </a:xfrm>
            <a:prstGeom prst="rect">
              <a:avLst/>
            </a:prstGeom>
            <a:noFill/>
          </p:spPr>
          <p:txBody>
            <a:bodyPr wrap="none" rtlCol="0">
              <a:spAutoFit/>
            </a:bodyPr>
            <a:lstStyle/>
            <a:p>
              <a:pPr marL="176213" marR="0" lvl="0" indent="-176213" algn="l" defTabSz="914400" rtl="0" eaLnBrk="0" fontAlgn="base" latinLnBrk="0" hangingPunct="0">
                <a:lnSpc>
                  <a:spcPct val="100000"/>
                </a:lnSpc>
                <a:spcBef>
                  <a:spcPct val="0"/>
                </a:spcBef>
                <a:spcAft>
                  <a:spcPct val="0"/>
                </a:spcAft>
                <a:buClrTx/>
                <a:buSzPct val="130000"/>
                <a:buFont typeface="Arial" panose="020B0604020202020204" pitchFamily="34" charset="0"/>
                <a:buChar char="•"/>
                <a:tabLst/>
                <a:defRPr/>
              </a:pPr>
              <a:r>
                <a:rPr kumimoji="0" lang="en-GB" sz="1400" b="0" i="0" u="none" strike="noStrike" kern="1200" cap="none" spc="0" normalizeH="0" baseline="0" noProof="0" dirty="0">
                  <a:ln>
                    <a:noFill/>
                  </a:ln>
                  <a:solidFill>
                    <a:srgbClr val="004F5C"/>
                  </a:solidFill>
                  <a:effectLst/>
                  <a:uLnTx/>
                  <a:uFillTx/>
                  <a:latin typeface="Arial" pitchFamily="34" charset="0"/>
                  <a:ea typeface="+mn-ea"/>
                  <a:cs typeface="+mn-cs"/>
                </a:rPr>
                <a:t>Leadership</a:t>
              </a:r>
            </a:p>
            <a:p>
              <a:pPr marL="176213" marR="0" lvl="0" indent="-176213" algn="l" defTabSz="914400" rtl="0" eaLnBrk="0" fontAlgn="base" latinLnBrk="0" hangingPunct="0">
                <a:lnSpc>
                  <a:spcPct val="100000"/>
                </a:lnSpc>
                <a:spcBef>
                  <a:spcPct val="0"/>
                </a:spcBef>
                <a:spcAft>
                  <a:spcPct val="0"/>
                </a:spcAft>
                <a:buClrTx/>
                <a:buSzPct val="130000"/>
                <a:buFont typeface="Arial" panose="020B0604020202020204" pitchFamily="34" charset="0"/>
                <a:buChar char="•"/>
                <a:tabLst/>
                <a:defRPr/>
              </a:pPr>
              <a:r>
                <a:rPr kumimoji="0" lang="en-GB" sz="1400" b="0" i="0" u="none" strike="noStrike" kern="1200" cap="none" spc="0" normalizeH="0" baseline="0" noProof="0" dirty="0">
                  <a:ln>
                    <a:noFill/>
                  </a:ln>
                  <a:solidFill>
                    <a:srgbClr val="004F5C"/>
                  </a:solidFill>
                  <a:effectLst/>
                  <a:uLnTx/>
                  <a:uFillTx/>
                  <a:latin typeface="Arial" pitchFamily="34" charset="0"/>
                  <a:ea typeface="+mn-ea"/>
                  <a:cs typeface="+mn-cs"/>
                </a:rPr>
                <a:t>Executive pay</a:t>
              </a:r>
            </a:p>
            <a:p>
              <a:pPr marL="176213" marR="0" lvl="0" indent="-176213" algn="l" defTabSz="914400" rtl="0" eaLnBrk="0" fontAlgn="base" latinLnBrk="0" hangingPunct="0">
                <a:lnSpc>
                  <a:spcPct val="100000"/>
                </a:lnSpc>
                <a:spcBef>
                  <a:spcPct val="0"/>
                </a:spcBef>
                <a:spcAft>
                  <a:spcPct val="0"/>
                </a:spcAft>
                <a:buClrTx/>
                <a:buSzPct val="130000"/>
                <a:buFont typeface="Arial" panose="020B0604020202020204" pitchFamily="34" charset="0"/>
                <a:buChar char="•"/>
                <a:tabLst/>
                <a:defRPr/>
              </a:pPr>
              <a:r>
                <a:rPr kumimoji="0" lang="en-GB" sz="1400" b="0" i="0" u="none" strike="noStrike" kern="1200" cap="none" spc="0" normalizeH="0" baseline="0" noProof="0" dirty="0">
                  <a:ln>
                    <a:noFill/>
                  </a:ln>
                  <a:solidFill>
                    <a:srgbClr val="004F5C"/>
                  </a:solidFill>
                  <a:effectLst/>
                  <a:uLnTx/>
                  <a:uFillTx/>
                  <a:latin typeface="Arial" pitchFamily="34" charset="0"/>
                  <a:ea typeface="+mn-ea"/>
                  <a:cs typeface="+mn-cs"/>
                </a:rPr>
                <a:t>Shareholder rights</a:t>
              </a:r>
            </a:p>
            <a:p>
              <a:pPr marL="176213" marR="0" lvl="0" indent="-176213" algn="l" defTabSz="914400" rtl="0" eaLnBrk="0" fontAlgn="base" latinLnBrk="0" hangingPunct="0">
                <a:lnSpc>
                  <a:spcPct val="100000"/>
                </a:lnSpc>
                <a:spcBef>
                  <a:spcPct val="0"/>
                </a:spcBef>
                <a:spcAft>
                  <a:spcPct val="0"/>
                </a:spcAft>
                <a:buClrTx/>
                <a:buSzPct val="130000"/>
                <a:buFont typeface="Arial" panose="020B0604020202020204" pitchFamily="34" charset="0"/>
                <a:buChar char="•"/>
                <a:tabLst/>
                <a:defRPr/>
              </a:pPr>
              <a:r>
                <a:rPr kumimoji="0" lang="en-GB" sz="1400" b="0" i="0" u="none" strike="noStrike" kern="1200" cap="none" spc="0" normalizeH="0" baseline="0" noProof="0" dirty="0">
                  <a:ln>
                    <a:noFill/>
                  </a:ln>
                  <a:solidFill>
                    <a:srgbClr val="004F5C"/>
                  </a:solidFill>
                  <a:effectLst/>
                  <a:uLnTx/>
                  <a:uFillTx/>
                  <a:latin typeface="Arial" pitchFamily="34" charset="0"/>
                  <a:ea typeface="+mn-ea"/>
                  <a:cs typeface="+mn-cs"/>
                </a:rPr>
                <a:t>Audits and internal controls</a:t>
              </a:r>
            </a:p>
          </p:txBody>
        </p:sp>
      </p:grpSp>
      <p:sp>
        <p:nvSpPr>
          <p:cNvPr id="144" name="Rectangle 143">
            <a:extLst>
              <a:ext uri="{FF2B5EF4-FFF2-40B4-BE49-F238E27FC236}">
                <a16:creationId xmlns:a16="http://schemas.microsoft.com/office/drawing/2014/main" id="{1BA7F5A0-515A-4FB4-B2D4-D61C91E2C34C}"/>
              </a:ext>
            </a:extLst>
          </p:cNvPr>
          <p:cNvSpPr/>
          <p:nvPr/>
        </p:nvSpPr>
        <p:spPr bwMode="auto">
          <a:xfrm>
            <a:off x="1" y="1016557"/>
            <a:ext cx="1224000" cy="1532243"/>
          </a:xfrm>
          <a:prstGeom prst="rect">
            <a:avLst/>
          </a:prstGeom>
          <a:gradFill flip="none" rotWithShape="1">
            <a:gsLst>
              <a:gs pos="0">
                <a:schemeClr val="tx1">
                  <a:lumMod val="75000"/>
                  <a:lumOff val="25000"/>
                </a:schemeClr>
              </a:gs>
              <a:gs pos="100000">
                <a:schemeClr val="tx1">
                  <a:lumMod val="10000"/>
                  <a:lumOff val="90000"/>
                </a:schemeClr>
              </a:gs>
            </a:gsLst>
            <a:lin ang="540000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145" name="Rectangle 144">
            <a:extLst>
              <a:ext uri="{FF2B5EF4-FFF2-40B4-BE49-F238E27FC236}">
                <a16:creationId xmlns:a16="http://schemas.microsoft.com/office/drawing/2014/main" id="{459BD89F-C181-49D2-83A5-70D0BD9D034F}"/>
              </a:ext>
            </a:extLst>
          </p:cNvPr>
          <p:cNvSpPr/>
          <p:nvPr/>
        </p:nvSpPr>
        <p:spPr bwMode="auto">
          <a:xfrm>
            <a:off x="0" y="2544157"/>
            <a:ext cx="1224000" cy="3080356"/>
          </a:xfrm>
          <a:prstGeom prst="rect">
            <a:avLst/>
          </a:prstGeom>
          <a:gradFill flip="none" rotWithShape="1">
            <a:gsLst>
              <a:gs pos="0">
                <a:srgbClr val="0070C0"/>
              </a:gs>
              <a:gs pos="100000">
                <a:schemeClr val="accent3">
                  <a:lumMod val="28000"/>
                </a:schemeClr>
              </a:gs>
            </a:gsLst>
            <a:lin ang="540000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err="1">
              <a:ln>
                <a:noFill/>
              </a:ln>
              <a:solidFill>
                <a:srgbClr val="000000"/>
              </a:solidFill>
              <a:effectLst/>
              <a:uLnTx/>
              <a:uFillTx/>
              <a:latin typeface="Arial" pitchFamily="34" charset="0"/>
              <a:ea typeface="+mn-ea"/>
              <a:cs typeface="+mn-cs"/>
            </a:endParaRPr>
          </a:p>
        </p:txBody>
      </p:sp>
      <p:sp>
        <p:nvSpPr>
          <p:cNvPr id="231" name="Freeform: Shape 230">
            <a:extLst>
              <a:ext uri="{FF2B5EF4-FFF2-40B4-BE49-F238E27FC236}">
                <a16:creationId xmlns:a16="http://schemas.microsoft.com/office/drawing/2014/main" id="{DCF291CD-FD8D-41D0-BE91-3ECBD95386EE}"/>
              </a:ext>
            </a:extLst>
          </p:cNvPr>
          <p:cNvSpPr/>
          <p:nvPr/>
        </p:nvSpPr>
        <p:spPr bwMode="auto">
          <a:xfrm>
            <a:off x="26957" y="1960879"/>
            <a:ext cx="1182083" cy="588169"/>
          </a:xfrm>
          <a:custGeom>
            <a:avLst/>
            <a:gdLst>
              <a:gd name="connsiteX0" fmla="*/ 0 w 1178560"/>
              <a:gd name="connsiteY0" fmla="*/ 548640 h 609600"/>
              <a:gd name="connsiteX1" fmla="*/ 91440 w 1178560"/>
              <a:gd name="connsiteY1" fmla="*/ 406400 h 609600"/>
              <a:gd name="connsiteX2" fmla="*/ 274320 w 1178560"/>
              <a:gd name="connsiteY2" fmla="*/ 314960 h 609600"/>
              <a:gd name="connsiteX3" fmla="*/ 325120 w 1178560"/>
              <a:gd name="connsiteY3" fmla="*/ 162560 h 609600"/>
              <a:gd name="connsiteX4" fmla="*/ 457200 w 1178560"/>
              <a:gd name="connsiteY4" fmla="*/ 223520 h 609600"/>
              <a:gd name="connsiteX5" fmla="*/ 538480 w 1178560"/>
              <a:gd name="connsiteY5" fmla="*/ 40640 h 609600"/>
              <a:gd name="connsiteX6" fmla="*/ 650240 w 1178560"/>
              <a:gd name="connsiteY6" fmla="*/ 0 h 609600"/>
              <a:gd name="connsiteX7" fmla="*/ 812800 w 1178560"/>
              <a:gd name="connsiteY7" fmla="*/ 40640 h 609600"/>
              <a:gd name="connsiteX8" fmla="*/ 853440 w 1178560"/>
              <a:gd name="connsiteY8" fmla="*/ 162560 h 609600"/>
              <a:gd name="connsiteX9" fmla="*/ 944880 w 1178560"/>
              <a:gd name="connsiteY9" fmla="*/ 254000 h 609600"/>
              <a:gd name="connsiteX10" fmla="*/ 1026160 w 1178560"/>
              <a:gd name="connsiteY10" fmla="*/ 406400 h 609600"/>
              <a:gd name="connsiteX11" fmla="*/ 1097280 w 1178560"/>
              <a:gd name="connsiteY11" fmla="*/ 426720 h 609600"/>
              <a:gd name="connsiteX12" fmla="*/ 1178560 w 1178560"/>
              <a:gd name="connsiteY12" fmla="*/ 579120 h 609600"/>
              <a:gd name="connsiteX13" fmla="*/ 20320 w 1178560"/>
              <a:gd name="connsiteY13" fmla="*/ 609600 h 609600"/>
              <a:gd name="connsiteX14" fmla="*/ 0 w 1178560"/>
              <a:gd name="connsiteY14" fmla="*/ 548640 h 609600"/>
              <a:gd name="connsiteX0" fmla="*/ 0 w 1178560"/>
              <a:gd name="connsiteY0" fmla="*/ 548640 h 585787"/>
              <a:gd name="connsiteX1" fmla="*/ 91440 w 1178560"/>
              <a:gd name="connsiteY1" fmla="*/ 406400 h 585787"/>
              <a:gd name="connsiteX2" fmla="*/ 274320 w 1178560"/>
              <a:gd name="connsiteY2" fmla="*/ 314960 h 585787"/>
              <a:gd name="connsiteX3" fmla="*/ 325120 w 1178560"/>
              <a:gd name="connsiteY3" fmla="*/ 162560 h 585787"/>
              <a:gd name="connsiteX4" fmla="*/ 457200 w 1178560"/>
              <a:gd name="connsiteY4" fmla="*/ 223520 h 585787"/>
              <a:gd name="connsiteX5" fmla="*/ 538480 w 1178560"/>
              <a:gd name="connsiteY5" fmla="*/ 40640 h 585787"/>
              <a:gd name="connsiteX6" fmla="*/ 650240 w 1178560"/>
              <a:gd name="connsiteY6" fmla="*/ 0 h 585787"/>
              <a:gd name="connsiteX7" fmla="*/ 812800 w 1178560"/>
              <a:gd name="connsiteY7" fmla="*/ 40640 h 585787"/>
              <a:gd name="connsiteX8" fmla="*/ 853440 w 1178560"/>
              <a:gd name="connsiteY8" fmla="*/ 162560 h 585787"/>
              <a:gd name="connsiteX9" fmla="*/ 944880 w 1178560"/>
              <a:gd name="connsiteY9" fmla="*/ 254000 h 585787"/>
              <a:gd name="connsiteX10" fmla="*/ 1026160 w 1178560"/>
              <a:gd name="connsiteY10" fmla="*/ 406400 h 585787"/>
              <a:gd name="connsiteX11" fmla="*/ 1097280 w 1178560"/>
              <a:gd name="connsiteY11" fmla="*/ 426720 h 585787"/>
              <a:gd name="connsiteX12" fmla="*/ 1178560 w 1178560"/>
              <a:gd name="connsiteY12" fmla="*/ 579120 h 585787"/>
              <a:gd name="connsiteX13" fmla="*/ 1270 w 1178560"/>
              <a:gd name="connsiteY13" fmla="*/ 585787 h 585787"/>
              <a:gd name="connsiteX14" fmla="*/ 0 w 1178560"/>
              <a:gd name="connsiteY14" fmla="*/ 548640 h 585787"/>
              <a:gd name="connsiteX0" fmla="*/ 0 w 1180942"/>
              <a:gd name="connsiteY0" fmla="*/ 548640 h 588645"/>
              <a:gd name="connsiteX1" fmla="*/ 91440 w 1180942"/>
              <a:gd name="connsiteY1" fmla="*/ 406400 h 588645"/>
              <a:gd name="connsiteX2" fmla="*/ 274320 w 1180942"/>
              <a:gd name="connsiteY2" fmla="*/ 314960 h 588645"/>
              <a:gd name="connsiteX3" fmla="*/ 325120 w 1180942"/>
              <a:gd name="connsiteY3" fmla="*/ 162560 h 588645"/>
              <a:gd name="connsiteX4" fmla="*/ 457200 w 1180942"/>
              <a:gd name="connsiteY4" fmla="*/ 223520 h 588645"/>
              <a:gd name="connsiteX5" fmla="*/ 538480 w 1180942"/>
              <a:gd name="connsiteY5" fmla="*/ 40640 h 588645"/>
              <a:gd name="connsiteX6" fmla="*/ 650240 w 1180942"/>
              <a:gd name="connsiteY6" fmla="*/ 0 h 588645"/>
              <a:gd name="connsiteX7" fmla="*/ 812800 w 1180942"/>
              <a:gd name="connsiteY7" fmla="*/ 40640 h 588645"/>
              <a:gd name="connsiteX8" fmla="*/ 853440 w 1180942"/>
              <a:gd name="connsiteY8" fmla="*/ 162560 h 588645"/>
              <a:gd name="connsiteX9" fmla="*/ 944880 w 1180942"/>
              <a:gd name="connsiteY9" fmla="*/ 254000 h 588645"/>
              <a:gd name="connsiteX10" fmla="*/ 1026160 w 1180942"/>
              <a:gd name="connsiteY10" fmla="*/ 406400 h 588645"/>
              <a:gd name="connsiteX11" fmla="*/ 1097280 w 1180942"/>
              <a:gd name="connsiteY11" fmla="*/ 426720 h 588645"/>
              <a:gd name="connsiteX12" fmla="*/ 1180942 w 1180942"/>
              <a:gd name="connsiteY12" fmla="*/ 588645 h 588645"/>
              <a:gd name="connsiteX13" fmla="*/ 1270 w 1180942"/>
              <a:gd name="connsiteY13" fmla="*/ 585787 h 588645"/>
              <a:gd name="connsiteX14" fmla="*/ 0 w 1180942"/>
              <a:gd name="connsiteY14" fmla="*/ 548640 h 588645"/>
              <a:gd name="connsiteX0" fmla="*/ 0 w 1171417"/>
              <a:gd name="connsiteY0" fmla="*/ 548640 h 591027"/>
              <a:gd name="connsiteX1" fmla="*/ 91440 w 1171417"/>
              <a:gd name="connsiteY1" fmla="*/ 406400 h 591027"/>
              <a:gd name="connsiteX2" fmla="*/ 274320 w 1171417"/>
              <a:gd name="connsiteY2" fmla="*/ 314960 h 591027"/>
              <a:gd name="connsiteX3" fmla="*/ 325120 w 1171417"/>
              <a:gd name="connsiteY3" fmla="*/ 162560 h 591027"/>
              <a:gd name="connsiteX4" fmla="*/ 457200 w 1171417"/>
              <a:gd name="connsiteY4" fmla="*/ 223520 h 591027"/>
              <a:gd name="connsiteX5" fmla="*/ 538480 w 1171417"/>
              <a:gd name="connsiteY5" fmla="*/ 40640 h 591027"/>
              <a:gd name="connsiteX6" fmla="*/ 650240 w 1171417"/>
              <a:gd name="connsiteY6" fmla="*/ 0 h 591027"/>
              <a:gd name="connsiteX7" fmla="*/ 812800 w 1171417"/>
              <a:gd name="connsiteY7" fmla="*/ 40640 h 591027"/>
              <a:gd name="connsiteX8" fmla="*/ 853440 w 1171417"/>
              <a:gd name="connsiteY8" fmla="*/ 162560 h 591027"/>
              <a:gd name="connsiteX9" fmla="*/ 944880 w 1171417"/>
              <a:gd name="connsiteY9" fmla="*/ 254000 h 591027"/>
              <a:gd name="connsiteX10" fmla="*/ 1026160 w 1171417"/>
              <a:gd name="connsiteY10" fmla="*/ 406400 h 591027"/>
              <a:gd name="connsiteX11" fmla="*/ 1097280 w 1171417"/>
              <a:gd name="connsiteY11" fmla="*/ 426720 h 591027"/>
              <a:gd name="connsiteX12" fmla="*/ 1171417 w 1171417"/>
              <a:gd name="connsiteY12" fmla="*/ 591027 h 591027"/>
              <a:gd name="connsiteX13" fmla="*/ 1270 w 1171417"/>
              <a:gd name="connsiteY13" fmla="*/ 585787 h 591027"/>
              <a:gd name="connsiteX14" fmla="*/ 0 w 1171417"/>
              <a:gd name="connsiteY14" fmla="*/ 548640 h 591027"/>
              <a:gd name="connsiteX0" fmla="*/ 0 w 1176179"/>
              <a:gd name="connsiteY0" fmla="*/ 548640 h 593408"/>
              <a:gd name="connsiteX1" fmla="*/ 91440 w 1176179"/>
              <a:gd name="connsiteY1" fmla="*/ 406400 h 593408"/>
              <a:gd name="connsiteX2" fmla="*/ 274320 w 1176179"/>
              <a:gd name="connsiteY2" fmla="*/ 314960 h 593408"/>
              <a:gd name="connsiteX3" fmla="*/ 325120 w 1176179"/>
              <a:gd name="connsiteY3" fmla="*/ 162560 h 593408"/>
              <a:gd name="connsiteX4" fmla="*/ 457200 w 1176179"/>
              <a:gd name="connsiteY4" fmla="*/ 223520 h 593408"/>
              <a:gd name="connsiteX5" fmla="*/ 538480 w 1176179"/>
              <a:gd name="connsiteY5" fmla="*/ 40640 h 593408"/>
              <a:gd name="connsiteX6" fmla="*/ 650240 w 1176179"/>
              <a:gd name="connsiteY6" fmla="*/ 0 h 593408"/>
              <a:gd name="connsiteX7" fmla="*/ 812800 w 1176179"/>
              <a:gd name="connsiteY7" fmla="*/ 40640 h 593408"/>
              <a:gd name="connsiteX8" fmla="*/ 853440 w 1176179"/>
              <a:gd name="connsiteY8" fmla="*/ 162560 h 593408"/>
              <a:gd name="connsiteX9" fmla="*/ 944880 w 1176179"/>
              <a:gd name="connsiteY9" fmla="*/ 254000 h 593408"/>
              <a:gd name="connsiteX10" fmla="*/ 1026160 w 1176179"/>
              <a:gd name="connsiteY10" fmla="*/ 406400 h 593408"/>
              <a:gd name="connsiteX11" fmla="*/ 1097280 w 1176179"/>
              <a:gd name="connsiteY11" fmla="*/ 426720 h 593408"/>
              <a:gd name="connsiteX12" fmla="*/ 1176179 w 1176179"/>
              <a:gd name="connsiteY12" fmla="*/ 593408 h 593408"/>
              <a:gd name="connsiteX13" fmla="*/ 1270 w 1176179"/>
              <a:gd name="connsiteY13" fmla="*/ 585787 h 593408"/>
              <a:gd name="connsiteX14" fmla="*/ 0 w 1176179"/>
              <a:gd name="connsiteY14" fmla="*/ 548640 h 593408"/>
              <a:gd name="connsiteX0" fmla="*/ 0 w 1178561"/>
              <a:gd name="connsiteY0" fmla="*/ 548640 h 585787"/>
              <a:gd name="connsiteX1" fmla="*/ 91440 w 1178561"/>
              <a:gd name="connsiteY1" fmla="*/ 406400 h 585787"/>
              <a:gd name="connsiteX2" fmla="*/ 274320 w 1178561"/>
              <a:gd name="connsiteY2" fmla="*/ 314960 h 585787"/>
              <a:gd name="connsiteX3" fmla="*/ 325120 w 1178561"/>
              <a:gd name="connsiteY3" fmla="*/ 162560 h 585787"/>
              <a:gd name="connsiteX4" fmla="*/ 457200 w 1178561"/>
              <a:gd name="connsiteY4" fmla="*/ 223520 h 585787"/>
              <a:gd name="connsiteX5" fmla="*/ 538480 w 1178561"/>
              <a:gd name="connsiteY5" fmla="*/ 40640 h 585787"/>
              <a:gd name="connsiteX6" fmla="*/ 650240 w 1178561"/>
              <a:gd name="connsiteY6" fmla="*/ 0 h 585787"/>
              <a:gd name="connsiteX7" fmla="*/ 812800 w 1178561"/>
              <a:gd name="connsiteY7" fmla="*/ 40640 h 585787"/>
              <a:gd name="connsiteX8" fmla="*/ 853440 w 1178561"/>
              <a:gd name="connsiteY8" fmla="*/ 162560 h 585787"/>
              <a:gd name="connsiteX9" fmla="*/ 944880 w 1178561"/>
              <a:gd name="connsiteY9" fmla="*/ 254000 h 585787"/>
              <a:gd name="connsiteX10" fmla="*/ 1026160 w 1178561"/>
              <a:gd name="connsiteY10" fmla="*/ 406400 h 585787"/>
              <a:gd name="connsiteX11" fmla="*/ 1097280 w 1178561"/>
              <a:gd name="connsiteY11" fmla="*/ 426720 h 585787"/>
              <a:gd name="connsiteX12" fmla="*/ 1178561 w 1178561"/>
              <a:gd name="connsiteY12" fmla="*/ 581502 h 585787"/>
              <a:gd name="connsiteX13" fmla="*/ 1270 w 1178561"/>
              <a:gd name="connsiteY13" fmla="*/ 585787 h 585787"/>
              <a:gd name="connsiteX14" fmla="*/ 0 w 1178561"/>
              <a:gd name="connsiteY14" fmla="*/ 548640 h 585787"/>
              <a:gd name="connsiteX0" fmla="*/ 0 w 1178561"/>
              <a:gd name="connsiteY0" fmla="*/ 548640 h 585787"/>
              <a:gd name="connsiteX1" fmla="*/ 91440 w 1178561"/>
              <a:gd name="connsiteY1" fmla="*/ 406400 h 585787"/>
              <a:gd name="connsiteX2" fmla="*/ 274320 w 1178561"/>
              <a:gd name="connsiteY2" fmla="*/ 314960 h 585787"/>
              <a:gd name="connsiteX3" fmla="*/ 325120 w 1178561"/>
              <a:gd name="connsiteY3" fmla="*/ 162560 h 585787"/>
              <a:gd name="connsiteX4" fmla="*/ 457200 w 1178561"/>
              <a:gd name="connsiteY4" fmla="*/ 223520 h 585787"/>
              <a:gd name="connsiteX5" fmla="*/ 538480 w 1178561"/>
              <a:gd name="connsiteY5" fmla="*/ 40640 h 585787"/>
              <a:gd name="connsiteX6" fmla="*/ 650240 w 1178561"/>
              <a:gd name="connsiteY6" fmla="*/ 0 h 585787"/>
              <a:gd name="connsiteX7" fmla="*/ 812800 w 1178561"/>
              <a:gd name="connsiteY7" fmla="*/ 40640 h 585787"/>
              <a:gd name="connsiteX8" fmla="*/ 853440 w 1178561"/>
              <a:gd name="connsiteY8" fmla="*/ 162560 h 585787"/>
              <a:gd name="connsiteX9" fmla="*/ 944880 w 1178561"/>
              <a:gd name="connsiteY9" fmla="*/ 254000 h 585787"/>
              <a:gd name="connsiteX10" fmla="*/ 1026160 w 1178561"/>
              <a:gd name="connsiteY10" fmla="*/ 406400 h 585787"/>
              <a:gd name="connsiteX11" fmla="*/ 1097280 w 1178561"/>
              <a:gd name="connsiteY11" fmla="*/ 426720 h 585787"/>
              <a:gd name="connsiteX12" fmla="*/ 1178561 w 1178561"/>
              <a:gd name="connsiteY12" fmla="*/ 583883 h 585787"/>
              <a:gd name="connsiteX13" fmla="*/ 1270 w 1178561"/>
              <a:gd name="connsiteY13" fmla="*/ 585787 h 585787"/>
              <a:gd name="connsiteX14" fmla="*/ 0 w 1178561"/>
              <a:gd name="connsiteY14" fmla="*/ 548640 h 585787"/>
              <a:gd name="connsiteX0" fmla="*/ 3522 w 1182083"/>
              <a:gd name="connsiteY0" fmla="*/ 548640 h 588169"/>
              <a:gd name="connsiteX1" fmla="*/ 94962 w 1182083"/>
              <a:gd name="connsiteY1" fmla="*/ 406400 h 588169"/>
              <a:gd name="connsiteX2" fmla="*/ 277842 w 1182083"/>
              <a:gd name="connsiteY2" fmla="*/ 314960 h 588169"/>
              <a:gd name="connsiteX3" fmla="*/ 328642 w 1182083"/>
              <a:gd name="connsiteY3" fmla="*/ 162560 h 588169"/>
              <a:gd name="connsiteX4" fmla="*/ 460722 w 1182083"/>
              <a:gd name="connsiteY4" fmla="*/ 223520 h 588169"/>
              <a:gd name="connsiteX5" fmla="*/ 542002 w 1182083"/>
              <a:gd name="connsiteY5" fmla="*/ 40640 h 588169"/>
              <a:gd name="connsiteX6" fmla="*/ 653762 w 1182083"/>
              <a:gd name="connsiteY6" fmla="*/ 0 h 588169"/>
              <a:gd name="connsiteX7" fmla="*/ 816322 w 1182083"/>
              <a:gd name="connsiteY7" fmla="*/ 40640 h 588169"/>
              <a:gd name="connsiteX8" fmla="*/ 856962 w 1182083"/>
              <a:gd name="connsiteY8" fmla="*/ 162560 h 588169"/>
              <a:gd name="connsiteX9" fmla="*/ 948402 w 1182083"/>
              <a:gd name="connsiteY9" fmla="*/ 254000 h 588169"/>
              <a:gd name="connsiteX10" fmla="*/ 1029682 w 1182083"/>
              <a:gd name="connsiteY10" fmla="*/ 406400 h 588169"/>
              <a:gd name="connsiteX11" fmla="*/ 1100802 w 1182083"/>
              <a:gd name="connsiteY11" fmla="*/ 426720 h 588169"/>
              <a:gd name="connsiteX12" fmla="*/ 1182083 w 1182083"/>
              <a:gd name="connsiteY12" fmla="*/ 583883 h 588169"/>
              <a:gd name="connsiteX13" fmla="*/ 29 w 1182083"/>
              <a:gd name="connsiteY13" fmla="*/ 588169 h 588169"/>
              <a:gd name="connsiteX14" fmla="*/ 3522 w 1182083"/>
              <a:gd name="connsiteY14" fmla="*/ 548640 h 588169"/>
              <a:gd name="connsiteX0" fmla="*/ 3522 w 1182083"/>
              <a:gd name="connsiteY0" fmla="*/ 548640 h 588169"/>
              <a:gd name="connsiteX1" fmla="*/ 94962 w 1182083"/>
              <a:gd name="connsiteY1" fmla="*/ 406400 h 588169"/>
              <a:gd name="connsiteX2" fmla="*/ 277842 w 1182083"/>
              <a:gd name="connsiteY2" fmla="*/ 314960 h 588169"/>
              <a:gd name="connsiteX3" fmla="*/ 328642 w 1182083"/>
              <a:gd name="connsiteY3" fmla="*/ 211546 h 588169"/>
              <a:gd name="connsiteX4" fmla="*/ 460722 w 1182083"/>
              <a:gd name="connsiteY4" fmla="*/ 223520 h 588169"/>
              <a:gd name="connsiteX5" fmla="*/ 542002 w 1182083"/>
              <a:gd name="connsiteY5" fmla="*/ 40640 h 588169"/>
              <a:gd name="connsiteX6" fmla="*/ 653762 w 1182083"/>
              <a:gd name="connsiteY6" fmla="*/ 0 h 588169"/>
              <a:gd name="connsiteX7" fmla="*/ 816322 w 1182083"/>
              <a:gd name="connsiteY7" fmla="*/ 40640 h 588169"/>
              <a:gd name="connsiteX8" fmla="*/ 856962 w 1182083"/>
              <a:gd name="connsiteY8" fmla="*/ 162560 h 588169"/>
              <a:gd name="connsiteX9" fmla="*/ 948402 w 1182083"/>
              <a:gd name="connsiteY9" fmla="*/ 254000 h 588169"/>
              <a:gd name="connsiteX10" fmla="*/ 1029682 w 1182083"/>
              <a:gd name="connsiteY10" fmla="*/ 406400 h 588169"/>
              <a:gd name="connsiteX11" fmla="*/ 1100802 w 1182083"/>
              <a:gd name="connsiteY11" fmla="*/ 426720 h 588169"/>
              <a:gd name="connsiteX12" fmla="*/ 1182083 w 1182083"/>
              <a:gd name="connsiteY12" fmla="*/ 583883 h 588169"/>
              <a:gd name="connsiteX13" fmla="*/ 29 w 1182083"/>
              <a:gd name="connsiteY13" fmla="*/ 588169 h 588169"/>
              <a:gd name="connsiteX14" fmla="*/ 3522 w 1182083"/>
              <a:gd name="connsiteY14" fmla="*/ 548640 h 588169"/>
              <a:gd name="connsiteX0" fmla="*/ 3522 w 1182083"/>
              <a:gd name="connsiteY0" fmla="*/ 548640 h 588169"/>
              <a:gd name="connsiteX1" fmla="*/ 94962 w 1182083"/>
              <a:gd name="connsiteY1" fmla="*/ 406400 h 588169"/>
              <a:gd name="connsiteX2" fmla="*/ 277842 w 1182083"/>
              <a:gd name="connsiteY2" fmla="*/ 314960 h 588169"/>
              <a:gd name="connsiteX3" fmla="*/ 328642 w 1182083"/>
              <a:gd name="connsiteY3" fmla="*/ 211546 h 588169"/>
              <a:gd name="connsiteX4" fmla="*/ 468886 w 1182083"/>
              <a:gd name="connsiteY4" fmla="*/ 188141 h 588169"/>
              <a:gd name="connsiteX5" fmla="*/ 542002 w 1182083"/>
              <a:gd name="connsiteY5" fmla="*/ 40640 h 588169"/>
              <a:gd name="connsiteX6" fmla="*/ 653762 w 1182083"/>
              <a:gd name="connsiteY6" fmla="*/ 0 h 588169"/>
              <a:gd name="connsiteX7" fmla="*/ 816322 w 1182083"/>
              <a:gd name="connsiteY7" fmla="*/ 40640 h 588169"/>
              <a:gd name="connsiteX8" fmla="*/ 856962 w 1182083"/>
              <a:gd name="connsiteY8" fmla="*/ 162560 h 588169"/>
              <a:gd name="connsiteX9" fmla="*/ 948402 w 1182083"/>
              <a:gd name="connsiteY9" fmla="*/ 254000 h 588169"/>
              <a:gd name="connsiteX10" fmla="*/ 1029682 w 1182083"/>
              <a:gd name="connsiteY10" fmla="*/ 406400 h 588169"/>
              <a:gd name="connsiteX11" fmla="*/ 1100802 w 1182083"/>
              <a:gd name="connsiteY11" fmla="*/ 426720 h 588169"/>
              <a:gd name="connsiteX12" fmla="*/ 1182083 w 1182083"/>
              <a:gd name="connsiteY12" fmla="*/ 583883 h 588169"/>
              <a:gd name="connsiteX13" fmla="*/ 29 w 1182083"/>
              <a:gd name="connsiteY13" fmla="*/ 588169 h 588169"/>
              <a:gd name="connsiteX14" fmla="*/ 3522 w 1182083"/>
              <a:gd name="connsiteY14" fmla="*/ 548640 h 58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2083" h="588169">
                <a:moveTo>
                  <a:pt x="3522" y="548640"/>
                </a:moveTo>
                <a:lnTo>
                  <a:pt x="94962" y="406400"/>
                </a:lnTo>
                <a:lnTo>
                  <a:pt x="277842" y="314960"/>
                </a:lnTo>
                <a:lnTo>
                  <a:pt x="328642" y="211546"/>
                </a:lnTo>
                <a:lnTo>
                  <a:pt x="468886" y="188141"/>
                </a:lnTo>
                <a:lnTo>
                  <a:pt x="542002" y="40640"/>
                </a:lnTo>
                <a:lnTo>
                  <a:pt x="653762" y="0"/>
                </a:lnTo>
                <a:lnTo>
                  <a:pt x="816322" y="40640"/>
                </a:lnTo>
                <a:lnTo>
                  <a:pt x="856962" y="162560"/>
                </a:lnTo>
                <a:lnTo>
                  <a:pt x="948402" y="254000"/>
                </a:lnTo>
                <a:lnTo>
                  <a:pt x="1029682" y="406400"/>
                </a:lnTo>
                <a:lnTo>
                  <a:pt x="1100802" y="426720"/>
                </a:lnTo>
                <a:lnTo>
                  <a:pt x="1182083" y="583883"/>
                </a:lnTo>
                <a:lnTo>
                  <a:pt x="29" y="588169"/>
                </a:lnTo>
                <a:cubicBezTo>
                  <a:pt x="-394" y="575787"/>
                  <a:pt x="3945" y="561022"/>
                  <a:pt x="3522" y="548640"/>
                </a:cubicBezTo>
                <a:close/>
              </a:path>
            </a:pathLst>
          </a:cu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32" name="Freeform: Shape 231">
            <a:extLst>
              <a:ext uri="{FF2B5EF4-FFF2-40B4-BE49-F238E27FC236}">
                <a16:creationId xmlns:a16="http://schemas.microsoft.com/office/drawing/2014/main" id="{2EB2A3CB-9DAB-404B-AA3D-2F6FA7B9B9E2}"/>
              </a:ext>
            </a:extLst>
          </p:cNvPr>
          <p:cNvSpPr/>
          <p:nvPr/>
        </p:nvSpPr>
        <p:spPr bwMode="auto">
          <a:xfrm>
            <a:off x="119063" y="2264569"/>
            <a:ext cx="190500" cy="207169"/>
          </a:xfrm>
          <a:custGeom>
            <a:avLst/>
            <a:gdLst>
              <a:gd name="connsiteX0" fmla="*/ 0 w 190500"/>
              <a:gd name="connsiteY0" fmla="*/ 102394 h 207169"/>
              <a:gd name="connsiteX1" fmla="*/ 180975 w 190500"/>
              <a:gd name="connsiteY1" fmla="*/ 0 h 207169"/>
              <a:gd name="connsiteX2" fmla="*/ 169069 w 190500"/>
              <a:gd name="connsiteY2" fmla="*/ 47625 h 207169"/>
              <a:gd name="connsiteX3" fmla="*/ 180975 w 190500"/>
              <a:gd name="connsiteY3" fmla="*/ 97631 h 207169"/>
              <a:gd name="connsiteX4" fmla="*/ 190500 w 190500"/>
              <a:gd name="connsiteY4" fmla="*/ 145256 h 207169"/>
              <a:gd name="connsiteX5" fmla="*/ 140494 w 190500"/>
              <a:gd name="connsiteY5" fmla="*/ 207169 h 207169"/>
              <a:gd name="connsiteX6" fmla="*/ 76200 w 190500"/>
              <a:gd name="connsiteY6" fmla="*/ 147637 h 207169"/>
              <a:gd name="connsiteX7" fmla="*/ 0 w 190500"/>
              <a:gd name="connsiteY7" fmla="*/ 102394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7169">
                <a:moveTo>
                  <a:pt x="0" y="102394"/>
                </a:moveTo>
                <a:lnTo>
                  <a:pt x="180975" y="0"/>
                </a:lnTo>
                <a:lnTo>
                  <a:pt x="169069" y="47625"/>
                </a:lnTo>
                <a:lnTo>
                  <a:pt x="180975" y="97631"/>
                </a:lnTo>
                <a:lnTo>
                  <a:pt x="190500" y="145256"/>
                </a:lnTo>
                <a:lnTo>
                  <a:pt x="140494" y="207169"/>
                </a:lnTo>
                <a:lnTo>
                  <a:pt x="76200" y="147637"/>
                </a:lnTo>
                <a:lnTo>
                  <a:pt x="0" y="102394"/>
                </a:lnTo>
                <a:close/>
              </a:path>
            </a:pathLst>
          </a:cu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33" name="Freeform: Shape 232">
            <a:extLst>
              <a:ext uri="{FF2B5EF4-FFF2-40B4-BE49-F238E27FC236}">
                <a16:creationId xmlns:a16="http://schemas.microsoft.com/office/drawing/2014/main" id="{DFE48B84-F872-46E1-8B1F-55D08596D42D}"/>
              </a:ext>
            </a:extLst>
          </p:cNvPr>
          <p:cNvSpPr/>
          <p:nvPr/>
        </p:nvSpPr>
        <p:spPr bwMode="auto">
          <a:xfrm>
            <a:off x="356507" y="2147207"/>
            <a:ext cx="223157" cy="280307"/>
          </a:xfrm>
          <a:custGeom>
            <a:avLst/>
            <a:gdLst>
              <a:gd name="connsiteX0" fmla="*/ 0 w 223157"/>
              <a:gd name="connsiteY0" fmla="*/ 27214 h 280307"/>
              <a:gd name="connsiteX1" fmla="*/ 51707 w 223157"/>
              <a:gd name="connsiteY1" fmla="*/ 70757 h 280307"/>
              <a:gd name="connsiteX2" fmla="*/ 59872 w 223157"/>
              <a:gd name="connsiteY2" fmla="*/ 138793 h 280307"/>
              <a:gd name="connsiteX3" fmla="*/ 87086 w 223157"/>
              <a:gd name="connsiteY3" fmla="*/ 212272 h 280307"/>
              <a:gd name="connsiteX4" fmla="*/ 146957 w 223157"/>
              <a:gd name="connsiteY4" fmla="*/ 261257 h 280307"/>
              <a:gd name="connsiteX5" fmla="*/ 223157 w 223157"/>
              <a:gd name="connsiteY5" fmla="*/ 280307 h 280307"/>
              <a:gd name="connsiteX6" fmla="*/ 201386 w 223157"/>
              <a:gd name="connsiteY6" fmla="*/ 206829 h 280307"/>
              <a:gd name="connsiteX7" fmla="*/ 141514 w 223157"/>
              <a:gd name="connsiteY7" fmla="*/ 152400 h 280307"/>
              <a:gd name="connsiteX8" fmla="*/ 160564 w 223157"/>
              <a:gd name="connsiteY8" fmla="*/ 89807 h 280307"/>
              <a:gd name="connsiteX9" fmla="*/ 138793 w 223157"/>
              <a:gd name="connsiteY9" fmla="*/ 0 h 280307"/>
              <a:gd name="connsiteX10" fmla="*/ 0 w 223157"/>
              <a:gd name="connsiteY10" fmla="*/ 27214 h 28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157" h="280307">
                <a:moveTo>
                  <a:pt x="0" y="27214"/>
                </a:moveTo>
                <a:lnTo>
                  <a:pt x="51707" y="70757"/>
                </a:lnTo>
                <a:lnTo>
                  <a:pt x="59872" y="138793"/>
                </a:lnTo>
                <a:lnTo>
                  <a:pt x="87086" y="212272"/>
                </a:lnTo>
                <a:lnTo>
                  <a:pt x="146957" y="261257"/>
                </a:lnTo>
                <a:lnTo>
                  <a:pt x="223157" y="280307"/>
                </a:lnTo>
                <a:lnTo>
                  <a:pt x="201386" y="206829"/>
                </a:lnTo>
                <a:lnTo>
                  <a:pt x="141514" y="152400"/>
                </a:lnTo>
                <a:lnTo>
                  <a:pt x="160564" y="89807"/>
                </a:lnTo>
                <a:lnTo>
                  <a:pt x="138793" y="0"/>
                </a:lnTo>
                <a:lnTo>
                  <a:pt x="0" y="27214"/>
                </a:lnTo>
                <a:close/>
              </a:path>
            </a:pathLst>
          </a:cu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45" name="Freeform: Shape 244">
            <a:extLst>
              <a:ext uri="{FF2B5EF4-FFF2-40B4-BE49-F238E27FC236}">
                <a16:creationId xmlns:a16="http://schemas.microsoft.com/office/drawing/2014/main" id="{3B937AA2-6D9C-4C14-AC42-5E36B966865C}"/>
              </a:ext>
            </a:extLst>
          </p:cNvPr>
          <p:cNvSpPr/>
          <p:nvPr/>
        </p:nvSpPr>
        <p:spPr bwMode="auto">
          <a:xfrm>
            <a:off x="598714" y="2035629"/>
            <a:ext cx="187779" cy="274864"/>
          </a:xfrm>
          <a:custGeom>
            <a:avLst/>
            <a:gdLst>
              <a:gd name="connsiteX0" fmla="*/ 81643 w 187779"/>
              <a:gd name="connsiteY0" fmla="*/ 0 h 274864"/>
              <a:gd name="connsiteX1" fmla="*/ 0 w 187779"/>
              <a:gd name="connsiteY1" fmla="*/ 46264 h 274864"/>
              <a:gd name="connsiteX2" fmla="*/ 68036 w 187779"/>
              <a:gd name="connsiteY2" fmla="*/ 133350 h 274864"/>
              <a:gd name="connsiteX3" fmla="*/ 68036 w 187779"/>
              <a:gd name="connsiteY3" fmla="*/ 217714 h 274864"/>
              <a:gd name="connsiteX4" fmla="*/ 70757 w 187779"/>
              <a:gd name="connsiteY4" fmla="*/ 274864 h 274864"/>
              <a:gd name="connsiteX5" fmla="*/ 103415 w 187779"/>
              <a:gd name="connsiteY5" fmla="*/ 198664 h 274864"/>
              <a:gd name="connsiteX6" fmla="*/ 144236 w 187779"/>
              <a:gd name="connsiteY6" fmla="*/ 198664 h 274864"/>
              <a:gd name="connsiteX7" fmla="*/ 187779 w 187779"/>
              <a:gd name="connsiteY7" fmla="*/ 228600 h 274864"/>
              <a:gd name="connsiteX8" fmla="*/ 108857 w 187779"/>
              <a:gd name="connsiteY8" fmla="*/ 117021 h 274864"/>
              <a:gd name="connsiteX9" fmla="*/ 81643 w 187779"/>
              <a:gd name="connsiteY9" fmla="*/ 0 h 27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779" h="274864">
                <a:moveTo>
                  <a:pt x="81643" y="0"/>
                </a:moveTo>
                <a:lnTo>
                  <a:pt x="0" y="46264"/>
                </a:lnTo>
                <a:lnTo>
                  <a:pt x="68036" y="133350"/>
                </a:lnTo>
                <a:lnTo>
                  <a:pt x="68036" y="217714"/>
                </a:lnTo>
                <a:lnTo>
                  <a:pt x="70757" y="274864"/>
                </a:lnTo>
                <a:lnTo>
                  <a:pt x="103415" y="198664"/>
                </a:lnTo>
                <a:lnTo>
                  <a:pt x="144236" y="198664"/>
                </a:lnTo>
                <a:lnTo>
                  <a:pt x="187779" y="228600"/>
                </a:lnTo>
                <a:lnTo>
                  <a:pt x="108857" y="117021"/>
                </a:lnTo>
                <a:lnTo>
                  <a:pt x="81643" y="0"/>
                </a:lnTo>
                <a:close/>
              </a:path>
            </a:pathLst>
          </a:cu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48" name="Freeform: Shape 247">
            <a:extLst>
              <a:ext uri="{FF2B5EF4-FFF2-40B4-BE49-F238E27FC236}">
                <a16:creationId xmlns:a16="http://schemas.microsoft.com/office/drawing/2014/main" id="{9D5035C1-F677-4B84-A85D-23A841011521}"/>
              </a:ext>
            </a:extLst>
          </p:cNvPr>
          <p:cNvSpPr/>
          <p:nvPr/>
        </p:nvSpPr>
        <p:spPr bwMode="auto">
          <a:xfrm>
            <a:off x="816429" y="2008414"/>
            <a:ext cx="171450" cy="424543"/>
          </a:xfrm>
          <a:custGeom>
            <a:avLst/>
            <a:gdLst>
              <a:gd name="connsiteX0" fmla="*/ 19050 w 171450"/>
              <a:gd name="connsiteY0" fmla="*/ 0 h 424543"/>
              <a:gd name="connsiteX1" fmla="*/ 0 w 171450"/>
              <a:gd name="connsiteY1" fmla="*/ 133350 h 424543"/>
              <a:gd name="connsiteX2" fmla="*/ 27214 w 171450"/>
              <a:gd name="connsiteY2" fmla="*/ 204107 h 424543"/>
              <a:gd name="connsiteX3" fmla="*/ 73478 w 171450"/>
              <a:gd name="connsiteY3" fmla="*/ 280307 h 424543"/>
              <a:gd name="connsiteX4" fmla="*/ 65314 w 171450"/>
              <a:gd name="connsiteY4" fmla="*/ 310243 h 424543"/>
              <a:gd name="connsiteX5" fmla="*/ 62592 w 171450"/>
              <a:gd name="connsiteY5" fmla="*/ 318407 h 424543"/>
              <a:gd name="connsiteX6" fmla="*/ 57150 w 171450"/>
              <a:gd name="connsiteY6" fmla="*/ 381000 h 424543"/>
              <a:gd name="connsiteX7" fmla="*/ 130628 w 171450"/>
              <a:gd name="connsiteY7" fmla="*/ 424543 h 424543"/>
              <a:gd name="connsiteX8" fmla="*/ 144235 w 171450"/>
              <a:gd name="connsiteY8" fmla="*/ 332015 h 424543"/>
              <a:gd name="connsiteX9" fmla="*/ 171450 w 171450"/>
              <a:gd name="connsiteY9" fmla="*/ 272143 h 424543"/>
              <a:gd name="connsiteX10" fmla="*/ 160564 w 171450"/>
              <a:gd name="connsiteY10" fmla="*/ 217715 h 424543"/>
              <a:gd name="connsiteX11" fmla="*/ 76200 w 171450"/>
              <a:gd name="connsiteY11" fmla="*/ 119743 h 424543"/>
              <a:gd name="connsiteX12" fmla="*/ 65314 w 171450"/>
              <a:gd name="connsiteY12" fmla="*/ 89807 h 424543"/>
              <a:gd name="connsiteX13" fmla="*/ 19050 w 171450"/>
              <a:gd name="connsiteY13" fmla="*/ 0 h 42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424543">
                <a:moveTo>
                  <a:pt x="19050" y="0"/>
                </a:moveTo>
                <a:lnTo>
                  <a:pt x="0" y="133350"/>
                </a:lnTo>
                <a:lnTo>
                  <a:pt x="27214" y="204107"/>
                </a:lnTo>
                <a:lnTo>
                  <a:pt x="73478" y="280307"/>
                </a:lnTo>
                <a:cubicBezTo>
                  <a:pt x="70757" y="290286"/>
                  <a:pt x="68156" y="300298"/>
                  <a:pt x="65314" y="310243"/>
                </a:cubicBezTo>
                <a:cubicBezTo>
                  <a:pt x="64526" y="313001"/>
                  <a:pt x="62592" y="318407"/>
                  <a:pt x="62592" y="318407"/>
                </a:cubicBezTo>
                <a:lnTo>
                  <a:pt x="57150" y="381000"/>
                </a:lnTo>
                <a:lnTo>
                  <a:pt x="130628" y="424543"/>
                </a:lnTo>
                <a:lnTo>
                  <a:pt x="144235" y="332015"/>
                </a:lnTo>
                <a:lnTo>
                  <a:pt x="171450" y="272143"/>
                </a:lnTo>
                <a:lnTo>
                  <a:pt x="160564" y="217715"/>
                </a:lnTo>
                <a:lnTo>
                  <a:pt x="76200" y="119743"/>
                </a:lnTo>
                <a:lnTo>
                  <a:pt x="65314" y="89807"/>
                </a:lnTo>
                <a:lnTo>
                  <a:pt x="19050" y="0"/>
                </a:lnTo>
                <a:close/>
              </a:path>
            </a:pathLst>
          </a:cu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49" name="Freeform: Shape 248">
            <a:extLst>
              <a:ext uri="{FF2B5EF4-FFF2-40B4-BE49-F238E27FC236}">
                <a16:creationId xmlns:a16="http://schemas.microsoft.com/office/drawing/2014/main" id="{86FFD532-78EE-4B64-8040-5B93B73F7F7C}"/>
              </a:ext>
            </a:extLst>
          </p:cNvPr>
          <p:cNvSpPr/>
          <p:nvPr/>
        </p:nvSpPr>
        <p:spPr bwMode="auto">
          <a:xfrm>
            <a:off x="1055914" y="2370364"/>
            <a:ext cx="157843" cy="176893"/>
          </a:xfrm>
          <a:custGeom>
            <a:avLst/>
            <a:gdLst>
              <a:gd name="connsiteX0" fmla="*/ 0 w 157843"/>
              <a:gd name="connsiteY0" fmla="*/ 0 h 176893"/>
              <a:gd name="connsiteX1" fmla="*/ 5443 w 157843"/>
              <a:gd name="connsiteY1" fmla="*/ 81643 h 176893"/>
              <a:gd name="connsiteX2" fmla="*/ 43543 w 157843"/>
              <a:gd name="connsiteY2" fmla="*/ 106136 h 176893"/>
              <a:gd name="connsiteX3" fmla="*/ 62593 w 157843"/>
              <a:gd name="connsiteY3" fmla="*/ 176893 h 176893"/>
              <a:gd name="connsiteX4" fmla="*/ 157843 w 157843"/>
              <a:gd name="connsiteY4" fmla="*/ 176893 h 176893"/>
              <a:gd name="connsiteX5" fmla="*/ 62593 w 157843"/>
              <a:gd name="connsiteY5" fmla="*/ 13607 h 176893"/>
              <a:gd name="connsiteX6" fmla="*/ 0 w 157843"/>
              <a:gd name="connsiteY6" fmla="*/ 0 h 17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843" h="176893">
                <a:moveTo>
                  <a:pt x="0" y="0"/>
                </a:moveTo>
                <a:lnTo>
                  <a:pt x="5443" y="81643"/>
                </a:lnTo>
                <a:lnTo>
                  <a:pt x="43543" y="106136"/>
                </a:lnTo>
                <a:lnTo>
                  <a:pt x="62593" y="176893"/>
                </a:lnTo>
                <a:lnTo>
                  <a:pt x="157843" y="176893"/>
                </a:lnTo>
                <a:lnTo>
                  <a:pt x="62593" y="13607"/>
                </a:lnTo>
                <a:lnTo>
                  <a:pt x="0" y="0"/>
                </a:lnTo>
                <a:close/>
              </a:path>
            </a:pathLst>
          </a:cu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grpSp>
        <p:nvGrpSpPr>
          <p:cNvPr id="33" name="Group 32">
            <a:extLst>
              <a:ext uri="{FF2B5EF4-FFF2-40B4-BE49-F238E27FC236}">
                <a16:creationId xmlns:a16="http://schemas.microsoft.com/office/drawing/2014/main" id="{22D9A201-763E-4E46-80D8-EE6037A051CC}"/>
              </a:ext>
            </a:extLst>
          </p:cNvPr>
          <p:cNvGrpSpPr/>
          <p:nvPr/>
        </p:nvGrpSpPr>
        <p:grpSpPr>
          <a:xfrm>
            <a:off x="21771" y="2544536"/>
            <a:ext cx="1202872" cy="2626904"/>
            <a:chOff x="21771" y="2544536"/>
            <a:chExt cx="1202872" cy="1662793"/>
          </a:xfrm>
        </p:grpSpPr>
        <p:sp>
          <p:nvSpPr>
            <p:cNvPr id="250" name="Freeform: Shape 249">
              <a:extLst>
                <a:ext uri="{FF2B5EF4-FFF2-40B4-BE49-F238E27FC236}">
                  <a16:creationId xmlns:a16="http://schemas.microsoft.com/office/drawing/2014/main" id="{3A2FEC43-98A2-4074-BB84-5A1B834AC3A3}"/>
                </a:ext>
              </a:extLst>
            </p:cNvPr>
            <p:cNvSpPr/>
            <p:nvPr/>
          </p:nvSpPr>
          <p:spPr bwMode="auto">
            <a:xfrm>
              <a:off x="21771" y="2544536"/>
              <a:ext cx="1202872" cy="1662793"/>
            </a:xfrm>
            <a:custGeom>
              <a:avLst/>
              <a:gdLst>
                <a:gd name="connsiteX0" fmla="*/ 0 w 1202872"/>
                <a:gd name="connsiteY0" fmla="*/ 5443 h 1662793"/>
                <a:gd name="connsiteX1" fmla="*/ 16329 w 1202872"/>
                <a:gd name="connsiteY1" fmla="*/ 160564 h 1662793"/>
                <a:gd name="connsiteX2" fmla="*/ 32658 w 1202872"/>
                <a:gd name="connsiteY2" fmla="*/ 179614 h 1662793"/>
                <a:gd name="connsiteX3" fmla="*/ 78922 w 1202872"/>
                <a:gd name="connsiteY3" fmla="*/ 244928 h 1662793"/>
                <a:gd name="connsiteX4" fmla="*/ 87086 w 1202872"/>
                <a:gd name="connsiteY4" fmla="*/ 274864 h 1662793"/>
                <a:gd name="connsiteX5" fmla="*/ 73479 w 1202872"/>
                <a:gd name="connsiteY5" fmla="*/ 432707 h 1662793"/>
                <a:gd name="connsiteX6" fmla="*/ 73479 w 1202872"/>
                <a:gd name="connsiteY6" fmla="*/ 563335 h 1662793"/>
                <a:gd name="connsiteX7" fmla="*/ 87086 w 1202872"/>
                <a:gd name="connsiteY7" fmla="*/ 587828 h 1662793"/>
                <a:gd name="connsiteX8" fmla="*/ 97972 w 1202872"/>
                <a:gd name="connsiteY8" fmla="*/ 604157 h 1662793"/>
                <a:gd name="connsiteX9" fmla="*/ 141515 w 1202872"/>
                <a:gd name="connsiteY9" fmla="*/ 762000 h 1662793"/>
                <a:gd name="connsiteX10" fmla="*/ 141515 w 1202872"/>
                <a:gd name="connsiteY10" fmla="*/ 810985 h 1662793"/>
                <a:gd name="connsiteX11" fmla="*/ 127908 w 1202872"/>
                <a:gd name="connsiteY11" fmla="*/ 976993 h 1662793"/>
                <a:gd name="connsiteX12" fmla="*/ 141515 w 1202872"/>
                <a:gd name="connsiteY12" fmla="*/ 1162050 h 1662793"/>
                <a:gd name="connsiteX13" fmla="*/ 209550 w 1202872"/>
                <a:gd name="connsiteY13" fmla="*/ 1341664 h 1662793"/>
                <a:gd name="connsiteX14" fmla="*/ 231322 w 1202872"/>
                <a:gd name="connsiteY14" fmla="*/ 1355271 h 1662793"/>
                <a:gd name="connsiteX15" fmla="*/ 342900 w 1202872"/>
                <a:gd name="connsiteY15" fmla="*/ 1428750 h 1662793"/>
                <a:gd name="connsiteX16" fmla="*/ 353786 w 1202872"/>
                <a:gd name="connsiteY16" fmla="*/ 1464128 h 1662793"/>
                <a:gd name="connsiteX17" fmla="*/ 364672 w 1202872"/>
                <a:gd name="connsiteY17" fmla="*/ 1545771 h 1662793"/>
                <a:gd name="connsiteX18" fmla="*/ 364672 w 1202872"/>
                <a:gd name="connsiteY18" fmla="*/ 1575707 h 1662793"/>
                <a:gd name="connsiteX19" fmla="*/ 372836 w 1202872"/>
                <a:gd name="connsiteY19" fmla="*/ 1619250 h 1662793"/>
                <a:gd name="connsiteX20" fmla="*/ 421822 w 1202872"/>
                <a:gd name="connsiteY20" fmla="*/ 1660071 h 1662793"/>
                <a:gd name="connsiteX21" fmla="*/ 451758 w 1202872"/>
                <a:gd name="connsiteY21" fmla="*/ 1662793 h 1662793"/>
                <a:gd name="connsiteX22" fmla="*/ 527958 w 1202872"/>
                <a:gd name="connsiteY22" fmla="*/ 1654628 h 1662793"/>
                <a:gd name="connsiteX23" fmla="*/ 555172 w 1202872"/>
                <a:gd name="connsiteY23" fmla="*/ 1651907 h 1662793"/>
                <a:gd name="connsiteX24" fmla="*/ 617765 w 1202872"/>
                <a:gd name="connsiteY24" fmla="*/ 1594757 h 1662793"/>
                <a:gd name="connsiteX25" fmla="*/ 674915 w 1202872"/>
                <a:gd name="connsiteY25" fmla="*/ 1624693 h 1662793"/>
                <a:gd name="connsiteX26" fmla="*/ 693965 w 1202872"/>
                <a:gd name="connsiteY26" fmla="*/ 1611085 h 1662793"/>
                <a:gd name="connsiteX27" fmla="*/ 702129 w 1202872"/>
                <a:gd name="connsiteY27" fmla="*/ 1602921 h 1662793"/>
                <a:gd name="connsiteX28" fmla="*/ 786493 w 1202872"/>
                <a:gd name="connsiteY28" fmla="*/ 1515835 h 1662793"/>
                <a:gd name="connsiteX29" fmla="*/ 827315 w 1202872"/>
                <a:gd name="connsiteY29" fmla="*/ 1352550 h 1662793"/>
                <a:gd name="connsiteX30" fmla="*/ 898072 w 1202872"/>
                <a:gd name="connsiteY30" fmla="*/ 1303564 h 1662793"/>
                <a:gd name="connsiteX31" fmla="*/ 908958 w 1202872"/>
                <a:gd name="connsiteY31" fmla="*/ 1151164 h 1662793"/>
                <a:gd name="connsiteX32" fmla="*/ 917122 w 1202872"/>
                <a:gd name="connsiteY32" fmla="*/ 1129393 h 1662793"/>
                <a:gd name="connsiteX33" fmla="*/ 996043 w 1202872"/>
                <a:gd name="connsiteY33" fmla="*/ 1009650 h 1662793"/>
                <a:gd name="connsiteX34" fmla="*/ 1009650 w 1202872"/>
                <a:gd name="connsiteY34" fmla="*/ 851807 h 1662793"/>
                <a:gd name="connsiteX35" fmla="*/ 1017815 w 1202872"/>
                <a:gd name="connsiteY35" fmla="*/ 827314 h 1662793"/>
                <a:gd name="connsiteX36" fmla="*/ 1113065 w 1202872"/>
                <a:gd name="connsiteY36" fmla="*/ 680357 h 1662793"/>
                <a:gd name="connsiteX37" fmla="*/ 1074965 w 1202872"/>
                <a:gd name="connsiteY37" fmla="*/ 459921 h 1662793"/>
                <a:gd name="connsiteX38" fmla="*/ 1126672 w 1202872"/>
                <a:gd name="connsiteY38" fmla="*/ 323850 h 1662793"/>
                <a:gd name="connsiteX39" fmla="*/ 1129393 w 1202872"/>
                <a:gd name="connsiteY39" fmla="*/ 127907 h 1662793"/>
                <a:gd name="connsiteX40" fmla="*/ 1202872 w 1202872"/>
                <a:gd name="connsiteY40" fmla="*/ 0 h 1662793"/>
                <a:gd name="connsiteX41" fmla="*/ 0 w 1202872"/>
                <a:gd name="connsiteY41" fmla="*/ 5443 h 16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872" h="1662793">
                  <a:moveTo>
                    <a:pt x="0" y="5443"/>
                  </a:moveTo>
                  <a:lnTo>
                    <a:pt x="16329" y="160564"/>
                  </a:lnTo>
                  <a:lnTo>
                    <a:pt x="32658" y="179614"/>
                  </a:lnTo>
                  <a:lnTo>
                    <a:pt x="78922" y="244928"/>
                  </a:lnTo>
                  <a:cubicBezTo>
                    <a:pt x="84805" y="271401"/>
                    <a:pt x="80625" y="261940"/>
                    <a:pt x="87086" y="274864"/>
                  </a:cubicBezTo>
                  <a:lnTo>
                    <a:pt x="73479" y="432707"/>
                  </a:lnTo>
                  <a:lnTo>
                    <a:pt x="73479" y="563335"/>
                  </a:lnTo>
                  <a:cubicBezTo>
                    <a:pt x="78015" y="571499"/>
                    <a:pt x="82281" y="579819"/>
                    <a:pt x="87086" y="587828"/>
                  </a:cubicBezTo>
                  <a:cubicBezTo>
                    <a:pt x="90452" y="593437"/>
                    <a:pt x="97972" y="604157"/>
                    <a:pt x="97972" y="604157"/>
                  </a:cubicBezTo>
                  <a:lnTo>
                    <a:pt x="141515" y="762000"/>
                  </a:lnTo>
                  <a:lnTo>
                    <a:pt x="141515" y="810985"/>
                  </a:lnTo>
                  <a:lnTo>
                    <a:pt x="127908" y="976993"/>
                  </a:lnTo>
                  <a:lnTo>
                    <a:pt x="141515" y="1162050"/>
                  </a:lnTo>
                  <a:lnTo>
                    <a:pt x="209550" y="1341664"/>
                  </a:lnTo>
                  <a:lnTo>
                    <a:pt x="231322" y="1355271"/>
                  </a:lnTo>
                  <a:lnTo>
                    <a:pt x="342900" y="1428750"/>
                  </a:lnTo>
                  <a:cubicBezTo>
                    <a:pt x="354797" y="1458491"/>
                    <a:pt x="353786" y="1446194"/>
                    <a:pt x="353786" y="1464128"/>
                  </a:cubicBezTo>
                  <a:lnTo>
                    <a:pt x="364672" y="1545771"/>
                  </a:lnTo>
                  <a:lnTo>
                    <a:pt x="364672" y="1575707"/>
                  </a:lnTo>
                  <a:lnTo>
                    <a:pt x="372836" y="1619250"/>
                  </a:lnTo>
                  <a:lnTo>
                    <a:pt x="421822" y="1660071"/>
                  </a:lnTo>
                  <a:lnTo>
                    <a:pt x="451758" y="1662793"/>
                  </a:lnTo>
                  <a:lnTo>
                    <a:pt x="527958" y="1654628"/>
                  </a:lnTo>
                  <a:lnTo>
                    <a:pt x="555172" y="1651907"/>
                  </a:lnTo>
                  <a:lnTo>
                    <a:pt x="617765" y="1594757"/>
                  </a:lnTo>
                  <a:lnTo>
                    <a:pt x="674915" y="1624693"/>
                  </a:lnTo>
                  <a:cubicBezTo>
                    <a:pt x="681265" y="1620157"/>
                    <a:pt x="687871" y="1615960"/>
                    <a:pt x="693965" y="1611085"/>
                  </a:cubicBezTo>
                  <a:cubicBezTo>
                    <a:pt x="696970" y="1608681"/>
                    <a:pt x="702129" y="1602921"/>
                    <a:pt x="702129" y="1602921"/>
                  </a:cubicBezTo>
                  <a:lnTo>
                    <a:pt x="786493" y="1515835"/>
                  </a:lnTo>
                  <a:lnTo>
                    <a:pt x="827315" y="1352550"/>
                  </a:lnTo>
                  <a:lnTo>
                    <a:pt x="898072" y="1303564"/>
                  </a:lnTo>
                  <a:lnTo>
                    <a:pt x="908958" y="1151164"/>
                  </a:lnTo>
                  <a:lnTo>
                    <a:pt x="917122" y="1129393"/>
                  </a:lnTo>
                  <a:lnTo>
                    <a:pt x="996043" y="1009650"/>
                  </a:lnTo>
                  <a:lnTo>
                    <a:pt x="1009650" y="851807"/>
                  </a:lnTo>
                  <a:lnTo>
                    <a:pt x="1017815" y="827314"/>
                  </a:lnTo>
                  <a:lnTo>
                    <a:pt x="1113065" y="680357"/>
                  </a:lnTo>
                  <a:lnTo>
                    <a:pt x="1074965" y="459921"/>
                  </a:lnTo>
                  <a:lnTo>
                    <a:pt x="1126672" y="323850"/>
                  </a:lnTo>
                  <a:lnTo>
                    <a:pt x="1129393" y="127907"/>
                  </a:lnTo>
                  <a:lnTo>
                    <a:pt x="1202872" y="0"/>
                  </a:lnTo>
                  <a:lnTo>
                    <a:pt x="0" y="5443"/>
                  </a:lnTo>
                  <a:close/>
                </a:path>
              </a:pathLst>
            </a:custGeom>
            <a:solidFill>
              <a:srgbClr val="479ED9"/>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51" name="Freeform: Shape 250">
              <a:extLst>
                <a:ext uri="{FF2B5EF4-FFF2-40B4-BE49-F238E27FC236}">
                  <a16:creationId xmlns:a16="http://schemas.microsoft.com/office/drawing/2014/main" id="{03A82AAB-143C-41A9-9C54-8E449E71CFCB}"/>
                </a:ext>
              </a:extLst>
            </p:cNvPr>
            <p:cNvSpPr/>
            <p:nvPr/>
          </p:nvSpPr>
          <p:spPr bwMode="auto">
            <a:xfrm>
              <a:off x="95250" y="2732314"/>
              <a:ext cx="277586" cy="742950"/>
            </a:xfrm>
            <a:custGeom>
              <a:avLst/>
              <a:gdLst>
                <a:gd name="connsiteX0" fmla="*/ 5443 w 277586"/>
                <a:gd name="connsiteY0" fmla="*/ 65315 h 742950"/>
                <a:gd name="connsiteX1" fmla="*/ 106136 w 277586"/>
                <a:gd name="connsiteY1" fmla="*/ 0 h 742950"/>
                <a:gd name="connsiteX2" fmla="*/ 78921 w 277586"/>
                <a:gd name="connsiteY2" fmla="*/ 144236 h 742950"/>
                <a:gd name="connsiteX3" fmla="*/ 103414 w 277586"/>
                <a:gd name="connsiteY3" fmla="*/ 157843 h 742950"/>
                <a:gd name="connsiteX4" fmla="*/ 185057 w 277586"/>
                <a:gd name="connsiteY4" fmla="*/ 244929 h 742950"/>
                <a:gd name="connsiteX5" fmla="*/ 204107 w 277586"/>
                <a:gd name="connsiteY5" fmla="*/ 400050 h 742950"/>
                <a:gd name="connsiteX6" fmla="*/ 204107 w 277586"/>
                <a:gd name="connsiteY6" fmla="*/ 595993 h 742950"/>
                <a:gd name="connsiteX7" fmla="*/ 228600 w 277586"/>
                <a:gd name="connsiteY7" fmla="*/ 617765 h 742950"/>
                <a:gd name="connsiteX8" fmla="*/ 277586 w 277586"/>
                <a:gd name="connsiteY8" fmla="*/ 742950 h 742950"/>
                <a:gd name="connsiteX9" fmla="*/ 144236 w 277586"/>
                <a:gd name="connsiteY9" fmla="*/ 680357 h 742950"/>
                <a:gd name="connsiteX10" fmla="*/ 125186 w 277586"/>
                <a:gd name="connsiteY10" fmla="*/ 615043 h 742950"/>
                <a:gd name="connsiteX11" fmla="*/ 95250 w 277586"/>
                <a:gd name="connsiteY11" fmla="*/ 527957 h 742950"/>
                <a:gd name="connsiteX12" fmla="*/ 59871 w 277586"/>
                <a:gd name="connsiteY12" fmla="*/ 527957 h 742950"/>
                <a:gd name="connsiteX13" fmla="*/ 0 w 277586"/>
                <a:gd name="connsiteY13" fmla="*/ 375557 h 742950"/>
                <a:gd name="connsiteX14" fmla="*/ 5443 w 277586"/>
                <a:gd name="connsiteY14" fmla="*/ 65315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7586" h="742950">
                  <a:moveTo>
                    <a:pt x="5443" y="65315"/>
                  </a:moveTo>
                  <a:lnTo>
                    <a:pt x="106136" y="0"/>
                  </a:lnTo>
                  <a:lnTo>
                    <a:pt x="78921" y="144236"/>
                  </a:lnTo>
                  <a:lnTo>
                    <a:pt x="103414" y="157843"/>
                  </a:lnTo>
                  <a:lnTo>
                    <a:pt x="185057" y="244929"/>
                  </a:lnTo>
                  <a:lnTo>
                    <a:pt x="204107" y="400050"/>
                  </a:lnTo>
                  <a:lnTo>
                    <a:pt x="204107" y="595993"/>
                  </a:lnTo>
                  <a:cubicBezTo>
                    <a:pt x="227502" y="613539"/>
                    <a:pt x="221823" y="604208"/>
                    <a:pt x="228600" y="617765"/>
                  </a:cubicBezTo>
                  <a:lnTo>
                    <a:pt x="277586" y="742950"/>
                  </a:lnTo>
                  <a:lnTo>
                    <a:pt x="144236" y="680357"/>
                  </a:lnTo>
                  <a:cubicBezTo>
                    <a:pt x="122768" y="628221"/>
                    <a:pt x="125186" y="650771"/>
                    <a:pt x="125186" y="615043"/>
                  </a:cubicBezTo>
                  <a:lnTo>
                    <a:pt x="95250" y="527957"/>
                  </a:lnTo>
                  <a:lnTo>
                    <a:pt x="59871" y="527957"/>
                  </a:lnTo>
                  <a:lnTo>
                    <a:pt x="0" y="375557"/>
                  </a:lnTo>
                  <a:cubicBezTo>
                    <a:pt x="1814" y="272143"/>
                    <a:pt x="3629" y="168729"/>
                    <a:pt x="5443" y="65315"/>
                  </a:cubicBezTo>
                  <a:close/>
                </a:path>
              </a:pathLst>
            </a:custGeom>
            <a:solidFill>
              <a:schemeClr val="accent3">
                <a:lumMod val="50000"/>
                <a:alpha val="4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52" name="Freeform: Shape 251">
              <a:extLst>
                <a:ext uri="{FF2B5EF4-FFF2-40B4-BE49-F238E27FC236}">
                  <a16:creationId xmlns:a16="http://schemas.microsoft.com/office/drawing/2014/main" id="{598E2406-0F05-4434-952A-D3674DA6FAA1}"/>
                </a:ext>
              </a:extLst>
            </p:cNvPr>
            <p:cNvSpPr/>
            <p:nvPr/>
          </p:nvSpPr>
          <p:spPr bwMode="auto">
            <a:xfrm>
              <a:off x="400050" y="2549979"/>
              <a:ext cx="283028" cy="674914"/>
            </a:xfrm>
            <a:custGeom>
              <a:avLst/>
              <a:gdLst>
                <a:gd name="connsiteX0" fmla="*/ 10886 w 266700"/>
                <a:gd name="connsiteY0" fmla="*/ 57150 h 685800"/>
                <a:gd name="connsiteX1" fmla="*/ 0 w 266700"/>
                <a:gd name="connsiteY1" fmla="*/ 206828 h 685800"/>
                <a:gd name="connsiteX2" fmla="*/ 10886 w 266700"/>
                <a:gd name="connsiteY2" fmla="*/ 236764 h 685800"/>
                <a:gd name="connsiteX3" fmla="*/ 76200 w 266700"/>
                <a:gd name="connsiteY3" fmla="*/ 356507 h 685800"/>
                <a:gd name="connsiteX4" fmla="*/ 76200 w 266700"/>
                <a:gd name="connsiteY4" fmla="*/ 386443 h 685800"/>
                <a:gd name="connsiteX5" fmla="*/ 73479 w 266700"/>
                <a:gd name="connsiteY5" fmla="*/ 487136 h 685800"/>
                <a:gd name="connsiteX6" fmla="*/ 51707 w 266700"/>
                <a:gd name="connsiteY6" fmla="*/ 525236 h 685800"/>
                <a:gd name="connsiteX7" fmla="*/ 48986 w 266700"/>
                <a:gd name="connsiteY7" fmla="*/ 536121 h 685800"/>
                <a:gd name="connsiteX8" fmla="*/ 27215 w 266700"/>
                <a:gd name="connsiteY8" fmla="*/ 571500 h 685800"/>
                <a:gd name="connsiteX9" fmla="*/ 138793 w 266700"/>
                <a:gd name="connsiteY9" fmla="*/ 685800 h 685800"/>
                <a:gd name="connsiteX10" fmla="*/ 223157 w 266700"/>
                <a:gd name="connsiteY10" fmla="*/ 527957 h 685800"/>
                <a:gd name="connsiteX11" fmla="*/ 266700 w 266700"/>
                <a:gd name="connsiteY11" fmla="*/ 397328 h 685800"/>
                <a:gd name="connsiteX12" fmla="*/ 149679 w 266700"/>
                <a:gd name="connsiteY12" fmla="*/ 244928 h 685800"/>
                <a:gd name="connsiteX13" fmla="*/ 155122 w 266700"/>
                <a:gd name="connsiteY13" fmla="*/ 212271 h 685800"/>
                <a:gd name="connsiteX14" fmla="*/ 166007 w 266700"/>
                <a:gd name="connsiteY14" fmla="*/ 141514 h 685800"/>
                <a:gd name="connsiteX15" fmla="*/ 176893 w 266700"/>
                <a:gd name="connsiteY15" fmla="*/ 119743 h 685800"/>
                <a:gd name="connsiteX16" fmla="*/ 182336 w 266700"/>
                <a:gd name="connsiteY16" fmla="*/ 103414 h 685800"/>
                <a:gd name="connsiteX17" fmla="*/ 190500 w 266700"/>
                <a:gd name="connsiteY17" fmla="*/ 89807 h 685800"/>
                <a:gd name="connsiteX18" fmla="*/ 250372 w 266700"/>
                <a:gd name="connsiteY18" fmla="*/ 0 h 685800"/>
                <a:gd name="connsiteX19" fmla="*/ 10886 w 266700"/>
                <a:gd name="connsiteY19" fmla="*/ 57150 h 685800"/>
                <a:gd name="connsiteX0" fmla="*/ 0 w 283028"/>
                <a:gd name="connsiteY0" fmla="*/ 13607 h 685800"/>
                <a:gd name="connsiteX1" fmla="*/ 16328 w 283028"/>
                <a:gd name="connsiteY1" fmla="*/ 206828 h 685800"/>
                <a:gd name="connsiteX2" fmla="*/ 27214 w 283028"/>
                <a:gd name="connsiteY2" fmla="*/ 236764 h 685800"/>
                <a:gd name="connsiteX3" fmla="*/ 92528 w 283028"/>
                <a:gd name="connsiteY3" fmla="*/ 356507 h 685800"/>
                <a:gd name="connsiteX4" fmla="*/ 92528 w 283028"/>
                <a:gd name="connsiteY4" fmla="*/ 386443 h 685800"/>
                <a:gd name="connsiteX5" fmla="*/ 89807 w 283028"/>
                <a:gd name="connsiteY5" fmla="*/ 487136 h 685800"/>
                <a:gd name="connsiteX6" fmla="*/ 68035 w 283028"/>
                <a:gd name="connsiteY6" fmla="*/ 525236 h 685800"/>
                <a:gd name="connsiteX7" fmla="*/ 65314 w 283028"/>
                <a:gd name="connsiteY7" fmla="*/ 536121 h 685800"/>
                <a:gd name="connsiteX8" fmla="*/ 43543 w 283028"/>
                <a:gd name="connsiteY8" fmla="*/ 571500 h 685800"/>
                <a:gd name="connsiteX9" fmla="*/ 155121 w 283028"/>
                <a:gd name="connsiteY9" fmla="*/ 685800 h 685800"/>
                <a:gd name="connsiteX10" fmla="*/ 239485 w 283028"/>
                <a:gd name="connsiteY10" fmla="*/ 527957 h 685800"/>
                <a:gd name="connsiteX11" fmla="*/ 283028 w 283028"/>
                <a:gd name="connsiteY11" fmla="*/ 397328 h 685800"/>
                <a:gd name="connsiteX12" fmla="*/ 166007 w 283028"/>
                <a:gd name="connsiteY12" fmla="*/ 244928 h 685800"/>
                <a:gd name="connsiteX13" fmla="*/ 171450 w 283028"/>
                <a:gd name="connsiteY13" fmla="*/ 212271 h 685800"/>
                <a:gd name="connsiteX14" fmla="*/ 182335 w 283028"/>
                <a:gd name="connsiteY14" fmla="*/ 141514 h 685800"/>
                <a:gd name="connsiteX15" fmla="*/ 193221 w 283028"/>
                <a:gd name="connsiteY15" fmla="*/ 119743 h 685800"/>
                <a:gd name="connsiteX16" fmla="*/ 198664 w 283028"/>
                <a:gd name="connsiteY16" fmla="*/ 103414 h 685800"/>
                <a:gd name="connsiteX17" fmla="*/ 206828 w 283028"/>
                <a:gd name="connsiteY17" fmla="*/ 89807 h 685800"/>
                <a:gd name="connsiteX18" fmla="*/ 266700 w 283028"/>
                <a:gd name="connsiteY18" fmla="*/ 0 h 685800"/>
                <a:gd name="connsiteX19" fmla="*/ 0 w 283028"/>
                <a:gd name="connsiteY19" fmla="*/ 13607 h 685800"/>
                <a:gd name="connsiteX0" fmla="*/ 0 w 283028"/>
                <a:gd name="connsiteY0" fmla="*/ 2721 h 674914"/>
                <a:gd name="connsiteX1" fmla="*/ 16328 w 283028"/>
                <a:gd name="connsiteY1" fmla="*/ 195942 h 674914"/>
                <a:gd name="connsiteX2" fmla="*/ 27214 w 283028"/>
                <a:gd name="connsiteY2" fmla="*/ 225878 h 674914"/>
                <a:gd name="connsiteX3" fmla="*/ 92528 w 283028"/>
                <a:gd name="connsiteY3" fmla="*/ 345621 h 674914"/>
                <a:gd name="connsiteX4" fmla="*/ 92528 w 283028"/>
                <a:gd name="connsiteY4" fmla="*/ 375557 h 674914"/>
                <a:gd name="connsiteX5" fmla="*/ 89807 w 283028"/>
                <a:gd name="connsiteY5" fmla="*/ 476250 h 674914"/>
                <a:gd name="connsiteX6" fmla="*/ 68035 w 283028"/>
                <a:gd name="connsiteY6" fmla="*/ 514350 h 674914"/>
                <a:gd name="connsiteX7" fmla="*/ 65314 w 283028"/>
                <a:gd name="connsiteY7" fmla="*/ 525235 h 674914"/>
                <a:gd name="connsiteX8" fmla="*/ 43543 w 283028"/>
                <a:gd name="connsiteY8" fmla="*/ 560614 h 674914"/>
                <a:gd name="connsiteX9" fmla="*/ 155121 w 283028"/>
                <a:gd name="connsiteY9" fmla="*/ 674914 h 674914"/>
                <a:gd name="connsiteX10" fmla="*/ 239485 w 283028"/>
                <a:gd name="connsiteY10" fmla="*/ 517071 h 674914"/>
                <a:gd name="connsiteX11" fmla="*/ 283028 w 283028"/>
                <a:gd name="connsiteY11" fmla="*/ 386442 h 674914"/>
                <a:gd name="connsiteX12" fmla="*/ 166007 w 283028"/>
                <a:gd name="connsiteY12" fmla="*/ 234042 h 674914"/>
                <a:gd name="connsiteX13" fmla="*/ 171450 w 283028"/>
                <a:gd name="connsiteY13" fmla="*/ 201385 h 674914"/>
                <a:gd name="connsiteX14" fmla="*/ 182335 w 283028"/>
                <a:gd name="connsiteY14" fmla="*/ 130628 h 674914"/>
                <a:gd name="connsiteX15" fmla="*/ 193221 w 283028"/>
                <a:gd name="connsiteY15" fmla="*/ 108857 h 674914"/>
                <a:gd name="connsiteX16" fmla="*/ 198664 w 283028"/>
                <a:gd name="connsiteY16" fmla="*/ 92528 h 674914"/>
                <a:gd name="connsiteX17" fmla="*/ 206828 w 283028"/>
                <a:gd name="connsiteY17" fmla="*/ 78921 h 674914"/>
                <a:gd name="connsiteX18" fmla="*/ 269421 w 283028"/>
                <a:gd name="connsiteY18" fmla="*/ 0 h 674914"/>
                <a:gd name="connsiteX19" fmla="*/ 0 w 283028"/>
                <a:gd name="connsiteY19" fmla="*/ 2721 h 67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028" h="674914">
                  <a:moveTo>
                    <a:pt x="0" y="2721"/>
                  </a:moveTo>
                  <a:lnTo>
                    <a:pt x="16328" y="195942"/>
                  </a:lnTo>
                  <a:cubicBezTo>
                    <a:pt x="25134" y="222359"/>
                    <a:pt x="20645" y="212737"/>
                    <a:pt x="27214" y="225878"/>
                  </a:cubicBezTo>
                  <a:lnTo>
                    <a:pt x="92528" y="345621"/>
                  </a:lnTo>
                  <a:lnTo>
                    <a:pt x="92528" y="375557"/>
                  </a:lnTo>
                  <a:lnTo>
                    <a:pt x="89807" y="476250"/>
                  </a:lnTo>
                  <a:cubicBezTo>
                    <a:pt x="76104" y="495435"/>
                    <a:pt x="75804" y="492985"/>
                    <a:pt x="68035" y="514350"/>
                  </a:cubicBezTo>
                  <a:cubicBezTo>
                    <a:pt x="66757" y="517865"/>
                    <a:pt x="65314" y="525235"/>
                    <a:pt x="65314" y="525235"/>
                  </a:cubicBezTo>
                  <a:lnTo>
                    <a:pt x="43543" y="560614"/>
                  </a:lnTo>
                  <a:lnTo>
                    <a:pt x="155121" y="674914"/>
                  </a:lnTo>
                  <a:lnTo>
                    <a:pt x="239485" y="517071"/>
                  </a:lnTo>
                  <a:lnTo>
                    <a:pt x="283028" y="386442"/>
                  </a:lnTo>
                  <a:lnTo>
                    <a:pt x="166007" y="234042"/>
                  </a:lnTo>
                  <a:lnTo>
                    <a:pt x="171450" y="201385"/>
                  </a:lnTo>
                  <a:lnTo>
                    <a:pt x="182335" y="130628"/>
                  </a:lnTo>
                  <a:cubicBezTo>
                    <a:pt x="185964" y="123371"/>
                    <a:pt x="190025" y="116315"/>
                    <a:pt x="193221" y="108857"/>
                  </a:cubicBezTo>
                  <a:cubicBezTo>
                    <a:pt x="195481" y="103583"/>
                    <a:pt x="196290" y="97751"/>
                    <a:pt x="198664" y="92528"/>
                  </a:cubicBezTo>
                  <a:cubicBezTo>
                    <a:pt x="200853" y="87713"/>
                    <a:pt x="206828" y="78921"/>
                    <a:pt x="206828" y="78921"/>
                  </a:cubicBezTo>
                  <a:lnTo>
                    <a:pt x="269421" y="0"/>
                  </a:lnTo>
                  <a:lnTo>
                    <a:pt x="0" y="2721"/>
                  </a:lnTo>
                  <a:close/>
                </a:path>
              </a:pathLst>
            </a:custGeom>
            <a:solidFill>
              <a:schemeClr val="accent3">
                <a:lumMod val="50000"/>
                <a:alpha val="4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53" name="Freeform: Shape 252">
              <a:extLst>
                <a:ext uri="{FF2B5EF4-FFF2-40B4-BE49-F238E27FC236}">
                  <a16:creationId xmlns:a16="http://schemas.microsoft.com/office/drawing/2014/main" id="{F2FBC2E0-4B80-47A8-8215-CD0BB9D82285}"/>
                </a:ext>
              </a:extLst>
            </p:cNvPr>
            <p:cNvSpPr/>
            <p:nvPr/>
          </p:nvSpPr>
          <p:spPr bwMode="auto">
            <a:xfrm>
              <a:off x="789214" y="2582636"/>
              <a:ext cx="250372" cy="672193"/>
            </a:xfrm>
            <a:custGeom>
              <a:avLst/>
              <a:gdLst>
                <a:gd name="connsiteX0" fmla="*/ 68036 w 250372"/>
                <a:gd name="connsiteY0" fmla="*/ 0 h 672193"/>
                <a:gd name="connsiteX1" fmla="*/ 0 w 250372"/>
                <a:gd name="connsiteY1" fmla="*/ 133350 h 672193"/>
                <a:gd name="connsiteX2" fmla="*/ 57150 w 250372"/>
                <a:gd name="connsiteY2" fmla="*/ 250371 h 672193"/>
                <a:gd name="connsiteX3" fmla="*/ 54429 w 250372"/>
                <a:gd name="connsiteY3" fmla="*/ 293914 h 672193"/>
                <a:gd name="connsiteX4" fmla="*/ 38100 w 250372"/>
                <a:gd name="connsiteY4" fmla="*/ 432707 h 672193"/>
                <a:gd name="connsiteX5" fmla="*/ 32657 w 250372"/>
                <a:gd name="connsiteY5" fmla="*/ 547007 h 672193"/>
                <a:gd name="connsiteX6" fmla="*/ 46265 w 250372"/>
                <a:gd name="connsiteY6" fmla="*/ 571500 h 672193"/>
                <a:gd name="connsiteX7" fmla="*/ 100693 w 250372"/>
                <a:gd name="connsiteY7" fmla="*/ 672193 h 672193"/>
                <a:gd name="connsiteX8" fmla="*/ 100693 w 250372"/>
                <a:gd name="connsiteY8" fmla="*/ 465364 h 672193"/>
                <a:gd name="connsiteX9" fmla="*/ 149679 w 250372"/>
                <a:gd name="connsiteY9" fmla="*/ 353785 h 672193"/>
                <a:gd name="connsiteX10" fmla="*/ 250372 w 250372"/>
                <a:gd name="connsiteY10" fmla="*/ 283028 h 672193"/>
                <a:gd name="connsiteX11" fmla="*/ 250372 w 250372"/>
                <a:gd name="connsiteY11" fmla="*/ 255814 h 672193"/>
                <a:gd name="connsiteX12" fmla="*/ 193222 w 250372"/>
                <a:gd name="connsiteY12" fmla="*/ 111578 h 672193"/>
                <a:gd name="connsiteX13" fmla="*/ 198665 w 250372"/>
                <a:gd name="connsiteY13" fmla="*/ 38100 h 672193"/>
                <a:gd name="connsiteX14" fmla="*/ 68036 w 250372"/>
                <a:gd name="connsiteY14" fmla="*/ 0 h 67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372" h="672193">
                  <a:moveTo>
                    <a:pt x="68036" y="0"/>
                  </a:moveTo>
                  <a:lnTo>
                    <a:pt x="0" y="133350"/>
                  </a:lnTo>
                  <a:lnTo>
                    <a:pt x="57150" y="250371"/>
                  </a:lnTo>
                  <a:cubicBezTo>
                    <a:pt x="53887" y="283001"/>
                    <a:pt x="54429" y="268468"/>
                    <a:pt x="54429" y="293914"/>
                  </a:cubicBezTo>
                  <a:lnTo>
                    <a:pt x="38100" y="432707"/>
                  </a:lnTo>
                  <a:lnTo>
                    <a:pt x="32657" y="547007"/>
                  </a:lnTo>
                  <a:lnTo>
                    <a:pt x="46265" y="571500"/>
                  </a:lnTo>
                  <a:lnTo>
                    <a:pt x="100693" y="672193"/>
                  </a:lnTo>
                  <a:lnTo>
                    <a:pt x="100693" y="465364"/>
                  </a:lnTo>
                  <a:lnTo>
                    <a:pt x="149679" y="353785"/>
                  </a:lnTo>
                  <a:lnTo>
                    <a:pt x="250372" y="283028"/>
                  </a:lnTo>
                  <a:lnTo>
                    <a:pt x="250372" y="255814"/>
                  </a:lnTo>
                  <a:lnTo>
                    <a:pt x="193222" y="111578"/>
                  </a:lnTo>
                  <a:lnTo>
                    <a:pt x="198665" y="38100"/>
                  </a:lnTo>
                  <a:lnTo>
                    <a:pt x="68036" y="0"/>
                  </a:lnTo>
                  <a:close/>
                </a:path>
              </a:pathLst>
            </a:custGeom>
            <a:solidFill>
              <a:schemeClr val="accent3">
                <a:lumMod val="50000"/>
                <a:alpha val="38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54" name="Freeform: Shape 253">
              <a:extLst>
                <a:ext uri="{FF2B5EF4-FFF2-40B4-BE49-F238E27FC236}">
                  <a16:creationId xmlns:a16="http://schemas.microsoft.com/office/drawing/2014/main" id="{1C77B057-1693-4F3D-965D-E4D29D590751}"/>
                </a:ext>
              </a:extLst>
            </p:cNvPr>
            <p:cNvSpPr/>
            <p:nvPr/>
          </p:nvSpPr>
          <p:spPr bwMode="auto">
            <a:xfrm>
              <a:off x="802821" y="2857500"/>
              <a:ext cx="342900" cy="753836"/>
            </a:xfrm>
            <a:custGeom>
              <a:avLst/>
              <a:gdLst>
                <a:gd name="connsiteX0" fmla="*/ 342900 w 342900"/>
                <a:gd name="connsiteY0" fmla="*/ 0 h 753836"/>
                <a:gd name="connsiteX1" fmla="*/ 190500 w 342900"/>
                <a:gd name="connsiteY1" fmla="*/ 163286 h 753836"/>
                <a:gd name="connsiteX2" fmla="*/ 225879 w 342900"/>
                <a:gd name="connsiteY2" fmla="*/ 291193 h 753836"/>
                <a:gd name="connsiteX3" fmla="*/ 171450 w 342900"/>
                <a:gd name="connsiteY3" fmla="*/ 451757 h 753836"/>
                <a:gd name="connsiteX4" fmla="*/ 57150 w 342900"/>
                <a:gd name="connsiteY4" fmla="*/ 582386 h 753836"/>
                <a:gd name="connsiteX5" fmla="*/ 0 w 342900"/>
                <a:gd name="connsiteY5" fmla="*/ 753836 h 753836"/>
                <a:gd name="connsiteX6" fmla="*/ 106136 w 342900"/>
                <a:gd name="connsiteY6" fmla="*/ 715736 h 753836"/>
                <a:gd name="connsiteX7" fmla="*/ 130629 w 342900"/>
                <a:gd name="connsiteY7" fmla="*/ 707571 h 753836"/>
                <a:gd name="connsiteX8" fmla="*/ 223158 w 342900"/>
                <a:gd name="connsiteY8" fmla="*/ 693964 h 753836"/>
                <a:gd name="connsiteX9" fmla="*/ 231322 w 342900"/>
                <a:gd name="connsiteY9" fmla="*/ 514350 h 753836"/>
                <a:gd name="connsiteX10" fmla="*/ 332015 w 342900"/>
                <a:gd name="connsiteY10" fmla="*/ 359229 h 753836"/>
                <a:gd name="connsiteX11" fmla="*/ 304800 w 342900"/>
                <a:gd name="connsiteY11" fmla="*/ 136071 h 753836"/>
                <a:gd name="connsiteX12" fmla="*/ 342900 w 342900"/>
                <a:gd name="connsiteY12" fmla="*/ 0 h 7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 h="753836">
                  <a:moveTo>
                    <a:pt x="342900" y="0"/>
                  </a:moveTo>
                  <a:lnTo>
                    <a:pt x="190500" y="163286"/>
                  </a:lnTo>
                  <a:lnTo>
                    <a:pt x="225879" y="291193"/>
                  </a:lnTo>
                  <a:lnTo>
                    <a:pt x="171450" y="451757"/>
                  </a:lnTo>
                  <a:lnTo>
                    <a:pt x="57150" y="582386"/>
                  </a:lnTo>
                  <a:lnTo>
                    <a:pt x="0" y="753836"/>
                  </a:lnTo>
                  <a:lnTo>
                    <a:pt x="106136" y="715736"/>
                  </a:lnTo>
                  <a:lnTo>
                    <a:pt x="130629" y="707571"/>
                  </a:lnTo>
                  <a:lnTo>
                    <a:pt x="223158" y="693964"/>
                  </a:lnTo>
                  <a:lnTo>
                    <a:pt x="231322" y="514350"/>
                  </a:lnTo>
                  <a:lnTo>
                    <a:pt x="332015" y="359229"/>
                  </a:lnTo>
                  <a:lnTo>
                    <a:pt x="304800" y="136071"/>
                  </a:lnTo>
                  <a:lnTo>
                    <a:pt x="342900" y="0"/>
                  </a:lnTo>
                  <a:close/>
                </a:path>
              </a:pathLst>
            </a:custGeom>
            <a:solidFill>
              <a:schemeClr val="accent3">
                <a:lumMod val="50000"/>
                <a:alpha val="48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255" name="Freeform: Shape 254">
              <a:extLst>
                <a:ext uri="{FF2B5EF4-FFF2-40B4-BE49-F238E27FC236}">
                  <a16:creationId xmlns:a16="http://schemas.microsoft.com/office/drawing/2014/main" id="{1EDBEC29-AEC4-4774-9237-6576540A120D}"/>
                </a:ext>
              </a:extLst>
            </p:cNvPr>
            <p:cNvSpPr/>
            <p:nvPr/>
          </p:nvSpPr>
          <p:spPr bwMode="auto">
            <a:xfrm>
              <a:off x="166007" y="3725636"/>
              <a:ext cx="296636" cy="451757"/>
            </a:xfrm>
            <a:custGeom>
              <a:avLst/>
              <a:gdLst>
                <a:gd name="connsiteX0" fmla="*/ 0 w 296636"/>
                <a:gd name="connsiteY0" fmla="*/ 0 h 451757"/>
                <a:gd name="connsiteX1" fmla="*/ 70757 w 296636"/>
                <a:gd name="connsiteY1" fmla="*/ 76200 h 451757"/>
                <a:gd name="connsiteX2" fmla="*/ 119743 w 296636"/>
                <a:gd name="connsiteY2" fmla="*/ 76200 h 451757"/>
                <a:gd name="connsiteX3" fmla="*/ 212272 w 296636"/>
                <a:gd name="connsiteY3" fmla="*/ 65314 h 451757"/>
                <a:gd name="connsiteX4" fmla="*/ 296636 w 296636"/>
                <a:gd name="connsiteY4" fmla="*/ 117021 h 451757"/>
                <a:gd name="connsiteX5" fmla="*/ 293914 w 296636"/>
                <a:gd name="connsiteY5" fmla="*/ 214993 h 451757"/>
                <a:gd name="connsiteX6" fmla="*/ 283029 w 296636"/>
                <a:gd name="connsiteY6" fmla="*/ 315685 h 451757"/>
                <a:gd name="connsiteX7" fmla="*/ 228600 w 296636"/>
                <a:gd name="connsiteY7" fmla="*/ 451757 h 451757"/>
                <a:gd name="connsiteX8" fmla="*/ 206829 w 296636"/>
                <a:gd name="connsiteY8" fmla="*/ 261257 h 451757"/>
                <a:gd name="connsiteX9" fmla="*/ 59872 w 296636"/>
                <a:gd name="connsiteY9" fmla="*/ 160564 h 451757"/>
                <a:gd name="connsiteX10" fmla="*/ 0 w 296636"/>
                <a:gd name="connsiteY10" fmla="*/ 0 h 45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36" h="451757">
                  <a:moveTo>
                    <a:pt x="0" y="0"/>
                  </a:moveTo>
                  <a:lnTo>
                    <a:pt x="70757" y="76200"/>
                  </a:lnTo>
                  <a:lnTo>
                    <a:pt x="119743" y="76200"/>
                  </a:lnTo>
                  <a:lnTo>
                    <a:pt x="212272" y="65314"/>
                  </a:lnTo>
                  <a:lnTo>
                    <a:pt x="296636" y="117021"/>
                  </a:lnTo>
                  <a:cubicBezTo>
                    <a:pt x="295729" y="149678"/>
                    <a:pt x="294821" y="182336"/>
                    <a:pt x="293914" y="214993"/>
                  </a:cubicBezTo>
                  <a:lnTo>
                    <a:pt x="283029" y="315685"/>
                  </a:lnTo>
                  <a:lnTo>
                    <a:pt x="228600" y="451757"/>
                  </a:lnTo>
                  <a:lnTo>
                    <a:pt x="206829" y="261257"/>
                  </a:lnTo>
                  <a:lnTo>
                    <a:pt x="59872" y="160564"/>
                  </a:lnTo>
                  <a:lnTo>
                    <a:pt x="0" y="0"/>
                  </a:lnTo>
                  <a:close/>
                </a:path>
              </a:pathLst>
            </a:custGeom>
            <a:solidFill>
              <a:schemeClr val="accent3">
                <a:lumMod val="50000"/>
                <a:alpha val="52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
          <p:nvSpPr>
            <p:cNvPr id="32" name="Freeform: Shape 31">
              <a:extLst>
                <a:ext uri="{FF2B5EF4-FFF2-40B4-BE49-F238E27FC236}">
                  <a16:creationId xmlns:a16="http://schemas.microsoft.com/office/drawing/2014/main" id="{84631261-E7A7-449C-8020-A9CA802F61EC}"/>
                </a:ext>
              </a:extLst>
            </p:cNvPr>
            <p:cNvSpPr/>
            <p:nvPr/>
          </p:nvSpPr>
          <p:spPr bwMode="auto">
            <a:xfrm>
              <a:off x="601436" y="3314700"/>
              <a:ext cx="244928" cy="854529"/>
            </a:xfrm>
            <a:custGeom>
              <a:avLst/>
              <a:gdLst>
                <a:gd name="connsiteX0" fmla="*/ 24493 w 244928"/>
                <a:gd name="connsiteY0" fmla="*/ 816429 h 854529"/>
                <a:gd name="connsiteX1" fmla="*/ 73478 w 244928"/>
                <a:gd name="connsiteY1" fmla="*/ 644979 h 854529"/>
                <a:gd name="connsiteX2" fmla="*/ 10885 w 244928"/>
                <a:gd name="connsiteY2" fmla="*/ 487136 h 854529"/>
                <a:gd name="connsiteX3" fmla="*/ 21771 w 244928"/>
                <a:gd name="connsiteY3" fmla="*/ 391886 h 854529"/>
                <a:gd name="connsiteX4" fmla="*/ 0 w 244928"/>
                <a:gd name="connsiteY4" fmla="*/ 269421 h 854529"/>
                <a:gd name="connsiteX5" fmla="*/ 54428 w 244928"/>
                <a:gd name="connsiteY5" fmla="*/ 144236 h 854529"/>
                <a:gd name="connsiteX6" fmla="*/ 122464 w 244928"/>
                <a:gd name="connsiteY6" fmla="*/ 0 h 854529"/>
                <a:gd name="connsiteX7" fmla="*/ 119743 w 244928"/>
                <a:gd name="connsiteY7" fmla="*/ 182336 h 854529"/>
                <a:gd name="connsiteX8" fmla="*/ 108857 w 244928"/>
                <a:gd name="connsiteY8" fmla="*/ 204107 h 854529"/>
                <a:gd name="connsiteX9" fmla="*/ 95250 w 244928"/>
                <a:gd name="connsiteY9" fmla="*/ 304800 h 854529"/>
                <a:gd name="connsiteX10" fmla="*/ 95250 w 244928"/>
                <a:gd name="connsiteY10" fmla="*/ 334736 h 854529"/>
                <a:gd name="connsiteX11" fmla="*/ 122464 w 244928"/>
                <a:gd name="connsiteY11" fmla="*/ 432707 h 854529"/>
                <a:gd name="connsiteX12" fmla="*/ 201385 w 244928"/>
                <a:gd name="connsiteY12" fmla="*/ 533400 h 854529"/>
                <a:gd name="connsiteX13" fmla="*/ 220435 w 244928"/>
                <a:gd name="connsiteY13" fmla="*/ 606879 h 854529"/>
                <a:gd name="connsiteX14" fmla="*/ 244928 w 244928"/>
                <a:gd name="connsiteY14" fmla="*/ 625929 h 854529"/>
                <a:gd name="connsiteX15" fmla="*/ 206828 w 244928"/>
                <a:gd name="connsiteY15" fmla="*/ 751114 h 854529"/>
                <a:gd name="connsiteX16" fmla="*/ 92528 w 244928"/>
                <a:gd name="connsiteY16" fmla="*/ 854529 h 854529"/>
                <a:gd name="connsiteX17" fmla="*/ 24493 w 244928"/>
                <a:gd name="connsiteY17" fmla="*/ 816429 h 85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928" h="854529">
                  <a:moveTo>
                    <a:pt x="24493" y="816429"/>
                  </a:moveTo>
                  <a:lnTo>
                    <a:pt x="73478" y="644979"/>
                  </a:lnTo>
                  <a:lnTo>
                    <a:pt x="10885" y="487136"/>
                  </a:lnTo>
                  <a:lnTo>
                    <a:pt x="21771" y="391886"/>
                  </a:lnTo>
                  <a:lnTo>
                    <a:pt x="0" y="269421"/>
                  </a:lnTo>
                  <a:lnTo>
                    <a:pt x="54428" y="144236"/>
                  </a:lnTo>
                  <a:lnTo>
                    <a:pt x="122464" y="0"/>
                  </a:lnTo>
                  <a:lnTo>
                    <a:pt x="119743" y="182336"/>
                  </a:lnTo>
                  <a:lnTo>
                    <a:pt x="108857" y="204107"/>
                  </a:lnTo>
                  <a:lnTo>
                    <a:pt x="95250" y="304800"/>
                  </a:lnTo>
                  <a:lnTo>
                    <a:pt x="95250" y="334736"/>
                  </a:lnTo>
                  <a:lnTo>
                    <a:pt x="122464" y="432707"/>
                  </a:lnTo>
                  <a:lnTo>
                    <a:pt x="201385" y="533400"/>
                  </a:lnTo>
                  <a:lnTo>
                    <a:pt x="220435" y="606879"/>
                  </a:lnTo>
                  <a:lnTo>
                    <a:pt x="244928" y="625929"/>
                  </a:lnTo>
                  <a:lnTo>
                    <a:pt x="206828" y="751114"/>
                  </a:lnTo>
                  <a:lnTo>
                    <a:pt x="92528" y="854529"/>
                  </a:lnTo>
                  <a:lnTo>
                    <a:pt x="24493" y="816429"/>
                  </a:lnTo>
                  <a:close/>
                </a:path>
              </a:pathLst>
            </a:custGeom>
            <a:solidFill>
              <a:schemeClr val="accent3">
                <a:lumMod val="50000"/>
                <a:alpha val="42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grpSp>
      <p:sp>
        <p:nvSpPr>
          <p:cNvPr id="41" name="TextBox 40">
            <a:extLst>
              <a:ext uri="{FF2B5EF4-FFF2-40B4-BE49-F238E27FC236}">
                <a16:creationId xmlns:a16="http://schemas.microsoft.com/office/drawing/2014/main" id="{1400DA7D-F017-4174-B1F5-85763E04E465}"/>
              </a:ext>
            </a:extLst>
          </p:cNvPr>
          <p:cNvSpPr txBox="1"/>
          <p:nvPr/>
        </p:nvSpPr>
        <p:spPr>
          <a:xfrm>
            <a:off x="24962" y="1295499"/>
            <a:ext cx="1197764" cy="338554"/>
          </a:xfrm>
          <a:prstGeom prst="rect">
            <a:avLst/>
          </a:prstGeom>
          <a:noFill/>
        </p:spPr>
        <p:txBody>
          <a:bodyPr wrap="none" rtlCol="0">
            <a:spAutoFit/>
          </a:bodyPr>
          <a:lstStyle/>
          <a:p>
            <a:pPr algn="ctr"/>
            <a:r>
              <a:rPr lang="en-GB" sz="1600" i="0" dirty="0">
                <a:solidFill>
                  <a:schemeClr val="tx1"/>
                </a:solidFill>
              </a:rPr>
              <a:t>Book value</a:t>
            </a:r>
          </a:p>
        </p:txBody>
      </p:sp>
      <p:sp>
        <p:nvSpPr>
          <p:cNvPr id="159" name="TextBox 158">
            <a:extLst>
              <a:ext uri="{FF2B5EF4-FFF2-40B4-BE49-F238E27FC236}">
                <a16:creationId xmlns:a16="http://schemas.microsoft.com/office/drawing/2014/main" id="{1A89D8E1-545D-474E-A98B-2BAE423157F0}"/>
              </a:ext>
            </a:extLst>
          </p:cNvPr>
          <p:cNvSpPr txBox="1"/>
          <p:nvPr/>
        </p:nvSpPr>
        <p:spPr>
          <a:xfrm>
            <a:off x="-3890" y="5214839"/>
            <a:ext cx="1255472" cy="338554"/>
          </a:xfrm>
          <a:prstGeom prst="rect">
            <a:avLst/>
          </a:prstGeom>
          <a:noFill/>
        </p:spPr>
        <p:txBody>
          <a:bodyPr wrap="none" rtlCol="0">
            <a:spAutoFit/>
          </a:bodyPr>
          <a:lstStyle/>
          <a:p>
            <a:pPr algn="ctr"/>
            <a:r>
              <a:rPr lang="en-GB" sz="1600" i="0" dirty="0">
                <a:solidFill>
                  <a:schemeClr val="bg1"/>
                </a:solidFill>
              </a:rPr>
              <a:t>ESG issues</a:t>
            </a:r>
          </a:p>
        </p:txBody>
      </p:sp>
      <p:sp>
        <p:nvSpPr>
          <p:cNvPr id="9" name="Arrow: Right 8">
            <a:extLst>
              <a:ext uri="{FF2B5EF4-FFF2-40B4-BE49-F238E27FC236}">
                <a16:creationId xmlns:a16="http://schemas.microsoft.com/office/drawing/2014/main" id="{41AF9010-C240-44A6-A8CE-BFFF6F9AEF89}"/>
              </a:ext>
            </a:extLst>
          </p:cNvPr>
          <p:cNvSpPr/>
          <p:nvPr/>
        </p:nvSpPr>
        <p:spPr bwMode="auto">
          <a:xfrm>
            <a:off x="989631" y="3588496"/>
            <a:ext cx="621822" cy="542999"/>
          </a:xfrm>
          <a:prstGeom prst="rightArrow">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err="1">
              <a:ln>
                <a:noFill/>
              </a:ln>
              <a:solidFill>
                <a:srgbClr val="000000"/>
              </a:solidFill>
              <a:effectLst/>
              <a:latin typeface="Arial" pitchFamily="34" charset="0"/>
            </a:endParaRPr>
          </a:p>
        </p:txBody>
      </p:sp>
    </p:spTree>
    <p:extLst>
      <p:ext uri="{BB962C8B-B14F-4D97-AF65-F5344CB8AC3E}">
        <p14:creationId xmlns:p14="http://schemas.microsoft.com/office/powerpoint/2010/main" val="22932987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1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1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A2B985-EC52-44C5-957A-8CE9E960AEF3}"/>
              </a:ext>
            </a:extLst>
          </p:cNvPr>
          <p:cNvGrpSpPr/>
          <p:nvPr/>
        </p:nvGrpSpPr>
        <p:grpSpPr>
          <a:xfrm>
            <a:off x="2503357" y="2375559"/>
            <a:ext cx="6325849" cy="3401621"/>
            <a:chOff x="2503357" y="2548329"/>
            <a:chExt cx="6325849" cy="3087974"/>
          </a:xfrm>
        </p:grpSpPr>
        <p:cxnSp>
          <p:nvCxnSpPr>
            <p:cNvPr id="7" name="Straight Connector 6">
              <a:extLst>
                <a:ext uri="{FF2B5EF4-FFF2-40B4-BE49-F238E27FC236}">
                  <a16:creationId xmlns:a16="http://schemas.microsoft.com/office/drawing/2014/main" id="{97DEFA53-2E6F-433A-A2C9-DD4FF916B5B0}"/>
                </a:ext>
              </a:extLst>
            </p:cNvPr>
            <p:cNvCxnSpPr/>
            <p:nvPr/>
          </p:nvCxnSpPr>
          <p:spPr bwMode="auto">
            <a:xfrm>
              <a:off x="2503357" y="2548329"/>
              <a:ext cx="0" cy="3087974"/>
            </a:xfrm>
            <a:prstGeom prst="line">
              <a:avLst/>
            </a:prstGeom>
            <a:noFill/>
            <a:ln w="28575" cap="flat" cmpd="sng" algn="ctr">
              <a:solidFill>
                <a:schemeClr val="accent2"/>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FA911FB1-71D5-4484-86EA-E2A7E1853EAA}"/>
                </a:ext>
              </a:extLst>
            </p:cNvPr>
            <p:cNvCxnSpPr/>
            <p:nvPr/>
          </p:nvCxnSpPr>
          <p:spPr bwMode="auto">
            <a:xfrm>
              <a:off x="4646950" y="2548329"/>
              <a:ext cx="0" cy="3087974"/>
            </a:xfrm>
            <a:prstGeom prst="line">
              <a:avLst/>
            </a:prstGeom>
            <a:noFill/>
            <a:ln w="28575" cap="flat" cmpd="sng" algn="ctr">
              <a:solidFill>
                <a:srgbClr val="F6B922"/>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2AB005F2-1E1D-478B-BCAB-BC7AA974BAFD}"/>
                </a:ext>
              </a:extLst>
            </p:cNvPr>
            <p:cNvCxnSpPr/>
            <p:nvPr/>
          </p:nvCxnSpPr>
          <p:spPr bwMode="auto">
            <a:xfrm>
              <a:off x="6760563" y="2548329"/>
              <a:ext cx="0" cy="3087974"/>
            </a:xfrm>
            <a:prstGeom prst="line">
              <a:avLst/>
            </a:prstGeom>
            <a:noFill/>
            <a:ln w="28575" cap="flat" cmpd="sng" algn="ctr">
              <a:solidFill>
                <a:srgbClr val="DFED2B"/>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DB038A1A-E38D-4C6D-A6A6-CE518528ECB9}"/>
                </a:ext>
              </a:extLst>
            </p:cNvPr>
            <p:cNvCxnSpPr/>
            <p:nvPr/>
          </p:nvCxnSpPr>
          <p:spPr bwMode="auto">
            <a:xfrm>
              <a:off x="8829206" y="2548329"/>
              <a:ext cx="0" cy="3087974"/>
            </a:xfrm>
            <a:prstGeom prst="line">
              <a:avLst/>
            </a:prstGeom>
            <a:noFill/>
            <a:ln w="28575" cap="flat" cmpd="sng" algn="ctr">
              <a:solidFill>
                <a:srgbClr val="A3EC2C"/>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le 1">
            <a:extLst>
              <a:ext uri="{FF2B5EF4-FFF2-40B4-BE49-F238E27FC236}">
                <a16:creationId xmlns:a16="http://schemas.microsoft.com/office/drawing/2014/main" id="{41E0A132-251F-4E9F-B2D8-74C7BF8CAE67}"/>
              </a:ext>
            </a:extLst>
          </p:cNvPr>
          <p:cNvSpPr>
            <a:spLocks noGrp="1"/>
          </p:cNvSpPr>
          <p:nvPr>
            <p:ph type="title"/>
          </p:nvPr>
        </p:nvSpPr>
        <p:spPr>
          <a:noFill/>
        </p:spPr>
        <p:txBody>
          <a:bodyPr/>
          <a:lstStyle/>
          <a:p>
            <a:r>
              <a:rPr lang="en-GB" dirty="0"/>
              <a:t>The spectrum of capital</a:t>
            </a:r>
            <a:endParaRPr lang="en-GB" dirty="0">
              <a:solidFill>
                <a:srgbClr val="FF0000"/>
              </a:solidFill>
            </a:endParaRPr>
          </a:p>
        </p:txBody>
      </p:sp>
      <p:sp>
        <p:nvSpPr>
          <p:cNvPr id="4" name="Text Placeholder 3">
            <a:extLst>
              <a:ext uri="{FF2B5EF4-FFF2-40B4-BE49-F238E27FC236}">
                <a16:creationId xmlns:a16="http://schemas.microsoft.com/office/drawing/2014/main" id="{05104FA3-BBB2-45B9-89B8-38E89AD2FCAA}"/>
              </a:ext>
            </a:extLst>
          </p:cNvPr>
          <p:cNvSpPr>
            <a:spLocks noGrp="1"/>
          </p:cNvSpPr>
          <p:nvPr>
            <p:ph type="body" sz="quarter" idx="10"/>
          </p:nvPr>
        </p:nvSpPr>
        <p:spPr/>
        <p:txBody>
          <a:bodyPr/>
          <a:lstStyle/>
          <a:p>
            <a:r>
              <a:rPr lang="en-GB" dirty="0"/>
              <a:t>Source: M&amp;G, adapted from the Impact Management Project and </a:t>
            </a:r>
            <a:r>
              <a:rPr lang="en-GB" dirty="0" err="1"/>
              <a:t>ImpACT</a:t>
            </a:r>
            <a:r>
              <a:rPr lang="en-GB" dirty="0"/>
              <a:t> Alliance </a:t>
            </a:r>
          </a:p>
        </p:txBody>
      </p:sp>
      <p:sp>
        <p:nvSpPr>
          <p:cNvPr id="5" name="Text Placeholder 4">
            <a:extLst>
              <a:ext uri="{FF2B5EF4-FFF2-40B4-BE49-F238E27FC236}">
                <a16:creationId xmlns:a16="http://schemas.microsoft.com/office/drawing/2014/main" id="{9D9B33E1-13DB-40FD-A263-C699B1E4D813}"/>
              </a:ext>
            </a:extLst>
          </p:cNvPr>
          <p:cNvSpPr>
            <a:spLocks noGrp="1"/>
          </p:cNvSpPr>
          <p:nvPr>
            <p:ph type="body" sz="quarter" idx="11"/>
          </p:nvPr>
        </p:nvSpPr>
        <p:spPr/>
        <p:txBody>
          <a:bodyPr/>
          <a:lstStyle/>
          <a:p>
            <a:endParaRPr lang="en-GB"/>
          </a:p>
        </p:txBody>
      </p:sp>
      <p:sp>
        <p:nvSpPr>
          <p:cNvPr id="8" name="Content Placeholder 7">
            <a:extLst>
              <a:ext uri="{FF2B5EF4-FFF2-40B4-BE49-F238E27FC236}">
                <a16:creationId xmlns:a16="http://schemas.microsoft.com/office/drawing/2014/main" id="{B66FDFCE-796B-43F5-985E-BDE840CE630A}"/>
              </a:ext>
            </a:extLst>
          </p:cNvPr>
          <p:cNvSpPr>
            <a:spLocks noGrp="1"/>
          </p:cNvSpPr>
          <p:nvPr>
            <p:ph idx="1"/>
          </p:nvPr>
        </p:nvSpPr>
        <p:spPr bwMode="auto">
          <a:xfrm>
            <a:off x="2562726" y="1886424"/>
            <a:ext cx="2185489" cy="431758"/>
          </a:xfrm>
          <a:prstGeom prst="chevron">
            <a:avLst/>
          </a:prstGeom>
          <a:solidFill>
            <a:srgbClr val="F6B92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effectLst/>
                <a:latin typeface="Arial" pitchFamily="34" charset="0"/>
              </a:rPr>
              <a:t>Ethical</a:t>
            </a:r>
          </a:p>
        </p:txBody>
      </p:sp>
      <p:sp>
        <p:nvSpPr>
          <p:cNvPr id="9" name="Content Placeholder 7">
            <a:extLst>
              <a:ext uri="{FF2B5EF4-FFF2-40B4-BE49-F238E27FC236}">
                <a16:creationId xmlns:a16="http://schemas.microsoft.com/office/drawing/2014/main" id="{1F1C0A62-3ECF-4C96-8F0D-F7539AC3E128}"/>
              </a:ext>
            </a:extLst>
          </p:cNvPr>
          <p:cNvSpPr txBox="1">
            <a:spLocks/>
          </p:cNvSpPr>
          <p:nvPr/>
        </p:nvSpPr>
        <p:spPr bwMode="auto">
          <a:xfrm>
            <a:off x="4658558" y="1886424"/>
            <a:ext cx="2185489" cy="431758"/>
          </a:xfrm>
          <a:prstGeom prst="chevron">
            <a:avLst/>
          </a:prstGeom>
          <a:solidFill>
            <a:srgbClr val="DFED2B"/>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253657" indent="-253657" algn="l" rtl="0" eaLnBrk="1" fontAlgn="base" hangingPunct="1">
              <a:spcBef>
                <a:spcPts val="799"/>
              </a:spcBef>
              <a:spcAft>
                <a:spcPts val="1598"/>
              </a:spcAft>
              <a:buClr>
                <a:srgbClr val="9EA900"/>
              </a:buClr>
              <a:buSzPct val="130000"/>
              <a:buChar char="•"/>
              <a:defRPr sz="2000">
                <a:solidFill>
                  <a:schemeClr val="tx1"/>
                </a:solidFill>
                <a:latin typeface="+mn-lt"/>
                <a:ea typeface="+mn-ea"/>
                <a:cs typeface="+mn-cs"/>
              </a:defRPr>
            </a:lvl1pPr>
            <a:lvl2pPr marL="608777" indent="-361462" algn="l" rtl="0" eaLnBrk="1" fontAlgn="base" hangingPunct="1">
              <a:spcBef>
                <a:spcPts val="799"/>
              </a:spcBef>
              <a:spcAft>
                <a:spcPts val="1598"/>
              </a:spcAft>
              <a:buClr>
                <a:srgbClr val="9EA900"/>
              </a:buClr>
              <a:buSzPct val="130000"/>
              <a:buChar char="–"/>
              <a:defRPr sz="1800">
                <a:solidFill>
                  <a:schemeClr val="tx1"/>
                </a:solidFill>
                <a:latin typeface="+mn-lt"/>
              </a:defRPr>
            </a:lvl2pPr>
            <a:lvl3pPr marL="946987" indent="-338209" algn="l" rtl="0" eaLnBrk="1" fontAlgn="base" hangingPunct="1">
              <a:spcBef>
                <a:spcPts val="799"/>
              </a:spcBef>
              <a:spcAft>
                <a:spcPts val="1598"/>
              </a:spcAft>
              <a:buClr>
                <a:srgbClr val="9EA900"/>
              </a:buClr>
              <a:buSzPct val="80000"/>
              <a:buFont typeface="Courier New" pitchFamily="49" charset="0"/>
              <a:buChar char="o"/>
              <a:defRPr sz="1800">
                <a:solidFill>
                  <a:schemeClr val="tx1"/>
                </a:solidFill>
                <a:latin typeface="+mn-lt"/>
              </a:defRPr>
            </a:lvl3pPr>
            <a:lvl4pPr marL="1319017" indent="-372031" algn="l" rtl="0" eaLnBrk="1" fontAlgn="base" hangingPunct="1">
              <a:spcBef>
                <a:spcPts val="799"/>
              </a:spcBef>
              <a:spcAft>
                <a:spcPts val="1598"/>
              </a:spcAft>
              <a:buClr>
                <a:srgbClr val="9EA900"/>
              </a:buClr>
              <a:buSzPct val="130000"/>
              <a:buChar char="–"/>
              <a:defRPr sz="1800">
                <a:solidFill>
                  <a:schemeClr val="tx1"/>
                </a:solidFill>
                <a:latin typeface="+mn-lt"/>
              </a:defRPr>
            </a:lvl4pPr>
            <a:lvl5pPr marL="1701618" indent="-382600" algn="l" rtl="0" eaLnBrk="1" fontAlgn="base" hangingPunct="1">
              <a:spcBef>
                <a:spcPts val="799"/>
              </a:spcBef>
              <a:spcAft>
                <a:spcPts val="1598"/>
              </a:spcAft>
              <a:buClr>
                <a:srgbClr val="9EA900"/>
              </a:buClr>
              <a:buSzPct val="130000"/>
              <a:buChar char="»"/>
              <a:defRPr sz="1800">
                <a:solidFill>
                  <a:schemeClr val="tx1"/>
                </a:solidFill>
                <a:latin typeface="+mn-lt"/>
              </a:defRPr>
            </a:lvl5pPr>
            <a:lvl6pPr marL="3170715" indent="-304388" algn="l" rtl="0" eaLnBrk="1" fontAlgn="base" hangingPunct="1">
              <a:spcBef>
                <a:spcPct val="20000"/>
              </a:spcBef>
              <a:spcAft>
                <a:spcPct val="100000"/>
              </a:spcAft>
              <a:buClr>
                <a:srgbClr val="A2AF2E"/>
              </a:buClr>
              <a:buSzPct val="130000"/>
              <a:buChar char="»"/>
              <a:defRPr>
                <a:solidFill>
                  <a:srgbClr val="005E6A"/>
                </a:solidFill>
                <a:latin typeface="+mn-lt"/>
              </a:defRPr>
            </a:lvl6pPr>
            <a:lvl7pPr marL="3779492" indent="-304388" algn="l" rtl="0" eaLnBrk="1" fontAlgn="base" hangingPunct="1">
              <a:spcBef>
                <a:spcPct val="20000"/>
              </a:spcBef>
              <a:spcAft>
                <a:spcPct val="100000"/>
              </a:spcAft>
              <a:buClr>
                <a:srgbClr val="A2AF2E"/>
              </a:buClr>
              <a:buSzPct val="130000"/>
              <a:buChar char="»"/>
              <a:defRPr>
                <a:solidFill>
                  <a:srgbClr val="005E6A"/>
                </a:solidFill>
                <a:latin typeface="+mn-lt"/>
              </a:defRPr>
            </a:lvl7pPr>
            <a:lvl8pPr marL="4388269" indent="-304388" algn="l" rtl="0" eaLnBrk="1" fontAlgn="base" hangingPunct="1">
              <a:spcBef>
                <a:spcPct val="20000"/>
              </a:spcBef>
              <a:spcAft>
                <a:spcPct val="100000"/>
              </a:spcAft>
              <a:buClr>
                <a:srgbClr val="A2AF2E"/>
              </a:buClr>
              <a:buSzPct val="130000"/>
              <a:buChar char="»"/>
              <a:defRPr>
                <a:solidFill>
                  <a:srgbClr val="005E6A"/>
                </a:solidFill>
                <a:latin typeface="+mn-lt"/>
              </a:defRPr>
            </a:lvl8pPr>
            <a:lvl9pPr marL="4997046" indent="-304388" algn="l" rtl="0" eaLnBrk="1" fontAlgn="base" hangingPunct="1">
              <a:spcBef>
                <a:spcPct val="20000"/>
              </a:spcBef>
              <a:spcAft>
                <a:spcPct val="100000"/>
              </a:spcAft>
              <a:buClr>
                <a:srgbClr val="A2AF2E"/>
              </a:buClr>
              <a:buSzPct val="130000"/>
              <a:buChar char="»"/>
              <a:defRPr>
                <a:solidFill>
                  <a:srgbClr val="005E6A"/>
                </a:solidFill>
                <a:latin typeface="+mn-lt"/>
              </a:defRPr>
            </a:lvl9pPr>
          </a:lstStyle>
          <a:p>
            <a:pPr marL="0" indent="0" algn="ctr" eaLnBrk="0" hangingPunct="0">
              <a:spcBef>
                <a:spcPct val="0"/>
              </a:spcBef>
              <a:spcAft>
                <a:spcPct val="0"/>
              </a:spcAft>
              <a:buClrTx/>
              <a:buSzTx/>
              <a:buFontTx/>
              <a:buNone/>
            </a:pPr>
            <a:r>
              <a:rPr lang="en-GB" sz="1600" i="0" kern="0" dirty="0">
                <a:latin typeface="Arial" pitchFamily="34" charset="0"/>
              </a:rPr>
              <a:t>ESG</a:t>
            </a:r>
          </a:p>
        </p:txBody>
      </p:sp>
      <p:sp>
        <p:nvSpPr>
          <p:cNvPr id="11" name="Content Placeholder 7">
            <a:extLst>
              <a:ext uri="{FF2B5EF4-FFF2-40B4-BE49-F238E27FC236}">
                <a16:creationId xmlns:a16="http://schemas.microsoft.com/office/drawing/2014/main" id="{642EB96F-A759-4B38-85E7-73A7CD95478A}"/>
              </a:ext>
            </a:extLst>
          </p:cNvPr>
          <p:cNvSpPr txBox="1">
            <a:spLocks/>
          </p:cNvSpPr>
          <p:nvPr/>
        </p:nvSpPr>
        <p:spPr bwMode="auto">
          <a:xfrm>
            <a:off x="8850222" y="1886424"/>
            <a:ext cx="2185489" cy="431758"/>
          </a:xfrm>
          <a:prstGeom prst="chevron">
            <a:avLst/>
          </a:prstGeom>
          <a:solidFill>
            <a:srgbClr val="00B050"/>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253657" indent="-253657" algn="l" rtl="0" eaLnBrk="1" fontAlgn="base" hangingPunct="1">
              <a:spcBef>
                <a:spcPts val="799"/>
              </a:spcBef>
              <a:spcAft>
                <a:spcPts val="1598"/>
              </a:spcAft>
              <a:buClr>
                <a:srgbClr val="9EA900"/>
              </a:buClr>
              <a:buSzPct val="130000"/>
              <a:buChar char="•"/>
              <a:defRPr sz="2000">
                <a:solidFill>
                  <a:schemeClr val="tx1"/>
                </a:solidFill>
                <a:latin typeface="+mn-lt"/>
                <a:ea typeface="+mn-ea"/>
                <a:cs typeface="+mn-cs"/>
              </a:defRPr>
            </a:lvl1pPr>
            <a:lvl2pPr marL="608777" indent="-361462" algn="l" rtl="0" eaLnBrk="1" fontAlgn="base" hangingPunct="1">
              <a:spcBef>
                <a:spcPts val="799"/>
              </a:spcBef>
              <a:spcAft>
                <a:spcPts val="1598"/>
              </a:spcAft>
              <a:buClr>
                <a:srgbClr val="9EA900"/>
              </a:buClr>
              <a:buSzPct val="130000"/>
              <a:buChar char="–"/>
              <a:defRPr sz="1800">
                <a:solidFill>
                  <a:schemeClr val="tx1"/>
                </a:solidFill>
                <a:latin typeface="+mn-lt"/>
              </a:defRPr>
            </a:lvl2pPr>
            <a:lvl3pPr marL="946987" indent="-338209" algn="l" rtl="0" eaLnBrk="1" fontAlgn="base" hangingPunct="1">
              <a:spcBef>
                <a:spcPts val="799"/>
              </a:spcBef>
              <a:spcAft>
                <a:spcPts val="1598"/>
              </a:spcAft>
              <a:buClr>
                <a:srgbClr val="9EA900"/>
              </a:buClr>
              <a:buSzPct val="80000"/>
              <a:buFont typeface="Courier New" pitchFamily="49" charset="0"/>
              <a:buChar char="o"/>
              <a:defRPr sz="1800">
                <a:solidFill>
                  <a:schemeClr val="tx1"/>
                </a:solidFill>
                <a:latin typeface="+mn-lt"/>
              </a:defRPr>
            </a:lvl3pPr>
            <a:lvl4pPr marL="1319017" indent="-372031" algn="l" rtl="0" eaLnBrk="1" fontAlgn="base" hangingPunct="1">
              <a:spcBef>
                <a:spcPts val="799"/>
              </a:spcBef>
              <a:spcAft>
                <a:spcPts val="1598"/>
              </a:spcAft>
              <a:buClr>
                <a:srgbClr val="9EA900"/>
              </a:buClr>
              <a:buSzPct val="130000"/>
              <a:buChar char="–"/>
              <a:defRPr sz="1800">
                <a:solidFill>
                  <a:schemeClr val="tx1"/>
                </a:solidFill>
                <a:latin typeface="+mn-lt"/>
              </a:defRPr>
            </a:lvl4pPr>
            <a:lvl5pPr marL="1701618" indent="-382600" algn="l" rtl="0" eaLnBrk="1" fontAlgn="base" hangingPunct="1">
              <a:spcBef>
                <a:spcPts val="799"/>
              </a:spcBef>
              <a:spcAft>
                <a:spcPts val="1598"/>
              </a:spcAft>
              <a:buClr>
                <a:srgbClr val="9EA900"/>
              </a:buClr>
              <a:buSzPct val="130000"/>
              <a:buChar char="»"/>
              <a:defRPr sz="1800">
                <a:solidFill>
                  <a:schemeClr val="tx1"/>
                </a:solidFill>
                <a:latin typeface="+mn-lt"/>
              </a:defRPr>
            </a:lvl5pPr>
            <a:lvl6pPr marL="3170715" indent="-304388" algn="l" rtl="0" eaLnBrk="1" fontAlgn="base" hangingPunct="1">
              <a:spcBef>
                <a:spcPct val="20000"/>
              </a:spcBef>
              <a:spcAft>
                <a:spcPct val="100000"/>
              </a:spcAft>
              <a:buClr>
                <a:srgbClr val="A2AF2E"/>
              </a:buClr>
              <a:buSzPct val="130000"/>
              <a:buChar char="»"/>
              <a:defRPr>
                <a:solidFill>
                  <a:srgbClr val="005E6A"/>
                </a:solidFill>
                <a:latin typeface="+mn-lt"/>
              </a:defRPr>
            </a:lvl6pPr>
            <a:lvl7pPr marL="3779492" indent="-304388" algn="l" rtl="0" eaLnBrk="1" fontAlgn="base" hangingPunct="1">
              <a:spcBef>
                <a:spcPct val="20000"/>
              </a:spcBef>
              <a:spcAft>
                <a:spcPct val="100000"/>
              </a:spcAft>
              <a:buClr>
                <a:srgbClr val="A2AF2E"/>
              </a:buClr>
              <a:buSzPct val="130000"/>
              <a:buChar char="»"/>
              <a:defRPr>
                <a:solidFill>
                  <a:srgbClr val="005E6A"/>
                </a:solidFill>
                <a:latin typeface="+mn-lt"/>
              </a:defRPr>
            </a:lvl7pPr>
            <a:lvl8pPr marL="4388269" indent="-304388" algn="l" rtl="0" eaLnBrk="1" fontAlgn="base" hangingPunct="1">
              <a:spcBef>
                <a:spcPct val="20000"/>
              </a:spcBef>
              <a:spcAft>
                <a:spcPct val="100000"/>
              </a:spcAft>
              <a:buClr>
                <a:srgbClr val="A2AF2E"/>
              </a:buClr>
              <a:buSzPct val="130000"/>
              <a:buChar char="»"/>
              <a:defRPr>
                <a:solidFill>
                  <a:srgbClr val="005E6A"/>
                </a:solidFill>
                <a:latin typeface="+mn-lt"/>
              </a:defRPr>
            </a:lvl8pPr>
            <a:lvl9pPr marL="4997046" indent="-304388" algn="l" rtl="0" eaLnBrk="1" fontAlgn="base" hangingPunct="1">
              <a:spcBef>
                <a:spcPct val="20000"/>
              </a:spcBef>
              <a:spcAft>
                <a:spcPct val="100000"/>
              </a:spcAft>
              <a:buClr>
                <a:srgbClr val="A2AF2E"/>
              </a:buClr>
              <a:buSzPct val="130000"/>
              <a:buChar char="»"/>
              <a:defRPr>
                <a:solidFill>
                  <a:srgbClr val="005E6A"/>
                </a:solidFill>
                <a:latin typeface="+mn-lt"/>
              </a:defRPr>
            </a:lvl9pPr>
          </a:lstStyle>
          <a:p>
            <a:pPr marL="0" indent="0" algn="ctr" eaLnBrk="0" hangingPunct="0">
              <a:spcBef>
                <a:spcPct val="0"/>
              </a:spcBef>
              <a:spcAft>
                <a:spcPct val="0"/>
              </a:spcAft>
              <a:buClrTx/>
              <a:buSzTx/>
              <a:buFontTx/>
              <a:buNone/>
            </a:pPr>
            <a:r>
              <a:rPr lang="en-GB" sz="1600" i="0" kern="0" dirty="0">
                <a:latin typeface="Arial" pitchFamily="34" charset="0"/>
              </a:rPr>
              <a:t>Impact</a:t>
            </a:r>
          </a:p>
        </p:txBody>
      </p:sp>
      <p:sp>
        <p:nvSpPr>
          <p:cNvPr id="12" name="Content Placeholder 7">
            <a:extLst>
              <a:ext uri="{FF2B5EF4-FFF2-40B4-BE49-F238E27FC236}">
                <a16:creationId xmlns:a16="http://schemas.microsoft.com/office/drawing/2014/main" id="{F8DFECCF-A6B3-40EC-B66A-F34F2D5C0350}"/>
              </a:ext>
            </a:extLst>
          </p:cNvPr>
          <p:cNvSpPr txBox="1">
            <a:spLocks/>
          </p:cNvSpPr>
          <p:nvPr/>
        </p:nvSpPr>
        <p:spPr bwMode="auto">
          <a:xfrm>
            <a:off x="6754390" y="1886424"/>
            <a:ext cx="2185489" cy="431758"/>
          </a:xfrm>
          <a:prstGeom prst="chevron">
            <a:avLst/>
          </a:prstGeom>
          <a:solidFill>
            <a:srgbClr val="A3EC2C"/>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253657" indent="-253657" algn="l" rtl="0" eaLnBrk="1" fontAlgn="base" hangingPunct="1">
              <a:spcBef>
                <a:spcPts val="799"/>
              </a:spcBef>
              <a:spcAft>
                <a:spcPts val="1598"/>
              </a:spcAft>
              <a:buClr>
                <a:srgbClr val="9EA900"/>
              </a:buClr>
              <a:buSzPct val="130000"/>
              <a:buChar char="•"/>
              <a:defRPr sz="2000">
                <a:solidFill>
                  <a:schemeClr val="tx1"/>
                </a:solidFill>
                <a:latin typeface="+mn-lt"/>
                <a:ea typeface="+mn-ea"/>
                <a:cs typeface="+mn-cs"/>
              </a:defRPr>
            </a:lvl1pPr>
            <a:lvl2pPr marL="608777" indent="-361462" algn="l" rtl="0" eaLnBrk="1" fontAlgn="base" hangingPunct="1">
              <a:spcBef>
                <a:spcPts val="799"/>
              </a:spcBef>
              <a:spcAft>
                <a:spcPts val="1598"/>
              </a:spcAft>
              <a:buClr>
                <a:srgbClr val="9EA900"/>
              </a:buClr>
              <a:buSzPct val="130000"/>
              <a:buChar char="–"/>
              <a:defRPr sz="1800">
                <a:solidFill>
                  <a:schemeClr val="tx1"/>
                </a:solidFill>
                <a:latin typeface="+mn-lt"/>
              </a:defRPr>
            </a:lvl2pPr>
            <a:lvl3pPr marL="946987" indent="-338209" algn="l" rtl="0" eaLnBrk="1" fontAlgn="base" hangingPunct="1">
              <a:spcBef>
                <a:spcPts val="799"/>
              </a:spcBef>
              <a:spcAft>
                <a:spcPts val="1598"/>
              </a:spcAft>
              <a:buClr>
                <a:srgbClr val="9EA900"/>
              </a:buClr>
              <a:buSzPct val="80000"/>
              <a:buFont typeface="Courier New" pitchFamily="49" charset="0"/>
              <a:buChar char="o"/>
              <a:defRPr sz="1800">
                <a:solidFill>
                  <a:schemeClr val="tx1"/>
                </a:solidFill>
                <a:latin typeface="+mn-lt"/>
              </a:defRPr>
            </a:lvl3pPr>
            <a:lvl4pPr marL="1319017" indent="-372031" algn="l" rtl="0" eaLnBrk="1" fontAlgn="base" hangingPunct="1">
              <a:spcBef>
                <a:spcPts val="799"/>
              </a:spcBef>
              <a:spcAft>
                <a:spcPts val="1598"/>
              </a:spcAft>
              <a:buClr>
                <a:srgbClr val="9EA900"/>
              </a:buClr>
              <a:buSzPct val="130000"/>
              <a:buChar char="–"/>
              <a:defRPr sz="1800">
                <a:solidFill>
                  <a:schemeClr val="tx1"/>
                </a:solidFill>
                <a:latin typeface="+mn-lt"/>
              </a:defRPr>
            </a:lvl4pPr>
            <a:lvl5pPr marL="1701618" indent="-382600" algn="l" rtl="0" eaLnBrk="1" fontAlgn="base" hangingPunct="1">
              <a:spcBef>
                <a:spcPts val="799"/>
              </a:spcBef>
              <a:spcAft>
                <a:spcPts val="1598"/>
              </a:spcAft>
              <a:buClr>
                <a:srgbClr val="9EA900"/>
              </a:buClr>
              <a:buSzPct val="130000"/>
              <a:buChar char="»"/>
              <a:defRPr sz="1800">
                <a:solidFill>
                  <a:schemeClr val="tx1"/>
                </a:solidFill>
                <a:latin typeface="+mn-lt"/>
              </a:defRPr>
            </a:lvl5pPr>
            <a:lvl6pPr marL="3170715" indent="-304388" algn="l" rtl="0" eaLnBrk="1" fontAlgn="base" hangingPunct="1">
              <a:spcBef>
                <a:spcPct val="20000"/>
              </a:spcBef>
              <a:spcAft>
                <a:spcPct val="100000"/>
              </a:spcAft>
              <a:buClr>
                <a:srgbClr val="A2AF2E"/>
              </a:buClr>
              <a:buSzPct val="130000"/>
              <a:buChar char="»"/>
              <a:defRPr>
                <a:solidFill>
                  <a:srgbClr val="005E6A"/>
                </a:solidFill>
                <a:latin typeface="+mn-lt"/>
              </a:defRPr>
            </a:lvl6pPr>
            <a:lvl7pPr marL="3779492" indent="-304388" algn="l" rtl="0" eaLnBrk="1" fontAlgn="base" hangingPunct="1">
              <a:spcBef>
                <a:spcPct val="20000"/>
              </a:spcBef>
              <a:spcAft>
                <a:spcPct val="100000"/>
              </a:spcAft>
              <a:buClr>
                <a:srgbClr val="A2AF2E"/>
              </a:buClr>
              <a:buSzPct val="130000"/>
              <a:buChar char="»"/>
              <a:defRPr>
                <a:solidFill>
                  <a:srgbClr val="005E6A"/>
                </a:solidFill>
                <a:latin typeface="+mn-lt"/>
              </a:defRPr>
            </a:lvl7pPr>
            <a:lvl8pPr marL="4388269" indent="-304388" algn="l" rtl="0" eaLnBrk="1" fontAlgn="base" hangingPunct="1">
              <a:spcBef>
                <a:spcPct val="20000"/>
              </a:spcBef>
              <a:spcAft>
                <a:spcPct val="100000"/>
              </a:spcAft>
              <a:buClr>
                <a:srgbClr val="A2AF2E"/>
              </a:buClr>
              <a:buSzPct val="130000"/>
              <a:buChar char="»"/>
              <a:defRPr>
                <a:solidFill>
                  <a:srgbClr val="005E6A"/>
                </a:solidFill>
                <a:latin typeface="+mn-lt"/>
              </a:defRPr>
            </a:lvl8pPr>
            <a:lvl9pPr marL="4997046" indent="-304388" algn="l" rtl="0" eaLnBrk="1" fontAlgn="base" hangingPunct="1">
              <a:spcBef>
                <a:spcPct val="20000"/>
              </a:spcBef>
              <a:spcAft>
                <a:spcPct val="100000"/>
              </a:spcAft>
              <a:buClr>
                <a:srgbClr val="A2AF2E"/>
              </a:buClr>
              <a:buSzPct val="130000"/>
              <a:buChar char="»"/>
              <a:defRPr>
                <a:solidFill>
                  <a:srgbClr val="005E6A"/>
                </a:solidFill>
                <a:latin typeface="+mn-lt"/>
              </a:defRPr>
            </a:lvl9pPr>
          </a:lstStyle>
          <a:p>
            <a:pPr marL="0" indent="0" algn="ctr" eaLnBrk="0" hangingPunct="0">
              <a:spcBef>
                <a:spcPct val="0"/>
              </a:spcBef>
              <a:spcAft>
                <a:spcPct val="0"/>
              </a:spcAft>
              <a:buClrTx/>
              <a:buSzTx/>
              <a:buFontTx/>
              <a:buNone/>
            </a:pPr>
            <a:r>
              <a:rPr lang="en-GB" sz="1600" i="0" kern="0" dirty="0">
                <a:latin typeface="Arial" pitchFamily="34" charset="0"/>
              </a:rPr>
              <a:t>Sustainability</a:t>
            </a:r>
          </a:p>
        </p:txBody>
      </p:sp>
      <p:sp>
        <p:nvSpPr>
          <p:cNvPr id="13" name="Arrow: Left-Right 12">
            <a:extLst>
              <a:ext uri="{FF2B5EF4-FFF2-40B4-BE49-F238E27FC236}">
                <a16:creationId xmlns:a16="http://schemas.microsoft.com/office/drawing/2014/main" id="{40BDC0A8-0390-4F63-9075-DDB9ADCF5075}"/>
              </a:ext>
            </a:extLst>
          </p:cNvPr>
          <p:cNvSpPr/>
          <p:nvPr/>
        </p:nvSpPr>
        <p:spPr bwMode="auto">
          <a:xfrm>
            <a:off x="449592" y="2378095"/>
            <a:ext cx="10613149" cy="643944"/>
          </a:xfrm>
          <a:prstGeom prst="leftRightArrow">
            <a:avLst/>
          </a:prstGeom>
          <a:gradFill flip="none" rotWithShape="1">
            <a:gsLst>
              <a:gs pos="0">
                <a:srgbClr val="F59B23"/>
              </a:gs>
              <a:gs pos="100000">
                <a:srgbClr val="00B050"/>
              </a:gs>
            </a:gsLst>
            <a:lin ang="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rPr>
              <a:t>Financial returns focus</a:t>
            </a:r>
          </a:p>
        </p:txBody>
      </p:sp>
      <p:sp>
        <p:nvSpPr>
          <p:cNvPr id="14" name="Content Placeholder 7">
            <a:extLst>
              <a:ext uri="{FF2B5EF4-FFF2-40B4-BE49-F238E27FC236}">
                <a16:creationId xmlns:a16="http://schemas.microsoft.com/office/drawing/2014/main" id="{D9A92EA8-6F3C-4E8C-B545-3913E7321EF1}"/>
              </a:ext>
            </a:extLst>
          </p:cNvPr>
          <p:cNvSpPr txBox="1">
            <a:spLocks/>
          </p:cNvSpPr>
          <p:nvPr/>
        </p:nvSpPr>
        <p:spPr bwMode="auto">
          <a:xfrm>
            <a:off x="466894" y="1886424"/>
            <a:ext cx="2185489" cy="431758"/>
          </a:xfrm>
          <a:prstGeom prst="chevron">
            <a:avLst/>
          </a:prstGeom>
          <a:solidFill>
            <a:schemeClr val="accent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253657" indent="-253657" algn="l" rtl="0" eaLnBrk="1" fontAlgn="base" hangingPunct="1">
              <a:spcBef>
                <a:spcPts val="799"/>
              </a:spcBef>
              <a:spcAft>
                <a:spcPts val="1598"/>
              </a:spcAft>
              <a:buClr>
                <a:srgbClr val="9EA900"/>
              </a:buClr>
              <a:buSzPct val="130000"/>
              <a:buChar char="•"/>
              <a:defRPr sz="2000">
                <a:solidFill>
                  <a:schemeClr val="tx1"/>
                </a:solidFill>
                <a:latin typeface="+mn-lt"/>
                <a:ea typeface="+mn-ea"/>
                <a:cs typeface="+mn-cs"/>
              </a:defRPr>
            </a:lvl1pPr>
            <a:lvl2pPr marL="608777" indent="-361462" algn="l" rtl="0" eaLnBrk="1" fontAlgn="base" hangingPunct="1">
              <a:spcBef>
                <a:spcPts val="799"/>
              </a:spcBef>
              <a:spcAft>
                <a:spcPts val="1598"/>
              </a:spcAft>
              <a:buClr>
                <a:srgbClr val="9EA900"/>
              </a:buClr>
              <a:buSzPct val="130000"/>
              <a:buChar char="–"/>
              <a:defRPr sz="1800">
                <a:solidFill>
                  <a:schemeClr val="tx1"/>
                </a:solidFill>
                <a:latin typeface="+mn-lt"/>
              </a:defRPr>
            </a:lvl2pPr>
            <a:lvl3pPr marL="946987" indent="-338209" algn="l" rtl="0" eaLnBrk="1" fontAlgn="base" hangingPunct="1">
              <a:spcBef>
                <a:spcPts val="799"/>
              </a:spcBef>
              <a:spcAft>
                <a:spcPts val="1598"/>
              </a:spcAft>
              <a:buClr>
                <a:srgbClr val="9EA900"/>
              </a:buClr>
              <a:buSzPct val="80000"/>
              <a:buFont typeface="Courier New" pitchFamily="49" charset="0"/>
              <a:buChar char="o"/>
              <a:defRPr sz="1800">
                <a:solidFill>
                  <a:schemeClr val="tx1"/>
                </a:solidFill>
                <a:latin typeface="+mn-lt"/>
              </a:defRPr>
            </a:lvl3pPr>
            <a:lvl4pPr marL="1319017" indent="-372031" algn="l" rtl="0" eaLnBrk="1" fontAlgn="base" hangingPunct="1">
              <a:spcBef>
                <a:spcPts val="799"/>
              </a:spcBef>
              <a:spcAft>
                <a:spcPts val="1598"/>
              </a:spcAft>
              <a:buClr>
                <a:srgbClr val="9EA900"/>
              </a:buClr>
              <a:buSzPct val="130000"/>
              <a:buChar char="–"/>
              <a:defRPr sz="1800">
                <a:solidFill>
                  <a:schemeClr val="tx1"/>
                </a:solidFill>
                <a:latin typeface="+mn-lt"/>
              </a:defRPr>
            </a:lvl4pPr>
            <a:lvl5pPr marL="1701618" indent="-382600" algn="l" rtl="0" eaLnBrk="1" fontAlgn="base" hangingPunct="1">
              <a:spcBef>
                <a:spcPts val="799"/>
              </a:spcBef>
              <a:spcAft>
                <a:spcPts val="1598"/>
              </a:spcAft>
              <a:buClr>
                <a:srgbClr val="9EA900"/>
              </a:buClr>
              <a:buSzPct val="130000"/>
              <a:buChar char="»"/>
              <a:defRPr sz="1800">
                <a:solidFill>
                  <a:schemeClr val="tx1"/>
                </a:solidFill>
                <a:latin typeface="+mn-lt"/>
              </a:defRPr>
            </a:lvl5pPr>
            <a:lvl6pPr marL="3170715" indent="-304388" algn="l" rtl="0" eaLnBrk="1" fontAlgn="base" hangingPunct="1">
              <a:spcBef>
                <a:spcPct val="20000"/>
              </a:spcBef>
              <a:spcAft>
                <a:spcPct val="100000"/>
              </a:spcAft>
              <a:buClr>
                <a:srgbClr val="A2AF2E"/>
              </a:buClr>
              <a:buSzPct val="130000"/>
              <a:buChar char="»"/>
              <a:defRPr>
                <a:solidFill>
                  <a:srgbClr val="005E6A"/>
                </a:solidFill>
                <a:latin typeface="+mn-lt"/>
              </a:defRPr>
            </a:lvl6pPr>
            <a:lvl7pPr marL="3779492" indent="-304388" algn="l" rtl="0" eaLnBrk="1" fontAlgn="base" hangingPunct="1">
              <a:spcBef>
                <a:spcPct val="20000"/>
              </a:spcBef>
              <a:spcAft>
                <a:spcPct val="100000"/>
              </a:spcAft>
              <a:buClr>
                <a:srgbClr val="A2AF2E"/>
              </a:buClr>
              <a:buSzPct val="130000"/>
              <a:buChar char="»"/>
              <a:defRPr>
                <a:solidFill>
                  <a:srgbClr val="005E6A"/>
                </a:solidFill>
                <a:latin typeface="+mn-lt"/>
              </a:defRPr>
            </a:lvl7pPr>
            <a:lvl8pPr marL="4388269" indent="-304388" algn="l" rtl="0" eaLnBrk="1" fontAlgn="base" hangingPunct="1">
              <a:spcBef>
                <a:spcPct val="20000"/>
              </a:spcBef>
              <a:spcAft>
                <a:spcPct val="100000"/>
              </a:spcAft>
              <a:buClr>
                <a:srgbClr val="A2AF2E"/>
              </a:buClr>
              <a:buSzPct val="130000"/>
              <a:buChar char="»"/>
              <a:defRPr>
                <a:solidFill>
                  <a:srgbClr val="005E6A"/>
                </a:solidFill>
                <a:latin typeface="+mn-lt"/>
              </a:defRPr>
            </a:lvl8pPr>
            <a:lvl9pPr marL="4997046" indent="-304388" algn="l" rtl="0" eaLnBrk="1" fontAlgn="base" hangingPunct="1">
              <a:spcBef>
                <a:spcPct val="20000"/>
              </a:spcBef>
              <a:spcAft>
                <a:spcPct val="100000"/>
              </a:spcAft>
              <a:buClr>
                <a:srgbClr val="A2AF2E"/>
              </a:buClr>
              <a:buSzPct val="130000"/>
              <a:buChar char="»"/>
              <a:defRPr>
                <a:solidFill>
                  <a:srgbClr val="005E6A"/>
                </a:solidFill>
                <a:latin typeface="+mn-lt"/>
              </a:defRPr>
            </a:lvl9pPr>
          </a:lstStyle>
          <a:p>
            <a:pPr marL="0" indent="0" algn="ctr" eaLnBrk="0" hangingPunct="0">
              <a:spcBef>
                <a:spcPct val="0"/>
              </a:spcBef>
              <a:spcAft>
                <a:spcPct val="0"/>
              </a:spcAft>
              <a:buClrTx/>
              <a:buSzTx/>
              <a:buFontTx/>
              <a:buNone/>
            </a:pPr>
            <a:r>
              <a:rPr lang="en-GB" sz="1600" i="0" kern="0" dirty="0">
                <a:latin typeface="Arial" pitchFamily="34" charset="0"/>
              </a:rPr>
              <a:t>Traditional</a:t>
            </a:r>
          </a:p>
        </p:txBody>
      </p:sp>
      <p:sp>
        <p:nvSpPr>
          <p:cNvPr id="15" name="Arrow: Left-Right 14">
            <a:extLst>
              <a:ext uri="{FF2B5EF4-FFF2-40B4-BE49-F238E27FC236}">
                <a16:creationId xmlns:a16="http://schemas.microsoft.com/office/drawing/2014/main" id="{36702D6C-6AB4-408D-B79D-545FD06A44B0}"/>
              </a:ext>
            </a:extLst>
          </p:cNvPr>
          <p:cNvSpPr/>
          <p:nvPr/>
        </p:nvSpPr>
        <p:spPr bwMode="auto">
          <a:xfrm>
            <a:off x="2532815" y="3052151"/>
            <a:ext cx="8499945" cy="582583"/>
          </a:xfrm>
          <a:prstGeom prst="leftRightArrow">
            <a:avLst/>
          </a:prstGeom>
          <a:gradFill flip="none" rotWithShape="1">
            <a:gsLst>
              <a:gs pos="0">
                <a:srgbClr val="FFC000"/>
              </a:gs>
              <a:gs pos="100000">
                <a:srgbClr val="00B050"/>
              </a:gs>
            </a:gsLst>
            <a:lin ang="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en-GB" sz="1600" i="0" dirty="0">
                <a:solidFill>
                  <a:schemeClr val="tx1"/>
                </a:solidFill>
              </a:rPr>
              <a:t>Avoiding Harm</a:t>
            </a:r>
          </a:p>
        </p:txBody>
      </p:sp>
      <p:sp>
        <p:nvSpPr>
          <p:cNvPr id="16" name="Arrow: Left-Right 15">
            <a:extLst>
              <a:ext uri="{FF2B5EF4-FFF2-40B4-BE49-F238E27FC236}">
                <a16:creationId xmlns:a16="http://schemas.microsoft.com/office/drawing/2014/main" id="{91EB5BB7-3574-4A8C-8D6F-53B1C6800624}"/>
              </a:ext>
            </a:extLst>
          </p:cNvPr>
          <p:cNvSpPr/>
          <p:nvPr/>
        </p:nvSpPr>
        <p:spPr bwMode="auto">
          <a:xfrm>
            <a:off x="4671648" y="3660316"/>
            <a:ext cx="6361111" cy="604004"/>
          </a:xfrm>
          <a:prstGeom prst="leftRightArrow">
            <a:avLst/>
          </a:prstGeom>
          <a:gradFill flip="none" rotWithShape="1">
            <a:gsLst>
              <a:gs pos="0">
                <a:srgbClr val="DFED2B"/>
              </a:gs>
              <a:gs pos="100000">
                <a:srgbClr val="00B050"/>
              </a:gs>
            </a:gsLst>
            <a:lin ang="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en-GB" sz="1600" i="0" dirty="0">
                <a:solidFill>
                  <a:schemeClr val="tx1"/>
                </a:solidFill>
              </a:rPr>
              <a:t>Benefiting All Stakeholders</a:t>
            </a:r>
          </a:p>
        </p:txBody>
      </p:sp>
      <p:sp>
        <p:nvSpPr>
          <p:cNvPr id="17" name="Arrow: Left-Right 16">
            <a:extLst>
              <a:ext uri="{FF2B5EF4-FFF2-40B4-BE49-F238E27FC236}">
                <a16:creationId xmlns:a16="http://schemas.microsoft.com/office/drawing/2014/main" id="{0E7E6D71-AFFC-4A16-A933-C796112A7A1A}"/>
              </a:ext>
            </a:extLst>
          </p:cNvPr>
          <p:cNvSpPr/>
          <p:nvPr/>
        </p:nvSpPr>
        <p:spPr bwMode="auto">
          <a:xfrm>
            <a:off x="6790544" y="4315248"/>
            <a:ext cx="4244515" cy="578658"/>
          </a:xfrm>
          <a:prstGeom prst="leftRightArrow">
            <a:avLst/>
          </a:prstGeom>
          <a:gradFill flip="none" rotWithShape="1">
            <a:gsLst>
              <a:gs pos="0">
                <a:srgbClr val="A3EC2C"/>
              </a:gs>
              <a:gs pos="100000">
                <a:srgbClr val="00B050"/>
              </a:gs>
            </a:gsLst>
            <a:lin ang="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en-GB" sz="1600" i="0" dirty="0">
                <a:solidFill>
                  <a:schemeClr val="tx1"/>
                </a:solidFill>
              </a:rPr>
              <a:t>Contributing to Solutions</a:t>
            </a:r>
          </a:p>
        </p:txBody>
      </p:sp>
      <p:sp>
        <p:nvSpPr>
          <p:cNvPr id="27" name="Arrow: Left-Right 26">
            <a:extLst>
              <a:ext uri="{FF2B5EF4-FFF2-40B4-BE49-F238E27FC236}">
                <a16:creationId xmlns:a16="http://schemas.microsoft.com/office/drawing/2014/main" id="{B8F27A45-7B12-47FF-80F7-12ABAA3B0C90}"/>
              </a:ext>
            </a:extLst>
          </p:cNvPr>
          <p:cNvSpPr/>
          <p:nvPr/>
        </p:nvSpPr>
        <p:spPr bwMode="auto">
          <a:xfrm>
            <a:off x="8878237" y="4960292"/>
            <a:ext cx="2886099" cy="830908"/>
          </a:xfrm>
          <a:prstGeom prst="leftRightArrow">
            <a:avLst>
              <a:gd name="adj1" fmla="val 99363"/>
              <a:gd name="adj2" fmla="val 29761"/>
            </a:avLst>
          </a:prstGeom>
          <a:solidFill>
            <a:srgbClr val="0EB46E"/>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ts val="1600"/>
              </a:lnSpc>
              <a:spcBef>
                <a:spcPct val="0"/>
              </a:spcBef>
              <a:spcAft>
                <a:spcPct val="0"/>
              </a:spcAft>
              <a:buClrTx/>
              <a:buSzTx/>
              <a:buFontTx/>
              <a:buNone/>
              <a:tabLst/>
            </a:pPr>
            <a:r>
              <a:rPr lang="en-GB" sz="1600" i="0" dirty="0">
                <a:solidFill>
                  <a:schemeClr val="tx1"/>
                </a:solidFill>
              </a:rPr>
              <a:t>Intention to</a:t>
            </a:r>
            <a:br>
              <a:rPr lang="en-GB" sz="1600" i="0" dirty="0">
                <a:solidFill>
                  <a:schemeClr val="tx1"/>
                </a:solidFill>
              </a:rPr>
            </a:br>
            <a:r>
              <a:rPr lang="en-GB" sz="1600" i="0" dirty="0">
                <a:solidFill>
                  <a:schemeClr val="tx1"/>
                </a:solidFill>
              </a:rPr>
              <a:t>generate </a:t>
            </a:r>
            <a:r>
              <a:rPr kumimoji="0" lang="en-GB" sz="1600" b="0" i="0" u="none" strike="noStrike" cap="none" normalizeH="0" baseline="0" dirty="0">
                <a:ln>
                  <a:noFill/>
                </a:ln>
                <a:solidFill>
                  <a:schemeClr val="tx1"/>
                </a:solidFill>
                <a:effectLst/>
              </a:rPr>
              <a:t>measurable</a:t>
            </a:r>
            <a:br>
              <a:rPr kumimoji="0" lang="en-GB" sz="1600" b="0" i="0" u="none" strike="noStrike" cap="none" normalizeH="0" baseline="0" dirty="0">
                <a:ln>
                  <a:noFill/>
                </a:ln>
                <a:solidFill>
                  <a:schemeClr val="tx1"/>
                </a:solidFill>
                <a:effectLst/>
              </a:rPr>
            </a:br>
            <a:r>
              <a:rPr kumimoji="0" lang="en-GB" sz="1600" b="0" i="0" u="none" strike="noStrike" cap="none" normalizeH="0" baseline="0" dirty="0">
                <a:ln>
                  <a:noFill/>
                </a:ln>
                <a:solidFill>
                  <a:schemeClr val="tx1"/>
                </a:solidFill>
                <a:effectLst/>
              </a:rPr>
              <a:t>positive impact,</a:t>
            </a:r>
            <a:r>
              <a:rPr lang="en-GB" sz="1600" i="0" dirty="0">
                <a:solidFill>
                  <a:schemeClr val="tx1"/>
                </a:solidFill>
              </a:rPr>
              <a:t> </a:t>
            </a:r>
            <a:r>
              <a:rPr lang="en-GB" sz="1600" i="0">
                <a:solidFill>
                  <a:schemeClr val="tx1"/>
                </a:solidFill>
              </a:rPr>
              <a:t>access for</a:t>
            </a:r>
            <a:br>
              <a:rPr lang="en-GB" sz="1600" i="0" dirty="0">
                <a:solidFill>
                  <a:schemeClr val="tx1"/>
                </a:solidFill>
              </a:rPr>
            </a:br>
            <a:r>
              <a:rPr lang="en-GB" sz="1600" i="0">
                <a:solidFill>
                  <a:schemeClr val="tx1"/>
                </a:solidFill>
              </a:rPr>
              <a:t>under-served</a:t>
            </a:r>
            <a:r>
              <a:rPr kumimoji="0" lang="en-GB" sz="1600" b="0" i="0" u="none" strike="noStrike" cap="none" normalizeH="0" baseline="0">
                <a:ln>
                  <a:noFill/>
                </a:ln>
                <a:solidFill>
                  <a:schemeClr val="tx1"/>
                </a:solidFill>
                <a:effectLst/>
              </a:rPr>
              <a:t> populations</a:t>
            </a:r>
            <a:endParaRPr kumimoji="0" lang="en-GB" sz="1600" b="0" i="0" u="none" strike="noStrike" cap="none" normalizeH="0" baseline="0" dirty="0">
              <a:ln>
                <a:noFill/>
              </a:ln>
              <a:solidFill>
                <a:schemeClr val="tx1"/>
              </a:solidFill>
              <a:effectLst/>
            </a:endParaRPr>
          </a:p>
        </p:txBody>
      </p:sp>
      <p:sp>
        <p:nvSpPr>
          <p:cNvPr id="29" name="Rectangle: Rounded Corners 28">
            <a:extLst>
              <a:ext uri="{FF2B5EF4-FFF2-40B4-BE49-F238E27FC236}">
                <a16:creationId xmlns:a16="http://schemas.microsoft.com/office/drawing/2014/main" id="{AD3AE2C3-2E90-4E73-B482-3B708E3CA6D8}"/>
              </a:ext>
            </a:extLst>
          </p:cNvPr>
          <p:cNvSpPr/>
          <p:nvPr/>
        </p:nvSpPr>
        <p:spPr bwMode="auto">
          <a:xfrm>
            <a:off x="2555401" y="1098982"/>
            <a:ext cx="1868578" cy="700811"/>
          </a:xfrm>
          <a:prstGeom prst="roundRect">
            <a:avLst/>
          </a:prstGeom>
          <a:solidFill>
            <a:srgbClr val="F6B92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rPr>
              <a:t>Negative Screening</a:t>
            </a:r>
          </a:p>
          <a:p>
            <a:pPr marL="0" marR="0" indent="0" algn="ctr" defTabSz="914400" rtl="0" eaLnBrk="0" fontAlgn="base" latinLnBrk="0" hangingPunct="0">
              <a:lnSpc>
                <a:spcPct val="100000"/>
              </a:lnSpc>
              <a:spcBef>
                <a:spcPct val="0"/>
              </a:spcBef>
              <a:spcAft>
                <a:spcPct val="0"/>
              </a:spcAft>
              <a:buClrTx/>
              <a:buSzTx/>
              <a:buFontTx/>
              <a:buNone/>
              <a:tabLst/>
            </a:pPr>
            <a:r>
              <a:rPr lang="en-GB" sz="1600" i="0" dirty="0">
                <a:solidFill>
                  <a:schemeClr val="tx1"/>
                </a:solidFill>
              </a:rPr>
              <a:t>Values Investing</a:t>
            </a:r>
            <a:endParaRPr kumimoji="0" lang="en-GB" sz="1600" b="0" i="0" u="none" strike="noStrike" cap="none" normalizeH="0" baseline="0" dirty="0">
              <a:ln>
                <a:noFill/>
              </a:ln>
              <a:solidFill>
                <a:schemeClr val="tx1"/>
              </a:solidFill>
              <a:effectLst/>
            </a:endParaRPr>
          </a:p>
        </p:txBody>
      </p:sp>
      <p:sp>
        <p:nvSpPr>
          <p:cNvPr id="30" name="Rectangle: Rounded Corners 29">
            <a:extLst>
              <a:ext uri="{FF2B5EF4-FFF2-40B4-BE49-F238E27FC236}">
                <a16:creationId xmlns:a16="http://schemas.microsoft.com/office/drawing/2014/main" id="{3387AB9F-A0F8-4E6B-A07C-0D8CDAEE2F3D}"/>
              </a:ext>
            </a:extLst>
          </p:cNvPr>
          <p:cNvSpPr/>
          <p:nvPr/>
        </p:nvSpPr>
        <p:spPr bwMode="auto">
          <a:xfrm>
            <a:off x="4653675" y="1098982"/>
            <a:ext cx="1868578" cy="700811"/>
          </a:xfrm>
          <a:prstGeom prst="roundRect">
            <a:avLst/>
          </a:prstGeom>
          <a:solidFill>
            <a:srgbClr val="DFED2B"/>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rPr>
              <a:t>Risk framework to protect value</a:t>
            </a:r>
          </a:p>
        </p:txBody>
      </p:sp>
      <p:sp>
        <p:nvSpPr>
          <p:cNvPr id="31" name="Rectangle: Rounded Corners 30">
            <a:extLst>
              <a:ext uri="{FF2B5EF4-FFF2-40B4-BE49-F238E27FC236}">
                <a16:creationId xmlns:a16="http://schemas.microsoft.com/office/drawing/2014/main" id="{4E36DB01-0AC2-4F1E-943D-312484A333C2}"/>
              </a:ext>
            </a:extLst>
          </p:cNvPr>
          <p:cNvSpPr/>
          <p:nvPr/>
        </p:nvSpPr>
        <p:spPr bwMode="auto">
          <a:xfrm>
            <a:off x="6751949" y="1098982"/>
            <a:ext cx="1868578" cy="700811"/>
          </a:xfrm>
          <a:prstGeom prst="roundRect">
            <a:avLst/>
          </a:prstGeom>
          <a:solidFill>
            <a:srgbClr val="A3EC2C"/>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rPr>
              <a:t>Positiv</a:t>
            </a:r>
            <a:r>
              <a:rPr lang="en-GB" sz="1600" i="0" dirty="0">
                <a:solidFill>
                  <a:schemeClr val="tx1"/>
                </a:solidFill>
              </a:rPr>
              <a:t>e screening </a:t>
            </a:r>
          </a:p>
          <a:p>
            <a:pPr marL="0" marR="0" indent="0" algn="ctr" defTabSz="914400" rtl="0" eaLnBrk="0" fontAlgn="base" latinLnBrk="0" hangingPunct="0">
              <a:lnSpc>
                <a:spcPts val="1600"/>
              </a:lnSpc>
              <a:spcBef>
                <a:spcPct val="0"/>
              </a:spcBef>
              <a:spcAft>
                <a:spcPct val="0"/>
              </a:spcAft>
              <a:buClrTx/>
              <a:buSzTx/>
              <a:buFontTx/>
              <a:buNone/>
              <a:tabLst/>
            </a:pPr>
            <a:r>
              <a:rPr lang="en-GB" sz="1600" i="0" dirty="0">
                <a:solidFill>
                  <a:schemeClr val="tx1"/>
                </a:solidFill>
              </a:rPr>
              <a:t>Sustainable winners</a:t>
            </a:r>
            <a:endParaRPr kumimoji="0" lang="en-GB" sz="1600" b="0" i="0" u="none" strike="noStrike" cap="none" normalizeH="0" baseline="0" dirty="0">
              <a:ln>
                <a:noFill/>
              </a:ln>
              <a:solidFill>
                <a:schemeClr val="tx1"/>
              </a:solidFill>
              <a:effectLst/>
            </a:endParaRPr>
          </a:p>
        </p:txBody>
      </p:sp>
      <p:sp>
        <p:nvSpPr>
          <p:cNvPr id="32" name="Rectangle: Rounded Corners 31">
            <a:extLst>
              <a:ext uri="{FF2B5EF4-FFF2-40B4-BE49-F238E27FC236}">
                <a16:creationId xmlns:a16="http://schemas.microsoft.com/office/drawing/2014/main" id="{68C3C61B-1E73-4FEC-8ACA-832ACCBDB5DB}"/>
              </a:ext>
            </a:extLst>
          </p:cNvPr>
          <p:cNvSpPr/>
          <p:nvPr/>
        </p:nvSpPr>
        <p:spPr bwMode="auto">
          <a:xfrm>
            <a:off x="8850222" y="1098982"/>
            <a:ext cx="1868578" cy="700811"/>
          </a:xfrm>
          <a:prstGeom prst="roundRect">
            <a:avLst/>
          </a:prstGeom>
          <a:solidFill>
            <a:srgbClr val="00B05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rPr>
              <a:t>Positiv</a:t>
            </a:r>
            <a:r>
              <a:rPr lang="en-GB" sz="1600" i="0" dirty="0">
                <a:solidFill>
                  <a:schemeClr val="tx1"/>
                </a:solidFill>
              </a:rPr>
              <a:t>e screening </a:t>
            </a:r>
          </a:p>
          <a:p>
            <a:pPr marL="0" marR="0" indent="0" algn="ctr" defTabSz="914400" rtl="0" eaLnBrk="0" fontAlgn="base" latinLnBrk="0" hangingPunct="0">
              <a:lnSpc>
                <a:spcPts val="1600"/>
              </a:lnSpc>
              <a:spcBef>
                <a:spcPct val="0"/>
              </a:spcBef>
              <a:spcAft>
                <a:spcPct val="0"/>
              </a:spcAft>
              <a:buClrTx/>
              <a:buSzTx/>
              <a:buFontTx/>
              <a:buNone/>
              <a:tabLst/>
            </a:pPr>
            <a:r>
              <a:rPr lang="en-GB" sz="1600" i="0" dirty="0">
                <a:solidFill>
                  <a:schemeClr val="tx1"/>
                </a:solidFill>
              </a:rPr>
              <a:t>Impact</a:t>
            </a:r>
          </a:p>
          <a:p>
            <a:pPr marL="0" marR="0" indent="0" algn="ctr" defTabSz="914400" rtl="0" eaLnBrk="0" fontAlgn="base" latinLnBrk="0" hangingPunct="0">
              <a:lnSpc>
                <a:spcPts val="1600"/>
              </a:lnSpc>
              <a:spcBef>
                <a:spcPct val="0"/>
              </a:spcBef>
              <a:spcAft>
                <a:spcPct val="0"/>
              </a:spcAft>
              <a:buClrTx/>
              <a:buSzTx/>
              <a:buFontTx/>
              <a:buNone/>
              <a:tabLst/>
            </a:pPr>
            <a:r>
              <a:rPr lang="en-GB" sz="1600" i="0" dirty="0">
                <a:solidFill>
                  <a:schemeClr val="tx1"/>
                </a:solidFill>
              </a:rPr>
              <a:t>leaders</a:t>
            </a:r>
            <a:endParaRPr kumimoji="0" lang="en-GB"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39189807"/>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C991-5EC2-4110-9F2C-38E99BF36F34}"/>
              </a:ext>
            </a:extLst>
          </p:cNvPr>
          <p:cNvSpPr>
            <a:spLocks noGrp="1"/>
          </p:cNvSpPr>
          <p:nvPr>
            <p:ph type="title"/>
          </p:nvPr>
        </p:nvSpPr>
        <p:spPr>
          <a:xfrm>
            <a:off x="482239" y="3086"/>
            <a:ext cx="8482018" cy="811131"/>
          </a:xfrm>
          <a:noFill/>
        </p:spPr>
        <p:txBody>
          <a:bodyPr/>
          <a:lstStyle/>
          <a:p>
            <a:r>
              <a:rPr lang="en-GB" dirty="0"/>
              <a:t>Impact investing</a:t>
            </a:r>
          </a:p>
        </p:txBody>
      </p:sp>
      <p:sp>
        <p:nvSpPr>
          <p:cNvPr id="4" name="Text Placeholder 3">
            <a:extLst>
              <a:ext uri="{FF2B5EF4-FFF2-40B4-BE49-F238E27FC236}">
                <a16:creationId xmlns:a16="http://schemas.microsoft.com/office/drawing/2014/main" id="{EEE39EE0-00B6-45C7-B576-4BEB5EBAEB37}"/>
              </a:ext>
            </a:extLst>
          </p:cNvPr>
          <p:cNvSpPr>
            <a:spLocks noGrp="1"/>
          </p:cNvSpPr>
          <p:nvPr>
            <p:ph type="body" sz="quarter" idx="10"/>
          </p:nvPr>
        </p:nvSpPr>
        <p:spPr/>
        <p:txBody>
          <a:bodyPr/>
          <a:lstStyle/>
          <a:p>
            <a:r>
              <a:rPr lang="en-GB" dirty="0"/>
              <a:t>Source; M&amp;G</a:t>
            </a:r>
          </a:p>
        </p:txBody>
      </p:sp>
      <p:sp>
        <p:nvSpPr>
          <p:cNvPr id="5" name="Text Placeholder 4">
            <a:extLst>
              <a:ext uri="{FF2B5EF4-FFF2-40B4-BE49-F238E27FC236}">
                <a16:creationId xmlns:a16="http://schemas.microsoft.com/office/drawing/2014/main" id="{E8D79AFB-DBC0-4AE6-A1A3-99FA8F585D07}"/>
              </a:ext>
            </a:extLst>
          </p:cNvPr>
          <p:cNvSpPr>
            <a:spLocks noGrp="1"/>
          </p:cNvSpPr>
          <p:nvPr>
            <p:ph type="body" sz="quarter" idx="11"/>
          </p:nvPr>
        </p:nvSpPr>
        <p:spPr>
          <a:xfrm>
            <a:off x="479000" y="537864"/>
            <a:ext cx="11286128" cy="456792"/>
          </a:xfrm>
        </p:spPr>
        <p:txBody>
          <a:bodyPr/>
          <a:lstStyle/>
          <a:p>
            <a:r>
              <a:rPr lang="en-GB" dirty="0"/>
              <a:t>Why now?</a:t>
            </a:r>
          </a:p>
        </p:txBody>
      </p:sp>
      <p:sp>
        <p:nvSpPr>
          <p:cNvPr id="10" name="TextBox 9">
            <a:extLst>
              <a:ext uri="{FF2B5EF4-FFF2-40B4-BE49-F238E27FC236}">
                <a16:creationId xmlns:a16="http://schemas.microsoft.com/office/drawing/2014/main" id="{3F009DC2-DE45-49DC-BCB4-149A7C853040}"/>
              </a:ext>
            </a:extLst>
          </p:cNvPr>
          <p:cNvSpPr txBox="1"/>
          <p:nvPr/>
        </p:nvSpPr>
        <p:spPr>
          <a:xfrm>
            <a:off x="1061160" y="3077856"/>
            <a:ext cx="1566414" cy="368611"/>
          </a:xfrm>
          <a:prstGeom prst="rect">
            <a:avLst/>
          </a:prstGeom>
          <a:noFill/>
        </p:spPr>
        <p:txBody>
          <a:bodyPr wrap="square" rtlCol="0">
            <a:spAutoFit/>
          </a:bodyPr>
          <a:lstStyle/>
          <a:p>
            <a:pPr defTabSz="912571" eaLnBrk="1" fontAlgn="auto" hangingPunct="1">
              <a:spcBef>
                <a:spcPts val="0"/>
              </a:spcBef>
              <a:spcAft>
                <a:spcPts val="0"/>
              </a:spcAft>
              <a:defRPr/>
            </a:pPr>
            <a:r>
              <a:rPr lang="en-GB" sz="1796" i="0" dirty="0">
                <a:solidFill>
                  <a:srgbClr val="004F5C"/>
                </a:solidFill>
                <a:latin typeface="Arial"/>
              </a:rPr>
              <a:t>Health issues</a:t>
            </a:r>
          </a:p>
        </p:txBody>
      </p:sp>
      <p:sp>
        <p:nvSpPr>
          <p:cNvPr id="24" name="TextBox 23">
            <a:extLst>
              <a:ext uri="{FF2B5EF4-FFF2-40B4-BE49-F238E27FC236}">
                <a16:creationId xmlns:a16="http://schemas.microsoft.com/office/drawing/2014/main" id="{2BB06CF1-A20A-46D8-883F-7658DC65B57A}"/>
              </a:ext>
            </a:extLst>
          </p:cNvPr>
          <p:cNvSpPr txBox="1"/>
          <p:nvPr/>
        </p:nvSpPr>
        <p:spPr>
          <a:xfrm>
            <a:off x="1367775" y="1558390"/>
            <a:ext cx="2567578" cy="368611"/>
          </a:xfrm>
          <a:prstGeom prst="rect">
            <a:avLst/>
          </a:prstGeom>
          <a:noFill/>
        </p:spPr>
        <p:txBody>
          <a:bodyPr wrap="square" rtlCol="0">
            <a:spAutoFit/>
          </a:bodyPr>
          <a:lstStyle/>
          <a:p>
            <a:pPr defTabSz="912571" eaLnBrk="1" fontAlgn="auto" hangingPunct="1">
              <a:spcBef>
                <a:spcPts val="0"/>
              </a:spcBef>
              <a:spcAft>
                <a:spcPts val="0"/>
              </a:spcAft>
              <a:defRPr/>
            </a:pPr>
            <a:r>
              <a:rPr lang="en-GB" sz="1796" i="0" dirty="0">
                <a:solidFill>
                  <a:srgbClr val="004F5C"/>
                </a:solidFill>
                <a:latin typeface="Arial"/>
              </a:rPr>
              <a:t>Global warming</a:t>
            </a:r>
          </a:p>
        </p:txBody>
      </p:sp>
      <p:sp>
        <p:nvSpPr>
          <p:cNvPr id="25" name="TextBox 24">
            <a:extLst>
              <a:ext uri="{FF2B5EF4-FFF2-40B4-BE49-F238E27FC236}">
                <a16:creationId xmlns:a16="http://schemas.microsoft.com/office/drawing/2014/main" id="{B9D4DB06-E35B-42C4-983C-187B813E9E23}"/>
              </a:ext>
            </a:extLst>
          </p:cNvPr>
          <p:cNvSpPr txBox="1"/>
          <p:nvPr/>
        </p:nvSpPr>
        <p:spPr>
          <a:xfrm>
            <a:off x="8308728" y="1558731"/>
            <a:ext cx="2297143" cy="368611"/>
          </a:xfrm>
          <a:prstGeom prst="rect">
            <a:avLst/>
          </a:prstGeom>
          <a:noFill/>
        </p:spPr>
        <p:txBody>
          <a:bodyPr wrap="square" rtlCol="0">
            <a:spAutoFit/>
          </a:bodyPr>
          <a:lstStyle/>
          <a:p>
            <a:pPr defTabSz="912571" eaLnBrk="1" fontAlgn="auto" hangingPunct="1">
              <a:spcBef>
                <a:spcPts val="0"/>
              </a:spcBef>
              <a:spcAft>
                <a:spcPts val="0"/>
              </a:spcAft>
              <a:defRPr/>
            </a:pPr>
            <a:r>
              <a:rPr lang="en-GB" sz="1796" i="0" dirty="0">
                <a:solidFill>
                  <a:srgbClr val="004F5C"/>
                </a:solidFill>
                <a:latin typeface="Arial"/>
              </a:rPr>
              <a:t>Pollution and waste</a:t>
            </a:r>
          </a:p>
        </p:txBody>
      </p:sp>
      <p:sp>
        <p:nvSpPr>
          <p:cNvPr id="26" name="TextBox 25">
            <a:extLst>
              <a:ext uri="{FF2B5EF4-FFF2-40B4-BE49-F238E27FC236}">
                <a16:creationId xmlns:a16="http://schemas.microsoft.com/office/drawing/2014/main" id="{32C22D31-12C5-4A40-9D65-4FC0DC8C9E8D}"/>
              </a:ext>
            </a:extLst>
          </p:cNvPr>
          <p:cNvSpPr txBox="1"/>
          <p:nvPr/>
        </p:nvSpPr>
        <p:spPr>
          <a:xfrm>
            <a:off x="8126122" y="4681898"/>
            <a:ext cx="1601414" cy="368611"/>
          </a:xfrm>
          <a:prstGeom prst="rect">
            <a:avLst/>
          </a:prstGeom>
          <a:noFill/>
        </p:spPr>
        <p:txBody>
          <a:bodyPr wrap="square" rtlCol="0">
            <a:spAutoFit/>
          </a:bodyPr>
          <a:lstStyle/>
          <a:p>
            <a:pPr defTabSz="912571" eaLnBrk="1" fontAlgn="auto" hangingPunct="1">
              <a:spcBef>
                <a:spcPts val="0"/>
              </a:spcBef>
              <a:spcAft>
                <a:spcPts val="0"/>
              </a:spcAft>
              <a:defRPr/>
            </a:pPr>
            <a:r>
              <a:rPr lang="en-GB" sz="1796" i="0" dirty="0">
                <a:solidFill>
                  <a:srgbClr val="004F5C"/>
                </a:solidFill>
                <a:latin typeface="Arial"/>
              </a:rPr>
              <a:t>Inequalities</a:t>
            </a:r>
          </a:p>
        </p:txBody>
      </p:sp>
      <p:sp>
        <p:nvSpPr>
          <p:cNvPr id="33" name="TextBox 32">
            <a:extLst>
              <a:ext uri="{FF2B5EF4-FFF2-40B4-BE49-F238E27FC236}">
                <a16:creationId xmlns:a16="http://schemas.microsoft.com/office/drawing/2014/main" id="{319F53C9-940F-4547-8E5D-8849B8BB227C}"/>
              </a:ext>
            </a:extLst>
          </p:cNvPr>
          <p:cNvSpPr txBox="1"/>
          <p:nvPr/>
        </p:nvSpPr>
        <p:spPr>
          <a:xfrm>
            <a:off x="5239769" y="5091908"/>
            <a:ext cx="1012062" cy="368611"/>
          </a:xfrm>
          <a:prstGeom prst="rect">
            <a:avLst/>
          </a:prstGeom>
          <a:noFill/>
        </p:spPr>
        <p:txBody>
          <a:bodyPr wrap="square" rtlCol="0">
            <a:spAutoFit/>
          </a:bodyPr>
          <a:lstStyle/>
          <a:p>
            <a:pPr defTabSz="912571" eaLnBrk="1" fontAlgn="auto" hangingPunct="1">
              <a:spcBef>
                <a:spcPts val="0"/>
              </a:spcBef>
              <a:spcAft>
                <a:spcPts val="0"/>
              </a:spcAft>
              <a:defRPr/>
            </a:pPr>
            <a:r>
              <a:rPr lang="en-GB" sz="1796" i="0" dirty="0">
                <a:solidFill>
                  <a:srgbClr val="004F5C"/>
                </a:solidFill>
                <a:latin typeface="Arial"/>
              </a:rPr>
              <a:t>Poverty</a:t>
            </a:r>
          </a:p>
        </p:txBody>
      </p:sp>
      <p:sp>
        <p:nvSpPr>
          <p:cNvPr id="40" name="TextBox 39">
            <a:extLst>
              <a:ext uri="{FF2B5EF4-FFF2-40B4-BE49-F238E27FC236}">
                <a16:creationId xmlns:a16="http://schemas.microsoft.com/office/drawing/2014/main" id="{9AACF780-DD7F-489F-8F50-381D7FE80064}"/>
              </a:ext>
            </a:extLst>
          </p:cNvPr>
          <p:cNvSpPr txBox="1"/>
          <p:nvPr/>
        </p:nvSpPr>
        <p:spPr>
          <a:xfrm>
            <a:off x="8752813" y="3086515"/>
            <a:ext cx="2540716" cy="368611"/>
          </a:xfrm>
          <a:prstGeom prst="rect">
            <a:avLst/>
          </a:prstGeom>
          <a:noFill/>
        </p:spPr>
        <p:txBody>
          <a:bodyPr wrap="square" rtlCol="0">
            <a:spAutoFit/>
          </a:bodyPr>
          <a:lstStyle/>
          <a:p>
            <a:pPr defTabSz="912571" eaLnBrk="1" fontAlgn="auto" hangingPunct="1">
              <a:spcBef>
                <a:spcPts val="0"/>
              </a:spcBef>
              <a:spcAft>
                <a:spcPts val="0"/>
              </a:spcAft>
              <a:defRPr/>
            </a:pPr>
            <a:r>
              <a:rPr lang="en-GB" sz="1796" i="0" dirty="0">
                <a:solidFill>
                  <a:srgbClr val="004F5C"/>
                </a:solidFill>
                <a:latin typeface="Arial"/>
              </a:rPr>
              <a:t>Biodiversity loss</a:t>
            </a:r>
          </a:p>
        </p:txBody>
      </p:sp>
      <p:sp>
        <p:nvSpPr>
          <p:cNvPr id="41" name="TextBox 40">
            <a:extLst>
              <a:ext uri="{FF2B5EF4-FFF2-40B4-BE49-F238E27FC236}">
                <a16:creationId xmlns:a16="http://schemas.microsoft.com/office/drawing/2014/main" id="{E033BC6D-AB03-413E-B451-C5F2841C074C}"/>
              </a:ext>
            </a:extLst>
          </p:cNvPr>
          <p:cNvSpPr txBox="1"/>
          <p:nvPr/>
        </p:nvSpPr>
        <p:spPr>
          <a:xfrm>
            <a:off x="1406284" y="4685330"/>
            <a:ext cx="2168479" cy="368611"/>
          </a:xfrm>
          <a:prstGeom prst="rect">
            <a:avLst/>
          </a:prstGeom>
          <a:noFill/>
        </p:spPr>
        <p:txBody>
          <a:bodyPr wrap="square" rtlCol="0">
            <a:spAutoFit/>
          </a:bodyPr>
          <a:lstStyle/>
          <a:p>
            <a:pPr defTabSz="912571" eaLnBrk="1" fontAlgn="auto" hangingPunct="1">
              <a:spcBef>
                <a:spcPts val="0"/>
              </a:spcBef>
              <a:spcAft>
                <a:spcPts val="0"/>
              </a:spcAft>
              <a:defRPr/>
            </a:pPr>
            <a:r>
              <a:rPr lang="en-GB" sz="1796" i="0" dirty="0">
                <a:solidFill>
                  <a:srgbClr val="004F5C"/>
                </a:solidFill>
                <a:latin typeface="Arial"/>
              </a:rPr>
              <a:t>Gender inequality</a:t>
            </a:r>
          </a:p>
        </p:txBody>
      </p:sp>
      <p:cxnSp>
        <p:nvCxnSpPr>
          <p:cNvPr id="50" name="Straight Arrow Connector 49">
            <a:extLst>
              <a:ext uri="{FF2B5EF4-FFF2-40B4-BE49-F238E27FC236}">
                <a16:creationId xmlns:a16="http://schemas.microsoft.com/office/drawing/2014/main" id="{24F583E6-E719-4666-99B4-BCA37F6DAA08}"/>
              </a:ext>
            </a:extLst>
          </p:cNvPr>
          <p:cNvCxnSpPr/>
          <p:nvPr/>
        </p:nvCxnSpPr>
        <p:spPr bwMode="auto">
          <a:xfrm>
            <a:off x="5715982" y="4489922"/>
            <a:ext cx="0" cy="658892"/>
          </a:xfrm>
          <a:prstGeom prst="straightConnector1">
            <a:avLst/>
          </a:prstGeom>
          <a:noFill/>
          <a:ln w="85725" cap="flat" cmpd="sng" algn="ctr">
            <a:solidFill>
              <a:srgbClr val="9EA9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descr="A picture containing shape&#10;&#10;Description automatically generated">
            <a:extLst>
              <a:ext uri="{FF2B5EF4-FFF2-40B4-BE49-F238E27FC236}">
                <a16:creationId xmlns:a16="http://schemas.microsoft.com/office/drawing/2014/main" id="{54006F3D-6ECF-4EBB-B7C9-B10DDCC1D5E1}"/>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47033" y="1369245"/>
            <a:ext cx="818685" cy="81868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7FBCB6F9-5168-4BF8-84C8-B249AFA22859}"/>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74895" y="2962499"/>
            <a:ext cx="818685" cy="818685"/>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DE29986D-1914-432A-AF72-329719358D3C}"/>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89675" y="1262819"/>
            <a:ext cx="818685" cy="81868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001C6430-A6AE-4D56-B7BA-7001E8F3CE12}"/>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07103" y="5493258"/>
            <a:ext cx="818685" cy="818685"/>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C6A6AA37-D5FC-48F5-ADB7-00F22531A70D}"/>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98548" y="2977226"/>
            <a:ext cx="818685" cy="818685"/>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9C51B66D-66D6-4278-957B-53F22F6B3125}"/>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430668" y="4597754"/>
            <a:ext cx="818685" cy="818685"/>
          </a:xfrm>
          <a:prstGeom prst="rect">
            <a:avLst/>
          </a:prstGeom>
        </p:spPr>
      </p:pic>
      <p:pic>
        <p:nvPicPr>
          <p:cNvPr id="21" name="Picture 20" descr="A picture containing shape&#10;&#10;Description automatically generated">
            <a:extLst>
              <a:ext uri="{FF2B5EF4-FFF2-40B4-BE49-F238E27FC236}">
                <a16:creationId xmlns:a16="http://schemas.microsoft.com/office/drawing/2014/main" id="{CA5D7D64-80D7-4875-90ED-12C25B6F533A}"/>
              </a:ext>
            </a:extLst>
          </p:cNvPr>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273713" y="4594073"/>
            <a:ext cx="818685" cy="818685"/>
          </a:xfrm>
          <a:prstGeom prst="rect">
            <a:avLst/>
          </a:prstGeom>
        </p:spPr>
      </p:pic>
      <p:grpSp>
        <p:nvGrpSpPr>
          <p:cNvPr id="12" name="Group 11">
            <a:extLst>
              <a:ext uri="{FF2B5EF4-FFF2-40B4-BE49-F238E27FC236}">
                <a16:creationId xmlns:a16="http://schemas.microsoft.com/office/drawing/2014/main" id="{D9027944-3E56-4F95-AB9E-F9609678E9F5}"/>
              </a:ext>
            </a:extLst>
          </p:cNvPr>
          <p:cNvGrpSpPr/>
          <p:nvPr/>
        </p:nvGrpSpPr>
        <p:grpSpPr>
          <a:xfrm>
            <a:off x="3613104" y="1905001"/>
            <a:ext cx="1050219" cy="2627243"/>
            <a:chOff x="3613104" y="1905001"/>
            <a:chExt cx="1050219" cy="2627243"/>
          </a:xfrm>
        </p:grpSpPr>
        <p:cxnSp>
          <p:nvCxnSpPr>
            <p:cNvPr id="28" name="Straight Arrow Connector 27">
              <a:extLst>
                <a:ext uri="{FF2B5EF4-FFF2-40B4-BE49-F238E27FC236}">
                  <a16:creationId xmlns:a16="http://schemas.microsoft.com/office/drawing/2014/main" id="{1A7C91DD-2CA3-4839-BCAD-D8540BAD651B}"/>
                </a:ext>
              </a:extLst>
            </p:cNvPr>
            <p:cNvCxnSpPr/>
            <p:nvPr/>
          </p:nvCxnSpPr>
          <p:spPr bwMode="auto">
            <a:xfrm flipH="1">
              <a:off x="3613104" y="3209175"/>
              <a:ext cx="798942" cy="12066"/>
            </a:xfrm>
            <a:prstGeom prst="straightConnector1">
              <a:avLst/>
            </a:prstGeom>
            <a:noFill/>
            <a:ln w="85725" cap="flat" cmpd="sng" algn="ctr">
              <a:solidFill>
                <a:srgbClr val="9EA9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4CCA69E7-455A-4F84-9925-64507C30AC3B}"/>
                </a:ext>
              </a:extLst>
            </p:cNvPr>
            <p:cNvCxnSpPr/>
            <p:nvPr/>
          </p:nvCxnSpPr>
          <p:spPr bwMode="auto">
            <a:xfrm flipH="1">
              <a:off x="4154556" y="3959088"/>
              <a:ext cx="508767" cy="573156"/>
            </a:xfrm>
            <a:prstGeom prst="straightConnector1">
              <a:avLst/>
            </a:prstGeom>
            <a:noFill/>
            <a:ln w="85725" cap="flat" cmpd="sng" algn="ctr">
              <a:solidFill>
                <a:srgbClr val="9EA9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FA770D98-C396-4A75-A52C-A3AF968CBB53}"/>
                </a:ext>
              </a:extLst>
            </p:cNvPr>
            <p:cNvCxnSpPr/>
            <p:nvPr/>
          </p:nvCxnSpPr>
          <p:spPr bwMode="auto">
            <a:xfrm flipH="1" flipV="1">
              <a:off x="4137992" y="1905001"/>
              <a:ext cx="508767" cy="573156"/>
            </a:xfrm>
            <a:prstGeom prst="straightConnector1">
              <a:avLst/>
            </a:prstGeom>
            <a:noFill/>
            <a:ln w="85725" cap="flat" cmpd="sng" algn="ctr">
              <a:solidFill>
                <a:srgbClr val="9EA9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 name="Group 34">
            <a:extLst>
              <a:ext uri="{FF2B5EF4-FFF2-40B4-BE49-F238E27FC236}">
                <a16:creationId xmlns:a16="http://schemas.microsoft.com/office/drawing/2014/main" id="{8E1D6B0B-FD51-4490-8B1E-3C9FD692F917}"/>
              </a:ext>
            </a:extLst>
          </p:cNvPr>
          <p:cNvGrpSpPr/>
          <p:nvPr/>
        </p:nvGrpSpPr>
        <p:grpSpPr>
          <a:xfrm flipH="1">
            <a:off x="6767121" y="1908314"/>
            <a:ext cx="1050219" cy="2627243"/>
            <a:chOff x="3613104" y="1905001"/>
            <a:chExt cx="1050219" cy="2627243"/>
          </a:xfrm>
        </p:grpSpPr>
        <p:cxnSp>
          <p:nvCxnSpPr>
            <p:cNvPr id="36" name="Straight Arrow Connector 35">
              <a:extLst>
                <a:ext uri="{FF2B5EF4-FFF2-40B4-BE49-F238E27FC236}">
                  <a16:creationId xmlns:a16="http://schemas.microsoft.com/office/drawing/2014/main" id="{2021E250-291B-433B-90D4-42A7668233C7}"/>
                </a:ext>
              </a:extLst>
            </p:cNvPr>
            <p:cNvCxnSpPr/>
            <p:nvPr/>
          </p:nvCxnSpPr>
          <p:spPr bwMode="auto">
            <a:xfrm flipH="1">
              <a:off x="3613104" y="3209175"/>
              <a:ext cx="798942" cy="12066"/>
            </a:xfrm>
            <a:prstGeom prst="straightConnector1">
              <a:avLst/>
            </a:prstGeom>
            <a:noFill/>
            <a:ln w="85725" cap="flat" cmpd="sng" algn="ctr">
              <a:solidFill>
                <a:srgbClr val="9EA9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a:extLst>
                <a:ext uri="{FF2B5EF4-FFF2-40B4-BE49-F238E27FC236}">
                  <a16:creationId xmlns:a16="http://schemas.microsoft.com/office/drawing/2014/main" id="{39E53590-51A3-4AF6-AA16-D53295F67086}"/>
                </a:ext>
              </a:extLst>
            </p:cNvPr>
            <p:cNvCxnSpPr/>
            <p:nvPr/>
          </p:nvCxnSpPr>
          <p:spPr bwMode="auto">
            <a:xfrm flipH="1">
              <a:off x="4154556" y="3959088"/>
              <a:ext cx="508767" cy="573156"/>
            </a:xfrm>
            <a:prstGeom prst="straightConnector1">
              <a:avLst/>
            </a:prstGeom>
            <a:noFill/>
            <a:ln w="85725" cap="flat" cmpd="sng" algn="ctr">
              <a:solidFill>
                <a:srgbClr val="9EA9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a:extLst>
                <a:ext uri="{FF2B5EF4-FFF2-40B4-BE49-F238E27FC236}">
                  <a16:creationId xmlns:a16="http://schemas.microsoft.com/office/drawing/2014/main" id="{4A3B4153-AC00-4DD6-8F8C-56CEB4DFA90F}"/>
                </a:ext>
              </a:extLst>
            </p:cNvPr>
            <p:cNvCxnSpPr/>
            <p:nvPr/>
          </p:nvCxnSpPr>
          <p:spPr bwMode="auto">
            <a:xfrm flipH="1" flipV="1">
              <a:off x="4137992" y="1905001"/>
              <a:ext cx="508767" cy="573156"/>
            </a:xfrm>
            <a:prstGeom prst="straightConnector1">
              <a:avLst/>
            </a:prstGeom>
            <a:noFill/>
            <a:ln w="85725" cap="flat" cmpd="sng" algn="ctr">
              <a:solidFill>
                <a:srgbClr val="9EA9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6" name="Picture 5" descr="Icon&#10;&#10;Description automatically generated">
            <a:extLst>
              <a:ext uri="{FF2B5EF4-FFF2-40B4-BE49-F238E27FC236}">
                <a16:creationId xmlns:a16="http://schemas.microsoft.com/office/drawing/2014/main" id="{4C396EBC-D2D5-4EA2-BDBD-67F8A40BADE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64624" y="1840084"/>
            <a:ext cx="2712037" cy="2712037"/>
          </a:xfrm>
          <a:prstGeom prst="rect">
            <a:avLst/>
          </a:prstGeom>
        </p:spPr>
      </p:pic>
    </p:spTree>
    <p:extLst>
      <p:ext uri="{BB962C8B-B14F-4D97-AF65-F5344CB8AC3E}">
        <p14:creationId xmlns:p14="http://schemas.microsoft.com/office/powerpoint/2010/main" val="4964870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2917-A672-42E5-8F90-657FAB8F74F2}"/>
              </a:ext>
            </a:extLst>
          </p:cNvPr>
          <p:cNvSpPr>
            <a:spLocks noGrp="1"/>
          </p:cNvSpPr>
          <p:nvPr>
            <p:ph type="title"/>
          </p:nvPr>
        </p:nvSpPr>
        <p:spPr>
          <a:xfrm>
            <a:off x="453843" y="704"/>
            <a:ext cx="11310500" cy="812800"/>
          </a:xfrm>
          <a:noFill/>
        </p:spPr>
        <p:txBody>
          <a:bodyPr/>
          <a:lstStyle/>
          <a:p>
            <a:r>
              <a:rPr lang="en-GB" sz="2799" dirty="0"/>
              <a:t>Impact investing</a:t>
            </a:r>
          </a:p>
        </p:txBody>
      </p:sp>
      <p:sp>
        <p:nvSpPr>
          <p:cNvPr id="4" name="Text Placeholder 3">
            <a:extLst>
              <a:ext uri="{FF2B5EF4-FFF2-40B4-BE49-F238E27FC236}">
                <a16:creationId xmlns:a16="http://schemas.microsoft.com/office/drawing/2014/main" id="{D730B1F2-0151-408F-A6BD-D951C11FF976}"/>
              </a:ext>
            </a:extLst>
          </p:cNvPr>
          <p:cNvSpPr>
            <a:spLocks noGrp="1"/>
          </p:cNvSpPr>
          <p:nvPr>
            <p:ph type="body" sz="quarter" idx="10"/>
          </p:nvPr>
        </p:nvSpPr>
        <p:spPr>
          <a:xfrm>
            <a:off x="367786" y="6611272"/>
            <a:ext cx="9840889" cy="287338"/>
          </a:xfrm>
        </p:spPr>
        <p:txBody>
          <a:bodyPr/>
          <a:lstStyle/>
          <a:p>
            <a:r>
              <a:rPr lang="en-GB" sz="1000" i="0" dirty="0"/>
              <a:t>Source: M&amp;G</a:t>
            </a:r>
          </a:p>
        </p:txBody>
      </p:sp>
      <p:sp>
        <p:nvSpPr>
          <p:cNvPr id="5" name="Text Placeholder 4">
            <a:extLst>
              <a:ext uri="{FF2B5EF4-FFF2-40B4-BE49-F238E27FC236}">
                <a16:creationId xmlns:a16="http://schemas.microsoft.com/office/drawing/2014/main" id="{CC364643-DB27-4132-9E3A-B812B5806885}"/>
              </a:ext>
            </a:extLst>
          </p:cNvPr>
          <p:cNvSpPr>
            <a:spLocks noGrp="1"/>
          </p:cNvSpPr>
          <p:nvPr>
            <p:ph type="body" sz="quarter" idx="11"/>
          </p:nvPr>
        </p:nvSpPr>
        <p:spPr>
          <a:xfrm>
            <a:off x="466894" y="552431"/>
            <a:ext cx="11310500" cy="457732"/>
          </a:xfrm>
        </p:spPr>
        <p:txBody>
          <a:bodyPr/>
          <a:lstStyle/>
          <a:p>
            <a:r>
              <a:rPr lang="en-GB" sz="2400" b="0" dirty="0"/>
              <a:t>Applying impact–defining criteria to listed equities</a:t>
            </a:r>
          </a:p>
        </p:txBody>
      </p:sp>
      <p:sp>
        <p:nvSpPr>
          <p:cNvPr id="6" name="Text Placeholder 5">
            <a:extLst>
              <a:ext uri="{FF2B5EF4-FFF2-40B4-BE49-F238E27FC236}">
                <a16:creationId xmlns:a16="http://schemas.microsoft.com/office/drawing/2014/main" id="{65A4CA20-DFE7-43DA-8FAD-096F0371917C}"/>
              </a:ext>
            </a:extLst>
          </p:cNvPr>
          <p:cNvSpPr>
            <a:spLocks noGrp="1"/>
          </p:cNvSpPr>
          <p:nvPr>
            <p:ph type="body" sz="quarter" idx="12"/>
          </p:nvPr>
        </p:nvSpPr>
        <p:spPr/>
        <p:txBody>
          <a:bodyPr/>
          <a:lstStyle/>
          <a:p>
            <a:endParaRPr lang="en-GB" dirty="0"/>
          </a:p>
        </p:txBody>
      </p:sp>
      <p:grpSp>
        <p:nvGrpSpPr>
          <p:cNvPr id="26" name="Group 25">
            <a:extLst>
              <a:ext uri="{FF2B5EF4-FFF2-40B4-BE49-F238E27FC236}">
                <a16:creationId xmlns:a16="http://schemas.microsoft.com/office/drawing/2014/main" id="{76CF7814-20A9-43CC-8410-CC004C3C4FC0}"/>
              </a:ext>
            </a:extLst>
          </p:cNvPr>
          <p:cNvGrpSpPr/>
          <p:nvPr/>
        </p:nvGrpSpPr>
        <p:grpSpPr>
          <a:xfrm>
            <a:off x="3108593" y="1309841"/>
            <a:ext cx="1945453" cy="2363674"/>
            <a:chOff x="3595036" y="2381580"/>
            <a:chExt cx="1945453" cy="2363674"/>
          </a:xfrm>
        </p:grpSpPr>
        <p:sp>
          <p:nvSpPr>
            <p:cNvPr id="9" name="TextBox 8">
              <a:extLst>
                <a:ext uri="{FF2B5EF4-FFF2-40B4-BE49-F238E27FC236}">
                  <a16:creationId xmlns:a16="http://schemas.microsoft.com/office/drawing/2014/main" id="{DF393839-C4E1-412F-8132-487749AE47EB}"/>
                </a:ext>
              </a:extLst>
            </p:cNvPr>
            <p:cNvSpPr txBox="1"/>
            <p:nvPr/>
          </p:nvSpPr>
          <p:spPr>
            <a:xfrm>
              <a:off x="3667444" y="2381580"/>
              <a:ext cx="1873045" cy="461558"/>
            </a:xfrm>
            <a:prstGeom prst="rect">
              <a:avLst/>
            </a:prstGeom>
            <a:noFill/>
          </p:spPr>
          <p:txBody>
            <a:bodyPr wrap="square" rtlCol="0">
              <a:spAutoFit/>
            </a:bodyPr>
            <a:lstStyle/>
            <a:p>
              <a:pPr algn="ctr">
                <a:defRPr/>
              </a:pPr>
              <a:r>
                <a:rPr lang="en-GB" sz="2400" i="0" dirty="0">
                  <a:solidFill>
                    <a:schemeClr val="tx1"/>
                  </a:solidFill>
                </a:rPr>
                <a:t>Additionality</a:t>
              </a:r>
            </a:p>
          </p:txBody>
        </p:sp>
        <p:grpSp>
          <p:nvGrpSpPr>
            <p:cNvPr id="23" name="Group 22">
              <a:extLst>
                <a:ext uri="{FF2B5EF4-FFF2-40B4-BE49-F238E27FC236}">
                  <a16:creationId xmlns:a16="http://schemas.microsoft.com/office/drawing/2014/main" id="{682DBD98-6304-40FD-A750-8610F1B4D420}"/>
                </a:ext>
              </a:extLst>
            </p:cNvPr>
            <p:cNvGrpSpPr/>
            <p:nvPr/>
          </p:nvGrpSpPr>
          <p:grpSpPr>
            <a:xfrm>
              <a:off x="3595036" y="2800951"/>
              <a:ext cx="1944303" cy="1944303"/>
              <a:chOff x="2964581" y="2800951"/>
              <a:chExt cx="1944303" cy="1944303"/>
            </a:xfrm>
          </p:grpSpPr>
          <p:sp>
            <p:nvSpPr>
              <p:cNvPr id="20" name="Oval 19">
                <a:extLst>
                  <a:ext uri="{FF2B5EF4-FFF2-40B4-BE49-F238E27FC236}">
                    <a16:creationId xmlns:a16="http://schemas.microsoft.com/office/drawing/2014/main" id="{9C365285-C0FA-4B35-BD5F-ABC40215A656}"/>
                  </a:ext>
                </a:extLst>
              </p:cNvPr>
              <p:cNvSpPr/>
              <p:nvPr/>
            </p:nvSpPr>
            <p:spPr bwMode="auto">
              <a:xfrm>
                <a:off x="2964581" y="2800951"/>
                <a:ext cx="1944303" cy="1944303"/>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endParaRPr lang="en-GB" i="0" dirty="0" err="1"/>
              </a:p>
            </p:txBody>
          </p:sp>
          <p:pic>
            <p:nvPicPr>
              <p:cNvPr id="14" name="Graphic 13" descr="Add">
                <a:extLst>
                  <a:ext uri="{FF2B5EF4-FFF2-40B4-BE49-F238E27FC236}">
                    <a16:creationId xmlns:a16="http://schemas.microsoft.com/office/drawing/2014/main" id="{F1CEE221-CE2D-4369-9426-28BBF04480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44798" y="3090203"/>
                <a:ext cx="1375328" cy="1375328"/>
              </a:xfrm>
              <a:prstGeom prst="rect">
                <a:avLst/>
              </a:prstGeom>
            </p:spPr>
          </p:pic>
        </p:grpSp>
      </p:grpSp>
      <p:grpSp>
        <p:nvGrpSpPr>
          <p:cNvPr id="25" name="Group 24">
            <a:extLst>
              <a:ext uri="{FF2B5EF4-FFF2-40B4-BE49-F238E27FC236}">
                <a16:creationId xmlns:a16="http://schemas.microsoft.com/office/drawing/2014/main" id="{CED1E637-0D8E-4E49-8930-48EA70758F40}"/>
              </a:ext>
            </a:extLst>
          </p:cNvPr>
          <p:cNvGrpSpPr/>
          <p:nvPr/>
        </p:nvGrpSpPr>
        <p:grpSpPr>
          <a:xfrm>
            <a:off x="430830" y="1309927"/>
            <a:ext cx="2267757" cy="2397965"/>
            <a:chOff x="667676" y="2370822"/>
            <a:chExt cx="2267757" cy="2397965"/>
          </a:xfrm>
        </p:grpSpPr>
        <p:sp>
          <p:nvSpPr>
            <p:cNvPr id="10" name="TextBox 9">
              <a:extLst>
                <a:ext uri="{FF2B5EF4-FFF2-40B4-BE49-F238E27FC236}">
                  <a16:creationId xmlns:a16="http://schemas.microsoft.com/office/drawing/2014/main" id="{AF286975-0B02-4BD2-A5E8-95C2723F21D7}"/>
                </a:ext>
              </a:extLst>
            </p:cNvPr>
            <p:cNvSpPr txBox="1"/>
            <p:nvPr/>
          </p:nvSpPr>
          <p:spPr>
            <a:xfrm>
              <a:off x="667676" y="2370822"/>
              <a:ext cx="2267757" cy="461558"/>
            </a:xfrm>
            <a:prstGeom prst="rect">
              <a:avLst/>
            </a:prstGeom>
            <a:noFill/>
          </p:spPr>
          <p:txBody>
            <a:bodyPr wrap="square" rtlCol="0">
              <a:spAutoFit/>
            </a:bodyPr>
            <a:lstStyle/>
            <a:p>
              <a:pPr algn="ctr">
                <a:defRPr/>
              </a:pPr>
              <a:r>
                <a:rPr lang="en-GB" sz="2400" i="0" dirty="0">
                  <a:solidFill>
                    <a:schemeClr val="tx1"/>
                  </a:solidFill>
                </a:rPr>
                <a:t>Intentionality</a:t>
              </a:r>
            </a:p>
          </p:txBody>
        </p:sp>
        <p:grpSp>
          <p:nvGrpSpPr>
            <p:cNvPr id="24" name="Group 23">
              <a:extLst>
                <a:ext uri="{FF2B5EF4-FFF2-40B4-BE49-F238E27FC236}">
                  <a16:creationId xmlns:a16="http://schemas.microsoft.com/office/drawing/2014/main" id="{C41964EA-580F-4E91-8BF5-43B76F544934}"/>
                </a:ext>
              </a:extLst>
            </p:cNvPr>
            <p:cNvGrpSpPr/>
            <p:nvPr/>
          </p:nvGrpSpPr>
          <p:grpSpPr>
            <a:xfrm>
              <a:off x="808300" y="2824484"/>
              <a:ext cx="1944303" cy="1944303"/>
              <a:chOff x="606170" y="2824484"/>
              <a:chExt cx="1944303" cy="1944303"/>
            </a:xfrm>
          </p:grpSpPr>
          <p:sp>
            <p:nvSpPr>
              <p:cNvPr id="3" name="Oval 2">
                <a:extLst>
                  <a:ext uri="{FF2B5EF4-FFF2-40B4-BE49-F238E27FC236}">
                    <a16:creationId xmlns:a16="http://schemas.microsoft.com/office/drawing/2014/main" id="{9C9FCCC5-91C3-4CFC-A2B0-94F9129A000B}"/>
                  </a:ext>
                </a:extLst>
              </p:cNvPr>
              <p:cNvSpPr/>
              <p:nvPr/>
            </p:nvSpPr>
            <p:spPr bwMode="auto">
              <a:xfrm>
                <a:off x="606170" y="2824484"/>
                <a:ext cx="1944303" cy="1944303"/>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endParaRPr lang="en-GB" i="0" dirty="0" err="1"/>
              </a:p>
            </p:txBody>
          </p:sp>
          <p:grpSp>
            <p:nvGrpSpPr>
              <p:cNvPr id="19" name="Group 18">
                <a:extLst>
                  <a:ext uri="{FF2B5EF4-FFF2-40B4-BE49-F238E27FC236}">
                    <a16:creationId xmlns:a16="http://schemas.microsoft.com/office/drawing/2014/main" id="{25463053-C19F-4A64-94F0-A834A1EB8EA8}"/>
                  </a:ext>
                </a:extLst>
              </p:cNvPr>
              <p:cNvGrpSpPr/>
              <p:nvPr/>
            </p:nvGrpSpPr>
            <p:grpSpPr>
              <a:xfrm>
                <a:off x="736881" y="2915858"/>
                <a:ext cx="1721742" cy="1719502"/>
                <a:chOff x="5260975" y="1895475"/>
                <a:chExt cx="1220788" cy="1219200"/>
              </a:xfrm>
            </p:grpSpPr>
            <p:sp>
              <p:nvSpPr>
                <p:cNvPr id="13" name="AutoShape 3">
                  <a:extLst>
                    <a:ext uri="{FF2B5EF4-FFF2-40B4-BE49-F238E27FC236}">
                      <a16:creationId xmlns:a16="http://schemas.microsoft.com/office/drawing/2014/main" id="{7FB8F28A-8C60-4815-A961-F9B4F07EDFF9}"/>
                    </a:ext>
                  </a:extLst>
                </p:cNvPr>
                <p:cNvSpPr>
                  <a:spLocks noChangeAspect="1" noChangeArrowheads="1" noTextEdit="1"/>
                </p:cNvSpPr>
                <p:nvPr/>
              </p:nvSpPr>
              <p:spPr bwMode="auto">
                <a:xfrm>
                  <a:off x="5260975" y="1895475"/>
                  <a:ext cx="12207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5">
                  <a:extLst>
                    <a:ext uri="{FF2B5EF4-FFF2-40B4-BE49-F238E27FC236}">
                      <a16:creationId xmlns:a16="http://schemas.microsoft.com/office/drawing/2014/main" id="{E86C4EF1-B6EB-4730-8B86-35972466D8FD}"/>
                    </a:ext>
                  </a:extLst>
                </p:cNvPr>
                <p:cNvSpPr>
                  <a:spLocks/>
                </p:cNvSpPr>
                <p:nvPr/>
              </p:nvSpPr>
              <p:spPr bwMode="auto">
                <a:xfrm>
                  <a:off x="5722938" y="1998663"/>
                  <a:ext cx="655638" cy="654050"/>
                </a:xfrm>
                <a:custGeom>
                  <a:avLst/>
                  <a:gdLst>
                    <a:gd name="T0" fmla="*/ 673 w 817"/>
                    <a:gd name="T1" fmla="*/ 144 h 816"/>
                    <a:gd name="T2" fmla="*/ 657 w 817"/>
                    <a:gd name="T3" fmla="*/ 0 h 816"/>
                    <a:gd name="T4" fmla="*/ 481 w 817"/>
                    <a:gd name="T5" fmla="*/ 176 h 816"/>
                    <a:gd name="T6" fmla="*/ 491 w 817"/>
                    <a:gd name="T7" fmla="*/ 260 h 816"/>
                    <a:gd name="T8" fmla="*/ 235 w 817"/>
                    <a:gd name="T9" fmla="*/ 516 h 816"/>
                    <a:gd name="T10" fmla="*/ 160 w 817"/>
                    <a:gd name="T11" fmla="*/ 496 h 816"/>
                    <a:gd name="T12" fmla="*/ 0 w 817"/>
                    <a:gd name="T13" fmla="*/ 656 h 816"/>
                    <a:gd name="T14" fmla="*/ 160 w 817"/>
                    <a:gd name="T15" fmla="*/ 816 h 816"/>
                    <a:gd name="T16" fmla="*/ 320 w 817"/>
                    <a:gd name="T17" fmla="*/ 656 h 816"/>
                    <a:gd name="T18" fmla="*/ 302 w 817"/>
                    <a:gd name="T19" fmla="*/ 583 h 816"/>
                    <a:gd name="T20" fmla="*/ 558 w 817"/>
                    <a:gd name="T21" fmla="*/ 327 h 816"/>
                    <a:gd name="T22" fmla="*/ 641 w 817"/>
                    <a:gd name="T23" fmla="*/ 336 h 816"/>
                    <a:gd name="T24" fmla="*/ 817 w 817"/>
                    <a:gd name="T25" fmla="*/ 160 h 816"/>
                    <a:gd name="T26" fmla="*/ 673 w 817"/>
                    <a:gd name="T27" fmla="*/ 14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7" h="816">
                      <a:moveTo>
                        <a:pt x="673" y="144"/>
                      </a:moveTo>
                      <a:lnTo>
                        <a:pt x="657" y="0"/>
                      </a:lnTo>
                      <a:lnTo>
                        <a:pt x="481" y="176"/>
                      </a:lnTo>
                      <a:lnTo>
                        <a:pt x="491" y="260"/>
                      </a:lnTo>
                      <a:lnTo>
                        <a:pt x="235" y="516"/>
                      </a:lnTo>
                      <a:cubicBezTo>
                        <a:pt x="213" y="504"/>
                        <a:pt x="187" y="496"/>
                        <a:pt x="160" y="496"/>
                      </a:cubicBezTo>
                      <a:cubicBezTo>
                        <a:pt x="72" y="496"/>
                        <a:pt x="0" y="568"/>
                        <a:pt x="0" y="656"/>
                      </a:cubicBezTo>
                      <a:cubicBezTo>
                        <a:pt x="0" y="744"/>
                        <a:pt x="72" y="816"/>
                        <a:pt x="160" y="816"/>
                      </a:cubicBezTo>
                      <a:cubicBezTo>
                        <a:pt x="248" y="816"/>
                        <a:pt x="320" y="744"/>
                        <a:pt x="320" y="656"/>
                      </a:cubicBezTo>
                      <a:cubicBezTo>
                        <a:pt x="320" y="629"/>
                        <a:pt x="313" y="605"/>
                        <a:pt x="302" y="583"/>
                      </a:cubicBezTo>
                      <a:lnTo>
                        <a:pt x="558" y="327"/>
                      </a:lnTo>
                      <a:lnTo>
                        <a:pt x="641" y="336"/>
                      </a:lnTo>
                      <a:lnTo>
                        <a:pt x="817" y="160"/>
                      </a:lnTo>
                      <a:lnTo>
                        <a:pt x="673" y="144"/>
                      </a:lnTo>
                      <a:close/>
                    </a:path>
                  </a:pathLst>
                </a:custGeom>
                <a:solidFill>
                  <a:schemeClr val="bg2">
                    <a:lumMod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AC424577-CE0B-40C6-945B-DACBC2B5F5C1}"/>
                    </a:ext>
                  </a:extLst>
                </p:cNvPr>
                <p:cNvSpPr>
                  <a:spLocks/>
                </p:cNvSpPr>
                <p:nvPr/>
              </p:nvSpPr>
              <p:spPr bwMode="auto">
                <a:xfrm>
                  <a:off x="5364163" y="2036763"/>
                  <a:ext cx="976313" cy="974725"/>
                </a:xfrm>
                <a:custGeom>
                  <a:avLst/>
                  <a:gdLst>
                    <a:gd name="T0" fmla="*/ 1133 w 1216"/>
                    <a:gd name="T1" fmla="*/ 333 h 1216"/>
                    <a:gd name="T2" fmla="*/ 1112 w 1216"/>
                    <a:gd name="T3" fmla="*/ 356 h 1216"/>
                    <a:gd name="T4" fmla="*/ 1082 w 1216"/>
                    <a:gd name="T5" fmla="*/ 352 h 1216"/>
                    <a:gd name="T6" fmla="*/ 1048 w 1216"/>
                    <a:gd name="T7" fmla="*/ 348 h 1216"/>
                    <a:gd name="T8" fmla="*/ 1120 w 1216"/>
                    <a:gd name="T9" fmla="*/ 608 h 1216"/>
                    <a:gd name="T10" fmla="*/ 608 w 1216"/>
                    <a:gd name="T11" fmla="*/ 1120 h 1216"/>
                    <a:gd name="T12" fmla="*/ 96 w 1216"/>
                    <a:gd name="T13" fmla="*/ 608 h 1216"/>
                    <a:gd name="T14" fmla="*/ 608 w 1216"/>
                    <a:gd name="T15" fmla="*/ 96 h 1216"/>
                    <a:gd name="T16" fmla="*/ 869 w 1216"/>
                    <a:gd name="T17" fmla="*/ 168 h 1216"/>
                    <a:gd name="T18" fmla="*/ 866 w 1216"/>
                    <a:gd name="T19" fmla="*/ 136 h 1216"/>
                    <a:gd name="T20" fmla="*/ 861 w 1216"/>
                    <a:gd name="T21" fmla="*/ 104 h 1216"/>
                    <a:gd name="T22" fmla="*/ 884 w 1216"/>
                    <a:gd name="T23" fmla="*/ 82 h 1216"/>
                    <a:gd name="T24" fmla="*/ 895 w 1216"/>
                    <a:gd name="T25" fmla="*/ 71 h 1216"/>
                    <a:gd name="T26" fmla="*/ 608 w 1216"/>
                    <a:gd name="T27" fmla="*/ 0 h 1216"/>
                    <a:gd name="T28" fmla="*/ 0 w 1216"/>
                    <a:gd name="T29" fmla="*/ 608 h 1216"/>
                    <a:gd name="T30" fmla="*/ 608 w 1216"/>
                    <a:gd name="T31" fmla="*/ 1216 h 1216"/>
                    <a:gd name="T32" fmla="*/ 1216 w 1216"/>
                    <a:gd name="T33" fmla="*/ 608 h 1216"/>
                    <a:gd name="T34" fmla="*/ 1144 w 1216"/>
                    <a:gd name="T35" fmla="*/ 324 h 1216"/>
                    <a:gd name="T36" fmla="*/ 1133 w 1216"/>
                    <a:gd name="T37" fmla="*/ 333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6" h="1216">
                      <a:moveTo>
                        <a:pt x="1133" y="333"/>
                      </a:moveTo>
                      <a:lnTo>
                        <a:pt x="1112" y="356"/>
                      </a:lnTo>
                      <a:lnTo>
                        <a:pt x="1082" y="352"/>
                      </a:lnTo>
                      <a:lnTo>
                        <a:pt x="1048" y="348"/>
                      </a:lnTo>
                      <a:cubicBezTo>
                        <a:pt x="1093" y="424"/>
                        <a:pt x="1120" y="512"/>
                        <a:pt x="1120" y="608"/>
                      </a:cubicBezTo>
                      <a:cubicBezTo>
                        <a:pt x="1120" y="890"/>
                        <a:pt x="890" y="1120"/>
                        <a:pt x="608" y="1120"/>
                      </a:cubicBezTo>
                      <a:cubicBezTo>
                        <a:pt x="327" y="1120"/>
                        <a:pt x="96" y="890"/>
                        <a:pt x="96" y="608"/>
                      </a:cubicBezTo>
                      <a:cubicBezTo>
                        <a:pt x="96" y="327"/>
                        <a:pt x="327" y="96"/>
                        <a:pt x="608" y="96"/>
                      </a:cubicBezTo>
                      <a:cubicBezTo>
                        <a:pt x="703" y="96"/>
                        <a:pt x="792" y="122"/>
                        <a:pt x="869" y="168"/>
                      </a:cubicBezTo>
                      <a:lnTo>
                        <a:pt x="866" y="136"/>
                      </a:lnTo>
                      <a:lnTo>
                        <a:pt x="861" y="104"/>
                      </a:lnTo>
                      <a:lnTo>
                        <a:pt x="884" y="82"/>
                      </a:lnTo>
                      <a:lnTo>
                        <a:pt x="895" y="71"/>
                      </a:lnTo>
                      <a:cubicBezTo>
                        <a:pt x="808" y="26"/>
                        <a:pt x="712" y="0"/>
                        <a:pt x="608" y="0"/>
                      </a:cubicBezTo>
                      <a:cubicBezTo>
                        <a:pt x="272" y="0"/>
                        <a:pt x="0" y="272"/>
                        <a:pt x="0" y="608"/>
                      </a:cubicBezTo>
                      <a:cubicBezTo>
                        <a:pt x="0" y="944"/>
                        <a:pt x="272" y="1216"/>
                        <a:pt x="608" y="1216"/>
                      </a:cubicBezTo>
                      <a:cubicBezTo>
                        <a:pt x="944" y="1216"/>
                        <a:pt x="1216" y="944"/>
                        <a:pt x="1216" y="608"/>
                      </a:cubicBezTo>
                      <a:cubicBezTo>
                        <a:pt x="1216" y="504"/>
                        <a:pt x="1191" y="408"/>
                        <a:pt x="1144" y="324"/>
                      </a:cubicBezTo>
                      <a:lnTo>
                        <a:pt x="1133" y="33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7">
                  <a:extLst>
                    <a:ext uri="{FF2B5EF4-FFF2-40B4-BE49-F238E27FC236}">
                      <a16:creationId xmlns:a16="http://schemas.microsoft.com/office/drawing/2014/main" id="{E3A312B2-B0D1-478A-BE37-F8F6AD604E55}"/>
                    </a:ext>
                  </a:extLst>
                </p:cNvPr>
                <p:cNvSpPr>
                  <a:spLocks/>
                </p:cNvSpPr>
                <p:nvPr/>
              </p:nvSpPr>
              <p:spPr bwMode="auto">
                <a:xfrm>
                  <a:off x="5543550" y="2216150"/>
                  <a:ext cx="617538" cy="615950"/>
                </a:xfrm>
                <a:custGeom>
                  <a:avLst/>
                  <a:gdLst>
                    <a:gd name="T0" fmla="*/ 652 w 768"/>
                    <a:gd name="T1" fmla="*/ 276 h 768"/>
                    <a:gd name="T2" fmla="*/ 672 w 768"/>
                    <a:gd name="T3" fmla="*/ 384 h 768"/>
                    <a:gd name="T4" fmla="*/ 384 w 768"/>
                    <a:gd name="T5" fmla="*/ 672 h 768"/>
                    <a:gd name="T6" fmla="*/ 96 w 768"/>
                    <a:gd name="T7" fmla="*/ 384 h 768"/>
                    <a:gd name="T8" fmla="*/ 384 w 768"/>
                    <a:gd name="T9" fmla="*/ 96 h 768"/>
                    <a:gd name="T10" fmla="*/ 493 w 768"/>
                    <a:gd name="T11" fmla="*/ 117 h 768"/>
                    <a:gd name="T12" fmla="*/ 565 w 768"/>
                    <a:gd name="T13" fmla="*/ 45 h 768"/>
                    <a:gd name="T14" fmla="*/ 384 w 768"/>
                    <a:gd name="T15" fmla="*/ 0 h 768"/>
                    <a:gd name="T16" fmla="*/ 0 w 768"/>
                    <a:gd name="T17" fmla="*/ 384 h 768"/>
                    <a:gd name="T18" fmla="*/ 384 w 768"/>
                    <a:gd name="T19" fmla="*/ 768 h 768"/>
                    <a:gd name="T20" fmla="*/ 768 w 768"/>
                    <a:gd name="T21" fmla="*/ 384 h 768"/>
                    <a:gd name="T22" fmla="*/ 724 w 768"/>
                    <a:gd name="T23" fmla="*/ 204 h 768"/>
                    <a:gd name="T24" fmla="*/ 652 w 768"/>
                    <a:gd name="T25" fmla="*/ 27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8" h="768">
                      <a:moveTo>
                        <a:pt x="652" y="276"/>
                      </a:moveTo>
                      <a:cubicBezTo>
                        <a:pt x="666" y="309"/>
                        <a:pt x="672" y="346"/>
                        <a:pt x="672" y="384"/>
                      </a:cubicBezTo>
                      <a:cubicBezTo>
                        <a:pt x="672" y="543"/>
                        <a:pt x="543" y="672"/>
                        <a:pt x="384" y="672"/>
                      </a:cubicBezTo>
                      <a:cubicBezTo>
                        <a:pt x="226" y="672"/>
                        <a:pt x="96" y="543"/>
                        <a:pt x="96" y="384"/>
                      </a:cubicBezTo>
                      <a:cubicBezTo>
                        <a:pt x="96" y="226"/>
                        <a:pt x="226" y="96"/>
                        <a:pt x="384" y="96"/>
                      </a:cubicBezTo>
                      <a:cubicBezTo>
                        <a:pt x="423" y="96"/>
                        <a:pt x="460" y="104"/>
                        <a:pt x="493" y="117"/>
                      </a:cubicBezTo>
                      <a:lnTo>
                        <a:pt x="565" y="45"/>
                      </a:lnTo>
                      <a:cubicBezTo>
                        <a:pt x="511" y="16"/>
                        <a:pt x="450" y="0"/>
                        <a:pt x="384" y="0"/>
                      </a:cubicBezTo>
                      <a:cubicBezTo>
                        <a:pt x="173" y="0"/>
                        <a:pt x="0" y="173"/>
                        <a:pt x="0" y="384"/>
                      </a:cubicBezTo>
                      <a:cubicBezTo>
                        <a:pt x="0" y="596"/>
                        <a:pt x="173" y="768"/>
                        <a:pt x="384" y="768"/>
                      </a:cubicBezTo>
                      <a:cubicBezTo>
                        <a:pt x="596" y="768"/>
                        <a:pt x="768" y="596"/>
                        <a:pt x="768" y="384"/>
                      </a:cubicBezTo>
                      <a:cubicBezTo>
                        <a:pt x="768" y="319"/>
                        <a:pt x="752" y="258"/>
                        <a:pt x="724" y="204"/>
                      </a:cubicBezTo>
                      <a:lnTo>
                        <a:pt x="652" y="27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16" name="Group 15">
            <a:extLst>
              <a:ext uri="{FF2B5EF4-FFF2-40B4-BE49-F238E27FC236}">
                <a16:creationId xmlns:a16="http://schemas.microsoft.com/office/drawing/2014/main" id="{11F031EF-333A-47EA-8576-CE0D5779C6DA}"/>
              </a:ext>
            </a:extLst>
          </p:cNvPr>
          <p:cNvGrpSpPr/>
          <p:nvPr/>
        </p:nvGrpSpPr>
        <p:grpSpPr>
          <a:xfrm>
            <a:off x="8025581" y="1359726"/>
            <a:ext cx="2413289" cy="2363674"/>
            <a:chOff x="6152131" y="1852191"/>
            <a:chExt cx="2413289" cy="2363674"/>
          </a:xfrm>
        </p:grpSpPr>
        <p:sp>
          <p:nvSpPr>
            <p:cNvPr id="21" name="Oval 20">
              <a:extLst>
                <a:ext uri="{FF2B5EF4-FFF2-40B4-BE49-F238E27FC236}">
                  <a16:creationId xmlns:a16="http://schemas.microsoft.com/office/drawing/2014/main" id="{D7546C01-8857-4F57-A13D-4B6F2D134A8F}"/>
                </a:ext>
              </a:extLst>
            </p:cNvPr>
            <p:cNvSpPr/>
            <p:nvPr/>
          </p:nvSpPr>
          <p:spPr bwMode="auto">
            <a:xfrm>
              <a:off x="6352674" y="2271562"/>
              <a:ext cx="1944303" cy="1944303"/>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endParaRPr lang="en-GB" i="0" dirty="0" err="1"/>
            </a:p>
          </p:txBody>
        </p:sp>
        <p:sp>
          <p:nvSpPr>
            <p:cNvPr id="8" name="TextBox 7">
              <a:extLst>
                <a:ext uri="{FF2B5EF4-FFF2-40B4-BE49-F238E27FC236}">
                  <a16:creationId xmlns:a16="http://schemas.microsoft.com/office/drawing/2014/main" id="{B14E8751-7FBD-4C4A-8E1B-3CD50EEEE6DA}"/>
                </a:ext>
              </a:extLst>
            </p:cNvPr>
            <p:cNvSpPr txBox="1"/>
            <p:nvPr/>
          </p:nvSpPr>
          <p:spPr>
            <a:xfrm>
              <a:off x="6152131" y="1852191"/>
              <a:ext cx="2413289" cy="461558"/>
            </a:xfrm>
            <a:prstGeom prst="rect">
              <a:avLst/>
            </a:prstGeom>
            <a:noFill/>
          </p:spPr>
          <p:txBody>
            <a:bodyPr wrap="square" rtlCol="0">
              <a:spAutoFit/>
            </a:bodyPr>
            <a:lstStyle/>
            <a:p>
              <a:pPr algn="ctr">
                <a:defRPr/>
              </a:pPr>
              <a:r>
                <a:rPr lang="en-GB" sz="2400" i="0" dirty="0">
                  <a:solidFill>
                    <a:schemeClr val="tx1"/>
                  </a:solidFill>
                </a:rPr>
                <a:t>Measurability</a:t>
              </a:r>
            </a:p>
          </p:txBody>
        </p:sp>
        <p:pic>
          <p:nvPicPr>
            <p:cNvPr id="28" name="Graphic 27" descr="Calculator">
              <a:extLst>
                <a:ext uri="{FF2B5EF4-FFF2-40B4-BE49-F238E27FC236}">
                  <a16:creationId xmlns:a16="http://schemas.microsoft.com/office/drawing/2014/main" id="{F68AEEDF-9C89-46BC-939E-E7D258A758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61865">
              <a:off x="6465611" y="2475933"/>
              <a:ext cx="1142880" cy="1142880"/>
            </a:xfrm>
            <a:prstGeom prst="rect">
              <a:avLst/>
            </a:prstGeom>
          </p:spPr>
        </p:pic>
        <p:grpSp>
          <p:nvGrpSpPr>
            <p:cNvPr id="11" name="Group 10">
              <a:extLst>
                <a:ext uri="{FF2B5EF4-FFF2-40B4-BE49-F238E27FC236}">
                  <a16:creationId xmlns:a16="http://schemas.microsoft.com/office/drawing/2014/main" id="{9ADA88CB-7523-4A2E-AD67-852E37745C79}"/>
                </a:ext>
              </a:extLst>
            </p:cNvPr>
            <p:cNvGrpSpPr/>
            <p:nvPr/>
          </p:nvGrpSpPr>
          <p:grpSpPr>
            <a:xfrm>
              <a:off x="6925783" y="2796345"/>
              <a:ext cx="1252183" cy="1252183"/>
              <a:chOff x="6925783" y="2796345"/>
              <a:chExt cx="1252183" cy="1252183"/>
            </a:xfrm>
          </p:grpSpPr>
          <p:sp>
            <p:nvSpPr>
              <p:cNvPr id="7" name="Rectangle 6">
                <a:extLst>
                  <a:ext uri="{FF2B5EF4-FFF2-40B4-BE49-F238E27FC236}">
                    <a16:creationId xmlns:a16="http://schemas.microsoft.com/office/drawing/2014/main" id="{C38A4B02-B9D2-40BD-9F30-B5E5FD7537F6}"/>
                  </a:ext>
                </a:extLst>
              </p:cNvPr>
              <p:cNvSpPr/>
              <p:nvPr/>
            </p:nvSpPr>
            <p:spPr bwMode="auto">
              <a:xfrm rot="2627842">
                <a:off x="7407130" y="2845043"/>
                <a:ext cx="308008" cy="1164972"/>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endParaRPr lang="en-GB" i="0" dirty="0" err="1"/>
              </a:p>
            </p:txBody>
          </p:sp>
          <p:pic>
            <p:nvPicPr>
              <p:cNvPr id="29" name="Graphic 28" descr="Ruler">
                <a:extLst>
                  <a:ext uri="{FF2B5EF4-FFF2-40B4-BE49-F238E27FC236}">
                    <a16:creationId xmlns:a16="http://schemas.microsoft.com/office/drawing/2014/main" id="{993A9188-7D9B-4F0B-AE30-8B61277282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25783" y="2796345"/>
                <a:ext cx="1252183" cy="1252183"/>
              </a:xfrm>
              <a:prstGeom prst="rect">
                <a:avLst/>
              </a:prstGeom>
            </p:spPr>
          </p:pic>
        </p:grpSp>
      </p:grpSp>
      <p:sp>
        <p:nvSpPr>
          <p:cNvPr id="27" name="Text Placeholder 5">
            <a:extLst>
              <a:ext uri="{FF2B5EF4-FFF2-40B4-BE49-F238E27FC236}">
                <a16:creationId xmlns:a16="http://schemas.microsoft.com/office/drawing/2014/main" id="{41BFB1F3-3AF3-4CA3-AB90-63C193D766D8}"/>
              </a:ext>
            </a:extLst>
          </p:cNvPr>
          <p:cNvSpPr txBox="1">
            <a:spLocks/>
          </p:cNvSpPr>
          <p:nvPr/>
        </p:nvSpPr>
        <p:spPr bwMode="auto">
          <a:xfrm>
            <a:off x="472621" y="4191454"/>
            <a:ext cx="11263253" cy="39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52" tIns="60876" rIns="121752" bIns="60876" numCol="1" anchor="t" anchorCtr="0" compatLnSpc="1">
            <a:prstTxWarp prst="textNoShape">
              <a:avLst/>
            </a:prstTxWarp>
          </a:bodyPr>
          <a:lstStyle>
            <a:lvl1pPr marL="0" indent="0" algn="l" rtl="0" eaLnBrk="1" fontAlgn="base" hangingPunct="1">
              <a:spcBef>
                <a:spcPts val="799"/>
              </a:spcBef>
              <a:spcAft>
                <a:spcPts val="1598"/>
              </a:spcAft>
              <a:buClr>
                <a:srgbClr val="9EA900"/>
              </a:buClr>
              <a:buSzPct val="130000"/>
              <a:buNone/>
              <a:defRPr sz="2000" b="1" i="1">
                <a:solidFill>
                  <a:schemeClr val="tx1"/>
                </a:solidFill>
                <a:latin typeface="+mn-lt"/>
                <a:ea typeface="+mn-ea"/>
                <a:cs typeface="+mn-cs"/>
              </a:defRPr>
            </a:lvl1pPr>
            <a:lvl2pPr marL="247365" indent="0" algn="l" rtl="0" eaLnBrk="1" fontAlgn="base" hangingPunct="1">
              <a:spcBef>
                <a:spcPts val="799"/>
              </a:spcBef>
              <a:spcAft>
                <a:spcPts val="1598"/>
              </a:spcAft>
              <a:buClr>
                <a:srgbClr val="9EA900"/>
              </a:buClr>
              <a:buSzPct val="130000"/>
              <a:buNone/>
              <a:defRPr sz="2700" b="1" i="1">
                <a:solidFill>
                  <a:schemeClr val="tx1"/>
                </a:solidFill>
                <a:latin typeface="+mn-lt"/>
              </a:defRPr>
            </a:lvl2pPr>
            <a:lvl3pPr marL="608899" indent="0" algn="l" rtl="0" eaLnBrk="1" fontAlgn="base" hangingPunct="1">
              <a:spcBef>
                <a:spcPts val="799"/>
              </a:spcBef>
              <a:spcAft>
                <a:spcPts val="1598"/>
              </a:spcAft>
              <a:buClr>
                <a:srgbClr val="9EA900"/>
              </a:buClr>
              <a:buSzPct val="80000"/>
              <a:buFont typeface="Courier New" pitchFamily="49" charset="0"/>
              <a:buNone/>
              <a:defRPr sz="2700" b="1" i="1">
                <a:solidFill>
                  <a:schemeClr val="tx1"/>
                </a:solidFill>
                <a:latin typeface="+mn-lt"/>
              </a:defRPr>
            </a:lvl3pPr>
            <a:lvl4pPr marL="947176" indent="0" algn="l" rtl="0" eaLnBrk="1" fontAlgn="base" hangingPunct="1">
              <a:spcBef>
                <a:spcPts val="799"/>
              </a:spcBef>
              <a:spcAft>
                <a:spcPts val="1598"/>
              </a:spcAft>
              <a:buClr>
                <a:srgbClr val="9EA900"/>
              </a:buClr>
              <a:buSzPct val="130000"/>
              <a:buNone/>
              <a:defRPr sz="2700" b="1" i="1">
                <a:solidFill>
                  <a:schemeClr val="tx1"/>
                </a:solidFill>
                <a:latin typeface="+mn-lt"/>
              </a:defRPr>
            </a:lvl4pPr>
            <a:lvl5pPr marL="1319281" indent="0" algn="l" rtl="0" eaLnBrk="1" fontAlgn="base" hangingPunct="1">
              <a:spcBef>
                <a:spcPts val="799"/>
              </a:spcBef>
              <a:spcAft>
                <a:spcPts val="1598"/>
              </a:spcAft>
              <a:buClr>
                <a:srgbClr val="9EA900"/>
              </a:buClr>
              <a:buSzPct val="130000"/>
              <a:buNone/>
              <a:defRPr sz="2700" b="1" i="1">
                <a:solidFill>
                  <a:schemeClr val="tx1"/>
                </a:solidFill>
                <a:latin typeface="+mn-lt"/>
              </a:defRPr>
            </a:lvl5pPr>
            <a:lvl6pPr marL="3171349" indent="-304449" algn="l" rtl="0" eaLnBrk="1" fontAlgn="base" hangingPunct="1">
              <a:spcBef>
                <a:spcPct val="20000"/>
              </a:spcBef>
              <a:spcAft>
                <a:spcPct val="100000"/>
              </a:spcAft>
              <a:buClr>
                <a:srgbClr val="A2AF2E"/>
              </a:buClr>
              <a:buSzPct val="130000"/>
              <a:buChar char="»"/>
              <a:defRPr>
                <a:solidFill>
                  <a:srgbClr val="005E6A"/>
                </a:solidFill>
                <a:latin typeface="+mn-lt"/>
              </a:defRPr>
            </a:lvl6pPr>
            <a:lvl7pPr marL="3780248" indent="-304449" algn="l" rtl="0" eaLnBrk="1" fontAlgn="base" hangingPunct="1">
              <a:spcBef>
                <a:spcPct val="20000"/>
              </a:spcBef>
              <a:spcAft>
                <a:spcPct val="100000"/>
              </a:spcAft>
              <a:buClr>
                <a:srgbClr val="A2AF2E"/>
              </a:buClr>
              <a:buSzPct val="130000"/>
              <a:buChar char="»"/>
              <a:defRPr>
                <a:solidFill>
                  <a:srgbClr val="005E6A"/>
                </a:solidFill>
                <a:latin typeface="+mn-lt"/>
              </a:defRPr>
            </a:lvl7pPr>
            <a:lvl8pPr marL="4389147" indent="-304449" algn="l" rtl="0" eaLnBrk="1" fontAlgn="base" hangingPunct="1">
              <a:spcBef>
                <a:spcPct val="20000"/>
              </a:spcBef>
              <a:spcAft>
                <a:spcPct val="100000"/>
              </a:spcAft>
              <a:buClr>
                <a:srgbClr val="A2AF2E"/>
              </a:buClr>
              <a:buSzPct val="130000"/>
              <a:buChar char="»"/>
              <a:defRPr>
                <a:solidFill>
                  <a:srgbClr val="005E6A"/>
                </a:solidFill>
                <a:latin typeface="+mn-lt"/>
              </a:defRPr>
            </a:lvl8pPr>
            <a:lvl9pPr marL="4998046" indent="-304449" algn="l" rtl="0" eaLnBrk="1" fontAlgn="base" hangingPunct="1">
              <a:spcBef>
                <a:spcPct val="20000"/>
              </a:spcBef>
              <a:spcAft>
                <a:spcPct val="100000"/>
              </a:spcAft>
              <a:buClr>
                <a:srgbClr val="A2AF2E"/>
              </a:buClr>
              <a:buSzPct val="130000"/>
              <a:buChar char="»"/>
              <a:defRPr>
                <a:solidFill>
                  <a:srgbClr val="005E6A"/>
                </a:solidFill>
                <a:latin typeface="+mn-lt"/>
              </a:defRPr>
            </a:lvl9pPr>
          </a:lstStyle>
          <a:p>
            <a:r>
              <a:rPr lang="en-GB" kern="0" dirty="0"/>
              <a:t>“Growing awareness of impact investing will require mutual fund managers to think creatively about how to select and manage publicly traded companies for positive impact”</a:t>
            </a:r>
          </a:p>
          <a:p>
            <a:r>
              <a:rPr lang="en-GB" b="0" kern="0" dirty="0"/>
              <a:t>Global Impact Investing Network (GIIN)</a:t>
            </a:r>
          </a:p>
        </p:txBody>
      </p:sp>
      <p:grpSp>
        <p:nvGrpSpPr>
          <p:cNvPr id="12" name="Group 11">
            <a:extLst>
              <a:ext uri="{FF2B5EF4-FFF2-40B4-BE49-F238E27FC236}">
                <a16:creationId xmlns:a16="http://schemas.microsoft.com/office/drawing/2014/main" id="{1D7856A7-8DB2-4A48-AEC2-CF47F0D165D3}"/>
              </a:ext>
            </a:extLst>
          </p:cNvPr>
          <p:cNvGrpSpPr/>
          <p:nvPr/>
        </p:nvGrpSpPr>
        <p:grpSpPr>
          <a:xfrm>
            <a:off x="5645484" y="1348968"/>
            <a:ext cx="1944303" cy="2385190"/>
            <a:chOff x="5645484" y="1348968"/>
            <a:chExt cx="1944303" cy="2385190"/>
          </a:xfrm>
        </p:grpSpPr>
        <p:grpSp>
          <p:nvGrpSpPr>
            <p:cNvPr id="30" name="Group 29">
              <a:extLst>
                <a:ext uri="{FF2B5EF4-FFF2-40B4-BE49-F238E27FC236}">
                  <a16:creationId xmlns:a16="http://schemas.microsoft.com/office/drawing/2014/main" id="{C13D3855-5CCF-47AE-BE73-994C07D399CB}"/>
                </a:ext>
              </a:extLst>
            </p:cNvPr>
            <p:cNvGrpSpPr/>
            <p:nvPr/>
          </p:nvGrpSpPr>
          <p:grpSpPr>
            <a:xfrm>
              <a:off x="5645484" y="1348968"/>
              <a:ext cx="1944303" cy="2385190"/>
              <a:chOff x="3595036" y="2360064"/>
              <a:chExt cx="1944303" cy="2385190"/>
            </a:xfrm>
          </p:grpSpPr>
          <p:sp>
            <p:nvSpPr>
              <p:cNvPr id="31" name="TextBox 30">
                <a:extLst>
                  <a:ext uri="{FF2B5EF4-FFF2-40B4-BE49-F238E27FC236}">
                    <a16:creationId xmlns:a16="http://schemas.microsoft.com/office/drawing/2014/main" id="{EDF9ADDF-27CC-4D8A-80C6-0017CB502C01}"/>
                  </a:ext>
                </a:extLst>
              </p:cNvPr>
              <p:cNvSpPr txBox="1"/>
              <p:nvPr/>
            </p:nvSpPr>
            <p:spPr>
              <a:xfrm>
                <a:off x="3624412" y="2360064"/>
                <a:ext cx="1873045" cy="461558"/>
              </a:xfrm>
              <a:prstGeom prst="rect">
                <a:avLst/>
              </a:prstGeom>
              <a:noFill/>
            </p:spPr>
            <p:txBody>
              <a:bodyPr wrap="square" rtlCol="0">
                <a:spAutoFit/>
              </a:bodyPr>
              <a:lstStyle/>
              <a:p>
                <a:pPr algn="ctr">
                  <a:defRPr/>
                </a:pPr>
                <a:r>
                  <a:rPr lang="en-GB" sz="2400" i="0" dirty="0">
                    <a:solidFill>
                      <a:schemeClr val="tx1"/>
                    </a:solidFill>
                  </a:rPr>
                  <a:t>Materiality</a:t>
                </a:r>
              </a:p>
            </p:txBody>
          </p:sp>
          <p:sp>
            <p:nvSpPr>
              <p:cNvPr id="33" name="Oval 32">
                <a:extLst>
                  <a:ext uri="{FF2B5EF4-FFF2-40B4-BE49-F238E27FC236}">
                    <a16:creationId xmlns:a16="http://schemas.microsoft.com/office/drawing/2014/main" id="{3ED248D5-A552-4E31-8EDC-4E6C883D4D6C}"/>
                  </a:ext>
                </a:extLst>
              </p:cNvPr>
              <p:cNvSpPr/>
              <p:nvPr/>
            </p:nvSpPr>
            <p:spPr bwMode="auto">
              <a:xfrm>
                <a:off x="3595036" y="2800951"/>
                <a:ext cx="1944303" cy="1944303"/>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endParaRPr lang="en-GB" i="0" dirty="0" err="1"/>
              </a:p>
            </p:txBody>
          </p:sp>
        </p:grpSp>
        <p:pic>
          <p:nvPicPr>
            <p:cNvPr id="22" name="Graphic 21" descr="Gauge">
              <a:extLst>
                <a:ext uri="{FF2B5EF4-FFF2-40B4-BE49-F238E27FC236}">
                  <a16:creationId xmlns:a16="http://schemas.microsoft.com/office/drawing/2014/main" id="{09773CAF-2873-47B6-AE51-8E934703DF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67707" y="1809932"/>
              <a:ext cx="1490195" cy="1490195"/>
            </a:xfrm>
            <a:prstGeom prst="rect">
              <a:avLst/>
            </a:prstGeom>
          </p:spPr>
        </p:pic>
      </p:grpSp>
    </p:spTree>
    <p:extLst>
      <p:ext uri="{BB962C8B-B14F-4D97-AF65-F5344CB8AC3E}">
        <p14:creationId xmlns:p14="http://schemas.microsoft.com/office/powerpoint/2010/main" val="6385147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0FB15949-67B7-46B0-8929-057FC6F09E7D}"/>
              </a:ext>
            </a:extLst>
          </p:cNvPr>
          <p:cNvSpPr/>
          <p:nvPr/>
        </p:nvSpPr>
        <p:spPr bwMode="auto">
          <a:xfrm>
            <a:off x="503238" y="3776028"/>
            <a:ext cx="4164232" cy="1751012"/>
          </a:xfrm>
          <a:prstGeom prst="roundRect">
            <a:avLst/>
          </a:prstGeom>
          <a:solidFill>
            <a:schemeClr val="bg2"/>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algn="ctr"/>
            <a:r>
              <a:rPr lang="en-GB" sz="2400" i="0" dirty="0">
                <a:solidFill>
                  <a:schemeClr val="tx1"/>
                </a:solidFill>
              </a:rPr>
              <a:t>Consumer Preferences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endParaRPr>
          </a:p>
        </p:txBody>
      </p:sp>
      <p:sp>
        <p:nvSpPr>
          <p:cNvPr id="21" name="Rectangle: Rounded Corners 20">
            <a:extLst>
              <a:ext uri="{FF2B5EF4-FFF2-40B4-BE49-F238E27FC236}">
                <a16:creationId xmlns:a16="http://schemas.microsoft.com/office/drawing/2014/main" id="{C6C5F08A-991A-412B-B23C-A4F32D1F4B29}"/>
              </a:ext>
            </a:extLst>
          </p:cNvPr>
          <p:cNvSpPr/>
          <p:nvPr/>
        </p:nvSpPr>
        <p:spPr bwMode="auto">
          <a:xfrm>
            <a:off x="5319078" y="3776028"/>
            <a:ext cx="4164232" cy="1751012"/>
          </a:xfrm>
          <a:prstGeom prst="roundRect">
            <a:avLst/>
          </a:prstGeom>
          <a:solidFill>
            <a:schemeClr val="bg2"/>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algn="ctr"/>
            <a:r>
              <a:rPr lang="en-GB" sz="2400" i="0" dirty="0">
                <a:solidFill>
                  <a:schemeClr val="tx1"/>
                </a:solidFill>
              </a:rPr>
              <a:t>Financial returns</a:t>
            </a:r>
          </a:p>
        </p:txBody>
      </p:sp>
      <p:sp>
        <p:nvSpPr>
          <p:cNvPr id="2" name="Title 1">
            <a:extLst>
              <a:ext uri="{FF2B5EF4-FFF2-40B4-BE49-F238E27FC236}">
                <a16:creationId xmlns:a16="http://schemas.microsoft.com/office/drawing/2014/main" id="{2D1B3C0D-8B37-4D32-B0A9-F61AC41E08E1}"/>
              </a:ext>
            </a:extLst>
          </p:cNvPr>
          <p:cNvSpPr>
            <a:spLocks noGrp="1"/>
          </p:cNvSpPr>
          <p:nvPr>
            <p:ph type="title"/>
          </p:nvPr>
        </p:nvSpPr>
        <p:spPr/>
        <p:txBody>
          <a:bodyPr/>
          <a:lstStyle/>
          <a:p>
            <a:r>
              <a:rPr lang="en-GB" dirty="0"/>
              <a:t>Why does ESG matter?</a:t>
            </a:r>
          </a:p>
        </p:txBody>
      </p:sp>
      <p:sp>
        <p:nvSpPr>
          <p:cNvPr id="4" name="Text Placeholder 3">
            <a:extLst>
              <a:ext uri="{FF2B5EF4-FFF2-40B4-BE49-F238E27FC236}">
                <a16:creationId xmlns:a16="http://schemas.microsoft.com/office/drawing/2014/main" id="{4E37727B-07E5-4A03-B354-DCF0EA178CE0}"/>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B32A5CF-AE37-4138-892E-B3EE233A0134}"/>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EC9C39B8-6360-4E9B-83F4-906DE2F48A14}"/>
              </a:ext>
            </a:extLst>
          </p:cNvPr>
          <p:cNvSpPr>
            <a:spLocks noGrp="1"/>
          </p:cNvSpPr>
          <p:nvPr>
            <p:ph type="body" sz="quarter" idx="12"/>
          </p:nvPr>
        </p:nvSpPr>
        <p:spPr/>
        <p:txBody>
          <a:bodyPr/>
          <a:lstStyle/>
          <a:p>
            <a:endParaRPr lang="en-GB"/>
          </a:p>
        </p:txBody>
      </p:sp>
      <p:cxnSp>
        <p:nvCxnSpPr>
          <p:cNvPr id="9" name="Straight Arrow Connector 8">
            <a:extLst>
              <a:ext uri="{FF2B5EF4-FFF2-40B4-BE49-F238E27FC236}">
                <a16:creationId xmlns:a16="http://schemas.microsoft.com/office/drawing/2014/main" id="{36A717E9-E517-4361-834F-C0D1322B8606}"/>
              </a:ext>
            </a:extLst>
          </p:cNvPr>
          <p:cNvCxnSpPr/>
          <p:nvPr/>
        </p:nvCxnSpPr>
        <p:spPr bwMode="auto">
          <a:xfrm>
            <a:off x="4984299" y="1526294"/>
            <a:ext cx="0" cy="4098219"/>
          </a:xfrm>
          <a:prstGeom prst="straightConnector1">
            <a:avLst/>
          </a:prstGeom>
          <a:noFill/>
          <a:ln w="76200" cap="flat" cmpd="sng" algn="ctr">
            <a:solidFill>
              <a:schemeClr val="tx1">
                <a:lumMod val="25000"/>
                <a:lumOff val="75000"/>
              </a:schemeClr>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5C329811-4557-4C2D-A5DC-1A378F43CDD9}"/>
              </a:ext>
            </a:extLst>
          </p:cNvPr>
          <p:cNvCxnSpPr/>
          <p:nvPr/>
        </p:nvCxnSpPr>
        <p:spPr bwMode="auto">
          <a:xfrm flipH="1">
            <a:off x="503238" y="3507659"/>
            <a:ext cx="9037002" cy="0"/>
          </a:xfrm>
          <a:prstGeom prst="straightConnector1">
            <a:avLst/>
          </a:prstGeom>
          <a:noFill/>
          <a:ln w="76200" cap="flat" cmpd="sng" algn="ctr">
            <a:solidFill>
              <a:schemeClr val="tx1">
                <a:lumMod val="25000"/>
                <a:lumOff val="75000"/>
              </a:schemeClr>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Rounded Corners 11">
            <a:extLst>
              <a:ext uri="{FF2B5EF4-FFF2-40B4-BE49-F238E27FC236}">
                <a16:creationId xmlns:a16="http://schemas.microsoft.com/office/drawing/2014/main" id="{D4F7B216-B951-410E-8558-39589178DDFF}"/>
              </a:ext>
            </a:extLst>
          </p:cNvPr>
          <p:cNvSpPr/>
          <p:nvPr/>
        </p:nvSpPr>
        <p:spPr bwMode="auto">
          <a:xfrm>
            <a:off x="503238" y="1449388"/>
            <a:ext cx="4164232" cy="1751012"/>
          </a:xfrm>
          <a:prstGeom prst="roundRect">
            <a:avLst/>
          </a:prstGeom>
          <a:solidFill>
            <a:schemeClr val="bg2">
              <a:lumMod val="75000"/>
            </a:scheme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i="0" dirty="0">
                <a:solidFill>
                  <a:schemeClr val="tx1"/>
                </a:solidFill>
              </a:rPr>
              <a:t>Regulation</a:t>
            </a:r>
            <a:endParaRPr kumimoji="0" lang="en-GB" sz="2400" i="0" u="none" strike="noStrike" cap="none" normalizeH="0" baseline="0" dirty="0">
              <a:ln>
                <a:noFill/>
              </a:ln>
              <a:solidFill>
                <a:schemeClr val="tx1"/>
              </a:solidFill>
              <a:effectLst/>
            </a:endParaRPr>
          </a:p>
        </p:txBody>
      </p:sp>
      <p:pic>
        <p:nvPicPr>
          <p:cNvPr id="18" name="Graphic 17" descr="Piggy Bank">
            <a:extLst>
              <a:ext uri="{FF2B5EF4-FFF2-40B4-BE49-F238E27FC236}">
                <a16:creationId xmlns:a16="http://schemas.microsoft.com/office/drawing/2014/main" id="{D9221080-4690-4429-A9A6-8E0F9EDC73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1948" y="4615265"/>
            <a:ext cx="914400" cy="914400"/>
          </a:xfrm>
          <a:prstGeom prst="rect">
            <a:avLst/>
          </a:prstGeom>
        </p:spPr>
      </p:pic>
      <p:pic>
        <p:nvPicPr>
          <p:cNvPr id="20" name="Graphic 19" descr="Coins">
            <a:extLst>
              <a:ext uri="{FF2B5EF4-FFF2-40B4-BE49-F238E27FC236}">
                <a16:creationId xmlns:a16="http://schemas.microsoft.com/office/drawing/2014/main" id="{87E5FB99-12B4-4322-B85C-DE8D7E9557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54686" y="4247469"/>
            <a:ext cx="635476" cy="635476"/>
          </a:xfrm>
          <a:prstGeom prst="rect">
            <a:avLst/>
          </a:prstGeom>
        </p:spPr>
      </p:pic>
      <p:pic>
        <p:nvPicPr>
          <p:cNvPr id="22" name="Graphic 21" descr="Gavel">
            <a:extLst>
              <a:ext uri="{FF2B5EF4-FFF2-40B4-BE49-F238E27FC236}">
                <a16:creationId xmlns:a16="http://schemas.microsoft.com/office/drawing/2014/main" id="{76461D43-C6A7-48DF-8EA7-FF79BC71A8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0947" y="2002787"/>
            <a:ext cx="914400" cy="914400"/>
          </a:xfrm>
          <a:prstGeom prst="rect">
            <a:avLst/>
          </a:prstGeom>
        </p:spPr>
      </p:pic>
      <p:pic>
        <p:nvPicPr>
          <p:cNvPr id="26" name="Graphic 25" descr="Open hand with plant">
            <a:extLst>
              <a:ext uri="{FF2B5EF4-FFF2-40B4-BE49-F238E27FC236}">
                <a16:creationId xmlns:a16="http://schemas.microsoft.com/office/drawing/2014/main" id="{BDE4C5A4-22A6-49C0-9F05-A4D5238B7C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3780" y="4427388"/>
            <a:ext cx="914400" cy="914400"/>
          </a:xfrm>
          <a:prstGeom prst="rect">
            <a:avLst/>
          </a:prstGeom>
        </p:spPr>
      </p:pic>
      <p:sp>
        <p:nvSpPr>
          <p:cNvPr id="17" name="Rectangle: Rounded Corners 16">
            <a:extLst>
              <a:ext uri="{FF2B5EF4-FFF2-40B4-BE49-F238E27FC236}">
                <a16:creationId xmlns:a16="http://schemas.microsoft.com/office/drawing/2014/main" id="{6A15020B-DDD2-4EB2-8108-E7A3CAF07CC4}"/>
              </a:ext>
            </a:extLst>
          </p:cNvPr>
          <p:cNvSpPr/>
          <p:nvPr/>
        </p:nvSpPr>
        <p:spPr bwMode="auto">
          <a:xfrm>
            <a:off x="5319078" y="1449388"/>
            <a:ext cx="4164232" cy="1751012"/>
          </a:xfrm>
          <a:prstGeom prst="roundRect">
            <a:avLst/>
          </a:prstGeom>
          <a:solidFill>
            <a:schemeClr val="bg2"/>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2000" rIns="0" bIns="0" numCol="1" rtlCol="0" anchor="t" anchorCtr="0" compatLnSpc="1">
            <a:prstTxWarp prst="textNoShape">
              <a:avLst/>
            </a:prstTxWarp>
            <a:noAutofit/>
          </a:bodyPr>
          <a:lstStyle/>
          <a:p>
            <a:pPr algn="ctr"/>
            <a:r>
              <a:rPr lang="en-GB" sz="2400" i="0" dirty="0">
                <a:solidFill>
                  <a:schemeClr val="tx1"/>
                </a:solidFill>
              </a:rPr>
              <a:t>Climate Change</a:t>
            </a:r>
          </a:p>
        </p:txBody>
      </p:sp>
      <p:pic>
        <p:nvPicPr>
          <p:cNvPr id="24" name="Graphic 23" descr="Desert scene">
            <a:extLst>
              <a:ext uri="{FF2B5EF4-FFF2-40B4-BE49-F238E27FC236}">
                <a16:creationId xmlns:a16="http://schemas.microsoft.com/office/drawing/2014/main" id="{C3CE90E9-6F8B-48F3-AC74-4DBA37653C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53842" y="2045811"/>
            <a:ext cx="914400" cy="914400"/>
          </a:xfrm>
          <a:prstGeom prst="rect">
            <a:avLst/>
          </a:prstGeom>
        </p:spPr>
      </p:pic>
    </p:spTree>
    <p:extLst>
      <p:ext uri="{BB962C8B-B14F-4D97-AF65-F5344CB8AC3E}">
        <p14:creationId xmlns:p14="http://schemas.microsoft.com/office/powerpoint/2010/main" val="294513266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717F-0883-4E64-B1D8-184A69560571}"/>
              </a:ext>
            </a:extLst>
          </p:cNvPr>
          <p:cNvSpPr>
            <a:spLocks noGrp="1"/>
          </p:cNvSpPr>
          <p:nvPr>
            <p:ph type="title"/>
          </p:nvPr>
        </p:nvSpPr>
        <p:spPr/>
        <p:txBody>
          <a:bodyPr/>
          <a:lstStyle/>
          <a:p>
            <a:r>
              <a:rPr lang="en-GB" dirty="0"/>
              <a:t>Exponential growth in ESG regulations </a:t>
            </a:r>
          </a:p>
        </p:txBody>
      </p:sp>
      <p:sp>
        <p:nvSpPr>
          <p:cNvPr id="4" name="Text Placeholder 3">
            <a:extLst>
              <a:ext uri="{FF2B5EF4-FFF2-40B4-BE49-F238E27FC236}">
                <a16:creationId xmlns:a16="http://schemas.microsoft.com/office/drawing/2014/main" id="{49C60915-615D-49FD-960C-B24297E32C31}"/>
              </a:ext>
            </a:extLst>
          </p:cNvPr>
          <p:cNvSpPr>
            <a:spLocks noGrp="1"/>
          </p:cNvSpPr>
          <p:nvPr>
            <p:ph type="body" sz="quarter" idx="10"/>
          </p:nvPr>
        </p:nvSpPr>
        <p:spPr/>
        <p:txBody>
          <a:bodyPr/>
          <a:lstStyle/>
          <a:p>
            <a:r>
              <a:rPr lang="en-GB" dirty="0"/>
              <a:t>Source: MSCI, ESG trends to watch in 2019, 22 January 2019</a:t>
            </a:r>
          </a:p>
        </p:txBody>
      </p:sp>
      <p:sp>
        <p:nvSpPr>
          <p:cNvPr id="5" name="Text Placeholder 4">
            <a:extLst>
              <a:ext uri="{FF2B5EF4-FFF2-40B4-BE49-F238E27FC236}">
                <a16:creationId xmlns:a16="http://schemas.microsoft.com/office/drawing/2014/main" id="{08F6C799-155C-4C3D-A959-AF589E29F6E1}"/>
              </a:ext>
            </a:extLst>
          </p:cNvPr>
          <p:cNvSpPr>
            <a:spLocks noGrp="1"/>
          </p:cNvSpPr>
          <p:nvPr>
            <p:ph type="body" sz="quarter" idx="11"/>
          </p:nvPr>
        </p:nvSpPr>
        <p:spPr/>
        <p:txBody>
          <a:bodyPr/>
          <a:lstStyle/>
          <a:p>
            <a:r>
              <a:rPr lang="en-GB" dirty="0"/>
              <a:t>ESG regulation turning increasingly towards investors </a:t>
            </a:r>
          </a:p>
          <a:p>
            <a:endParaRPr lang="en-GB" dirty="0"/>
          </a:p>
        </p:txBody>
      </p:sp>
      <p:sp>
        <p:nvSpPr>
          <p:cNvPr id="6" name="Text Placeholder 5">
            <a:extLst>
              <a:ext uri="{FF2B5EF4-FFF2-40B4-BE49-F238E27FC236}">
                <a16:creationId xmlns:a16="http://schemas.microsoft.com/office/drawing/2014/main" id="{D2F8C9C9-E225-4CB4-B0AA-7228459915BA}"/>
              </a:ext>
            </a:extLst>
          </p:cNvPr>
          <p:cNvSpPr>
            <a:spLocks noGrp="1"/>
          </p:cNvSpPr>
          <p:nvPr>
            <p:ph type="body" sz="quarter" idx="12"/>
          </p:nvPr>
        </p:nvSpPr>
        <p:spPr>
          <a:xfrm>
            <a:off x="958998" y="6044443"/>
            <a:ext cx="9504638" cy="495965"/>
          </a:xfrm>
        </p:spPr>
        <p:txBody>
          <a:bodyPr/>
          <a:lstStyle/>
          <a:p>
            <a:endParaRPr lang="en-GB" dirty="0"/>
          </a:p>
        </p:txBody>
      </p:sp>
      <p:pic>
        <p:nvPicPr>
          <p:cNvPr id="7" name="Picture 6">
            <a:extLst>
              <a:ext uri="{FF2B5EF4-FFF2-40B4-BE49-F238E27FC236}">
                <a16:creationId xmlns:a16="http://schemas.microsoft.com/office/drawing/2014/main" id="{13E5EB75-E315-4A07-A318-177C75F500E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72698" y="1022908"/>
            <a:ext cx="10126821" cy="5630013"/>
          </a:xfrm>
          <a:prstGeom prst="rect">
            <a:avLst/>
          </a:prstGeom>
        </p:spPr>
      </p:pic>
    </p:spTree>
    <p:extLst>
      <p:ext uri="{BB962C8B-B14F-4D97-AF65-F5344CB8AC3E}">
        <p14:creationId xmlns:p14="http://schemas.microsoft.com/office/powerpoint/2010/main" val="3556047951"/>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SAVODOCUMENTID" val="28851140"/>
  <p:tag name="SAVOCOMPONENTID" val="15bd89bb-053b-4951-990f-0495b7237476"/>
</p:tagLst>
</file>

<file path=ppt/tags/tag2.xml><?xml version="1.0" encoding="utf-8"?>
<p:tagLst xmlns:a="http://schemas.openxmlformats.org/drawingml/2006/main" xmlns:r="http://schemas.openxmlformats.org/officeDocument/2006/relationships" xmlns:p="http://schemas.openxmlformats.org/presentationml/2006/main">
  <p:tag name="SAVODOCUMENTID" val="34823512"/>
  <p:tag name="SAVOCOMPONENTID" val="ff349211-07d2-4763-9927-e75d567ece67"/>
</p:tagLst>
</file>

<file path=ppt/theme/theme1.xml><?xml version="1.0" encoding="utf-8"?>
<a:theme xmlns:a="http://schemas.openxmlformats.org/drawingml/2006/main" name="1_M&amp;G Template 2013">
  <a:themeElements>
    <a:clrScheme name="M&amp;G Colours">
      <a:dk1>
        <a:srgbClr val="004F5C"/>
      </a:dk1>
      <a:lt1>
        <a:srgbClr val="FFFFFF"/>
      </a:lt1>
      <a:dk2>
        <a:srgbClr val="9EA900"/>
      </a:dk2>
      <a:lt2>
        <a:srgbClr val="E6E6C8"/>
      </a:lt2>
      <a:accent1>
        <a:srgbClr val="CDDCDC"/>
      </a:accent1>
      <a:accent2>
        <a:srgbClr val="CC9933"/>
      </a:accent2>
      <a:accent3>
        <a:srgbClr val="002F35"/>
      </a:accent3>
      <a:accent4>
        <a:srgbClr val="8C1E28"/>
      </a:accent4>
      <a:accent5>
        <a:srgbClr val="4B4B6E"/>
      </a:accent5>
      <a:accent6>
        <a:srgbClr val="42739B"/>
      </a:accent6>
      <a:hlink>
        <a:srgbClr val="52682F"/>
      </a:hlink>
      <a:folHlink>
        <a:srgbClr val="FFCC33"/>
      </a:folHlink>
    </a:clrScheme>
    <a:fontScheme name="NEW BRAND 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cap="flat" cmpd="sng" algn="ctr">
          <a:solidFill>
            <a:schemeClr val="tx1"/>
          </a:solidFill>
          <a:prstDash val="solid"/>
          <a:round/>
          <a:headEnd type="none" w="med" len="med"/>
          <a:tailEnd type="none" w="med" len="med"/>
        </a:ln>
        <a:effectLst/>
      </a:spPr>
      <a:bodyPr vert="horz" wrap="square" lIns="0" tIns="0" rIns="0" bIns="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dirty="0" err="1"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1" u="none" strike="noStrike" cap="none" normalizeH="0" baseline="0" smtClean="0">
            <a:ln>
              <a:noFill/>
            </a:ln>
            <a:solidFill>
              <a:srgbClr val="000000"/>
            </a:solidFill>
            <a:effectLst/>
            <a:latin typeface="Arial" pitchFamily="34" charset="0"/>
          </a:defRPr>
        </a:defPPr>
      </a:lstStyle>
    </a:lnDef>
  </a:objectDefaults>
  <a:extraClrSchemeLst>
    <a:extraClrScheme>
      <a:clrScheme name="NEW BRAND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RAND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BRAND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BRAND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BRAND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BRAND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BRAND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BRAND TEMPLATE 8">
        <a:dk1>
          <a:srgbClr val="000000"/>
        </a:dk1>
        <a:lt1>
          <a:srgbClr val="FFFFFF"/>
        </a:lt1>
        <a:dk2>
          <a:srgbClr val="000000"/>
        </a:dk2>
        <a:lt2>
          <a:srgbClr val="808080"/>
        </a:lt2>
        <a:accent1>
          <a:srgbClr val="FFFFE5"/>
        </a:accent1>
        <a:accent2>
          <a:srgbClr val="3333CC"/>
        </a:accent2>
        <a:accent3>
          <a:srgbClr val="FFFFFF"/>
        </a:accent3>
        <a:accent4>
          <a:srgbClr val="000000"/>
        </a:accent4>
        <a:accent5>
          <a:srgbClr val="FFFFF0"/>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RAND TEMPLATE 9">
        <a:dk1>
          <a:srgbClr val="005E6A"/>
        </a:dk1>
        <a:lt1>
          <a:srgbClr val="FFFFFF"/>
        </a:lt1>
        <a:dk2>
          <a:srgbClr val="000000"/>
        </a:dk2>
        <a:lt2>
          <a:srgbClr val="A2AF2E"/>
        </a:lt2>
        <a:accent1>
          <a:srgbClr val="00CC99"/>
        </a:accent1>
        <a:accent2>
          <a:srgbClr val="3333CC"/>
        </a:accent2>
        <a:accent3>
          <a:srgbClr val="FFFFFF"/>
        </a:accent3>
        <a:accent4>
          <a:srgbClr val="004F59"/>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RAND TEMPLATE 10">
        <a:dk1>
          <a:srgbClr val="005E6A"/>
        </a:dk1>
        <a:lt1>
          <a:srgbClr val="FFFFFF"/>
        </a:lt1>
        <a:dk2>
          <a:srgbClr val="FFFFFF"/>
        </a:dk2>
        <a:lt2>
          <a:srgbClr val="A2AF2E"/>
        </a:lt2>
        <a:accent1>
          <a:srgbClr val="FFF9B1"/>
        </a:accent1>
        <a:accent2>
          <a:srgbClr val="D27D3C"/>
        </a:accent2>
        <a:accent3>
          <a:srgbClr val="FFFFFF"/>
        </a:accent3>
        <a:accent4>
          <a:srgbClr val="004F59"/>
        </a:accent4>
        <a:accent5>
          <a:srgbClr val="FFFBD5"/>
        </a:accent5>
        <a:accent6>
          <a:srgbClr val="BE7135"/>
        </a:accent6>
        <a:hlink>
          <a:srgbClr val="8E2126"/>
        </a:hlink>
        <a:folHlink>
          <a:srgbClr val="5B804C"/>
        </a:folHlink>
      </a:clrScheme>
      <a:clrMap bg1="lt1" tx1="dk1" bg2="lt2" tx2="dk2" accent1="accent1" accent2="accent2" accent3="accent3" accent4="accent4" accent5="accent5" accent6="accent6" hlink="hlink" folHlink="folHlink"/>
    </a:extraClrScheme>
    <a:extraClrScheme>
      <a:clrScheme name="NEW BRAND TEMPLATE 11">
        <a:dk1>
          <a:srgbClr val="005E6A"/>
        </a:dk1>
        <a:lt1>
          <a:srgbClr val="FFFFFF"/>
        </a:lt1>
        <a:dk2>
          <a:srgbClr val="FFF9B1"/>
        </a:dk2>
        <a:lt2>
          <a:srgbClr val="A2AF2E"/>
        </a:lt2>
        <a:accent1>
          <a:srgbClr val="D27D3C"/>
        </a:accent1>
        <a:accent2>
          <a:srgbClr val="006892"/>
        </a:accent2>
        <a:accent3>
          <a:srgbClr val="FFFFFF"/>
        </a:accent3>
        <a:accent4>
          <a:srgbClr val="004F59"/>
        </a:accent4>
        <a:accent5>
          <a:srgbClr val="E5BFAF"/>
        </a:accent5>
        <a:accent6>
          <a:srgbClr val="005E84"/>
        </a:accent6>
        <a:hlink>
          <a:srgbClr val="8E2126"/>
        </a:hlink>
        <a:folHlink>
          <a:srgbClr val="5B804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ndG-Presentations-Template_2014">
  <a:themeElements>
    <a:clrScheme name="Custom 3">
      <a:dk1>
        <a:srgbClr val="004F5C"/>
      </a:dk1>
      <a:lt1>
        <a:srgbClr val="FFFFFF"/>
      </a:lt1>
      <a:dk2>
        <a:srgbClr val="9EA900"/>
      </a:dk2>
      <a:lt2>
        <a:srgbClr val="E6E6C8"/>
      </a:lt2>
      <a:accent1>
        <a:srgbClr val="CDDCDC"/>
      </a:accent1>
      <a:accent2>
        <a:srgbClr val="F47524"/>
      </a:accent2>
      <a:accent3>
        <a:srgbClr val="5AA8DD"/>
      </a:accent3>
      <a:accent4>
        <a:srgbClr val="EB2D24"/>
      </a:accent4>
      <a:accent5>
        <a:srgbClr val="272861"/>
      </a:accent5>
      <a:accent6>
        <a:srgbClr val="4B721D"/>
      </a:accent6>
      <a:hlink>
        <a:srgbClr val="5AA8DD"/>
      </a:hlink>
      <a:folHlink>
        <a:srgbClr val="FFCF26"/>
      </a:folHlink>
    </a:clrScheme>
    <a:fontScheme name="NEW BRAND 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cap="flat" cmpd="sng" algn="ctr">
          <a:solidFill>
            <a:schemeClr val="tx1"/>
          </a:solidFill>
          <a:prstDash val="solid"/>
          <a:round/>
          <a:headEnd type="none" w="med" len="med"/>
          <a:tailEnd type="none" w="med" len="med"/>
        </a:ln>
        <a:effectLst/>
      </a:spPr>
      <a:bodyPr vert="horz" wrap="square" lIns="0" tIns="0" rIns="0" bIns="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dirty="0" err="1"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1" u="none" strike="noStrike" cap="none" normalizeH="0" baseline="0" smtClean="0">
            <a:ln>
              <a:noFill/>
            </a:ln>
            <a:solidFill>
              <a:srgbClr val="000000"/>
            </a:solidFill>
            <a:effectLst/>
            <a:latin typeface="Arial" pitchFamily="34" charset="0"/>
          </a:defRPr>
        </a:defPPr>
      </a:lstStyle>
    </a:lnDef>
  </a:objectDefaults>
  <a:extraClrSchemeLst>
    <a:extraClrScheme>
      <a:clrScheme name="NEW BRAND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RAND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BRAND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BRAND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BRAND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BRAND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BRAND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BRAND TEMPLATE 8">
        <a:dk1>
          <a:srgbClr val="000000"/>
        </a:dk1>
        <a:lt1>
          <a:srgbClr val="FFFFFF"/>
        </a:lt1>
        <a:dk2>
          <a:srgbClr val="000000"/>
        </a:dk2>
        <a:lt2>
          <a:srgbClr val="808080"/>
        </a:lt2>
        <a:accent1>
          <a:srgbClr val="FFFFE5"/>
        </a:accent1>
        <a:accent2>
          <a:srgbClr val="3333CC"/>
        </a:accent2>
        <a:accent3>
          <a:srgbClr val="FFFFFF"/>
        </a:accent3>
        <a:accent4>
          <a:srgbClr val="000000"/>
        </a:accent4>
        <a:accent5>
          <a:srgbClr val="FFFFF0"/>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RAND TEMPLATE 9">
        <a:dk1>
          <a:srgbClr val="005E6A"/>
        </a:dk1>
        <a:lt1>
          <a:srgbClr val="FFFFFF"/>
        </a:lt1>
        <a:dk2>
          <a:srgbClr val="000000"/>
        </a:dk2>
        <a:lt2>
          <a:srgbClr val="A2AF2E"/>
        </a:lt2>
        <a:accent1>
          <a:srgbClr val="00CC99"/>
        </a:accent1>
        <a:accent2>
          <a:srgbClr val="3333CC"/>
        </a:accent2>
        <a:accent3>
          <a:srgbClr val="FFFFFF"/>
        </a:accent3>
        <a:accent4>
          <a:srgbClr val="004F59"/>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RAND TEMPLATE 10">
        <a:dk1>
          <a:srgbClr val="005E6A"/>
        </a:dk1>
        <a:lt1>
          <a:srgbClr val="FFFFFF"/>
        </a:lt1>
        <a:dk2>
          <a:srgbClr val="FFFFFF"/>
        </a:dk2>
        <a:lt2>
          <a:srgbClr val="A2AF2E"/>
        </a:lt2>
        <a:accent1>
          <a:srgbClr val="FFF9B1"/>
        </a:accent1>
        <a:accent2>
          <a:srgbClr val="D27D3C"/>
        </a:accent2>
        <a:accent3>
          <a:srgbClr val="FFFFFF"/>
        </a:accent3>
        <a:accent4>
          <a:srgbClr val="004F59"/>
        </a:accent4>
        <a:accent5>
          <a:srgbClr val="FFFBD5"/>
        </a:accent5>
        <a:accent6>
          <a:srgbClr val="BE7135"/>
        </a:accent6>
        <a:hlink>
          <a:srgbClr val="8E2126"/>
        </a:hlink>
        <a:folHlink>
          <a:srgbClr val="5B804C"/>
        </a:folHlink>
      </a:clrScheme>
      <a:clrMap bg1="lt1" tx1="dk1" bg2="lt2" tx2="dk2" accent1="accent1" accent2="accent2" accent3="accent3" accent4="accent4" accent5="accent5" accent6="accent6" hlink="hlink" folHlink="folHlink"/>
    </a:extraClrScheme>
    <a:extraClrScheme>
      <a:clrScheme name="NEW BRAND TEMPLATE 11">
        <a:dk1>
          <a:srgbClr val="005E6A"/>
        </a:dk1>
        <a:lt1>
          <a:srgbClr val="FFFFFF"/>
        </a:lt1>
        <a:dk2>
          <a:srgbClr val="FFF9B1"/>
        </a:dk2>
        <a:lt2>
          <a:srgbClr val="A2AF2E"/>
        </a:lt2>
        <a:accent1>
          <a:srgbClr val="D27D3C"/>
        </a:accent1>
        <a:accent2>
          <a:srgbClr val="006892"/>
        </a:accent2>
        <a:accent3>
          <a:srgbClr val="FFFFFF"/>
        </a:accent3>
        <a:accent4>
          <a:srgbClr val="004F59"/>
        </a:accent4>
        <a:accent5>
          <a:srgbClr val="E5BFAF"/>
        </a:accent5>
        <a:accent6>
          <a:srgbClr val="005E84"/>
        </a:accent6>
        <a:hlink>
          <a:srgbClr val="8E2126"/>
        </a:hlink>
        <a:folHlink>
          <a:srgbClr val="5B804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mp;G template non photography.pptx" id="{794BBFE9-DCC9-4A7B-8F09-2BD3FC167632}" vid="{5D321D9A-B28A-42BF-81EE-8F71A8697A4A}"/>
    </a:ext>
  </a:extLst>
</a:theme>
</file>

<file path=ppt/theme/theme3.xml><?xml version="1.0" encoding="utf-8"?>
<a:theme xmlns:a="http://schemas.openxmlformats.org/drawingml/2006/main" name="55_M&amp;G Template 2013">
  <a:themeElements>
    <a:clrScheme name="M&amp;G Colours">
      <a:dk1>
        <a:srgbClr val="004F5C"/>
      </a:dk1>
      <a:lt1>
        <a:srgbClr val="FFFFFF"/>
      </a:lt1>
      <a:dk2>
        <a:srgbClr val="9EA900"/>
      </a:dk2>
      <a:lt2>
        <a:srgbClr val="E6E6C8"/>
      </a:lt2>
      <a:accent1>
        <a:srgbClr val="CDDCDC"/>
      </a:accent1>
      <a:accent2>
        <a:srgbClr val="CF7600"/>
      </a:accent2>
      <a:accent3>
        <a:srgbClr val="002F35"/>
      </a:accent3>
      <a:accent4>
        <a:srgbClr val="A12830"/>
      </a:accent4>
      <a:accent5>
        <a:srgbClr val="666699"/>
      </a:accent5>
      <a:accent6>
        <a:srgbClr val="3D6018"/>
      </a:accent6>
      <a:hlink>
        <a:srgbClr val="009BDB"/>
      </a:hlink>
      <a:folHlink>
        <a:srgbClr val="EBB600"/>
      </a:folHlink>
    </a:clrScheme>
    <a:fontScheme name="NEW BRAND 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cap="flat" cmpd="sng" algn="ctr">
          <a:solidFill>
            <a:schemeClr val="tx1"/>
          </a:solidFill>
          <a:prstDash val="solid"/>
          <a:round/>
          <a:headEnd type="none" w="med" len="med"/>
          <a:tailEnd type="none" w="med" len="med"/>
        </a:ln>
        <a:effectLst/>
      </a:spPr>
      <a:bodyPr vert="horz" wrap="square" lIns="0" tIns="0" rIns="0" bIns="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dirty="0" err="1"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1" u="none" strike="noStrike" cap="none" normalizeH="0" baseline="0" smtClean="0">
            <a:ln>
              <a:noFill/>
            </a:ln>
            <a:solidFill>
              <a:srgbClr val="000000"/>
            </a:solidFill>
            <a:effectLst/>
            <a:latin typeface="Arial" pitchFamily="34" charset="0"/>
          </a:defRPr>
        </a:defPPr>
      </a:lstStyle>
    </a:lnDef>
  </a:objectDefaults>
  <a:extraClrSchemeLst>
    <a:extraClrScheme>
      <a:clrScheme name="NEW BRAND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RAND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BRAND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BRAND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BRAND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BRAND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BRAND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BRAND TEMPLATE 8">
        <a:dk1>
          <a:srgbClr val="000000"/>
        </a:dk1>
        <a:lt1>
          <a:srgbClr val="FFFFFF"/>
        </a:lt1>
        <a:dk2>
          <a:srgbClr val="000000"/>
        </a:dk2>
        <a:lt2>
          <a:srgbClr val="808080"/>
        </a:lt2>
        <a:accent1>
          <a:srgbClr val="FFFFE5"/>
        </a:accent1>
        <a:accent2>
          <a:srgbClr val="3333CC"/>
        </a:accent2>
        <a:accent3>
          <a:srgbClr val="FFFFFF"/>
        </a:accent3>
        <a:accent4>
          <a:srgbClr val="000000"/>
        </a:accent4>
        <a:accent5>
          <a:srgbClr val="FFFFF0"/>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RAND TEMPLATE 9">
        <a:dk1>
          <a:srgbClr val="005E6A"/>
        </a:dk1>
        <a:lt1>
          <a:srgbClr val="FFFFFF"/>
        </a:lt1>
        <a:dk2>
          <a:srgbClr val="000000"/>
        </a:dk2>
        <a:lt2>
          <a:srgbClr val="A2AF2E"/>
        </a:lt2>
        <a:accent1>
          <a:srgbClr val="00CC99"/>
        </a:accent1>
        <a:accent2>
          <a:srgbClr val="3333CC"/>
        </a:accent2>
        <a:accent3>
          <a:srgbClr val="FFFFFF"/>
        </a:accent3>
        <a:accent4>
          <a:srgbClr val="004F59"/>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RAND TEMPLATE 10">
        <a:dk1>
          <a:srgbClr val="005E6A"/>
        </a:dk1>
        <a:lt1>
          <a:srgbClr val="FFFFFF"/>
        </a:lt1>
        <a:dk2>
          <a:srgbClr val="FFFFFF"/>
        </a:dk2>
        <a:lt2>
          <a:srgbClr val="A2AF2E"/>
        </a:lt2>
        <a:accent1>
          <a:srgbClr val="FFF9B1"/>
        </a:accent1>
        <a:accent2>
          <a:srgbClr val="D27D3C"/>
        </a:accent2>
        <a:accent3>
          <a:srgbClr val="FFFFFF"/>
        </a:accent3>
        <a:accent4>
          <a:srgbClr val="004F59"/>
        </a:accent4>
        <a:accent5>
          <a:srgbClr val="FFFBD5"/>
        </a:accent5>
        <a:accent6>
          <a:srgbClr val="BE7135"/>
        </a:accent6>
        <a:hlink>
          <a:srgbClr val="8E2126"/>
        </a:hlink>
        <a:folHlink>
          <a:srgbClr val="5B804C"/>
        </a:folHlink>
      </a:clrScheme>
      <a:clrMap bg1="lt1" tx1="dk1" bg2="lt2" tx2="dk2" accent1="accent1" accent2="accent2" accent3="accent3" accent4="accent4" accent5="accent5" accent6="accent6" hlink="hlink" folHlink="folHlink"/>
    </a:extraClrScheme>
    <a:extraClrScheme>
      <a:clrScheme name="NEW BRAND TEMPLATE 11">
        <a:dk1>
          <a:srgbClr val="005E6A"/>
        </a:dk1>
        <a:lt1>
          <a:srgbClr val="FFFFFF"/>
        </a:lt1>
        <a:dk2>
          <a:srgbClr val="FFF9B1"/>
        </a:dk2>
        <a:lt2>
          <a:srgbClr val="A2AF2E"/>
        </a:lt2>
        <a:accent1>
          <a:srgbClr val="D27D3C"/>
        </a:accent1>
        <a:accent2>
          <a:srgbClr val="006892"/>
        </a:accent2>
        <a:accent3>
          <a:srgbClr val="FFFFFF"/>
        </a:accent3>
        <a:accent4>
          <a:srgbClr val="004F59"/>
        </a:accent4>
        <a:accent5>
          <a:srgbClr val="E5BFAF"/>
        </a:accent5>
        <a:accent6>
          <a:srgbClr val="005E84"/>
        </a:accent6>
        <a:hlink>
          <a:srgbClr val="8E2126"/>
        </a:hlink>
        <a:folHlink>
          <a:srgbClr val="5B804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VariableListDefinition name="AD_HOC" displayName="AD_HOC" id="147fc964-56cb-4469-ab4f-994d59e38c59" isdomainofvalue="False" dataSourceId="53fbca8f-e4d9-455c-ab97-3bbebef63e06"/>
</file>

<file path=customXml/item2.xml><?xml version="1.0" encoding="utf-8"?>
<AllExternalAdhocVariableMappings/>
</file>

<file path=customXml/item3.xml><?xml version="1.0" encoding="utf-8"?>
<VariableListDefinition name="System" displayName="System" id="d1d56ae1-ac54-4239-8585-73b9965d8297" isdomainofvalue="False" dataSourceId="71a225c7-6a68-4de8-81a2-29d32da241b3"/>
</file>

<file path=customXml/item4.xml><?xml version="1.0" encoding="utf-8"?>
<VariableList UniqueId="d1d56ae1-ac54-4239-8585-73b9965d8297" Name="System" ContentType="XML" MajorVersion="0" MinorVersion="1" isLocalCopy="False" IsBaseObject="False" DataSourceId="71a225c7-6a68-4de8-81a2-29d32da241b3" DataSourceMajorVersion="0" DataSourceMinorVersion="1"/>
</file>

<file path=customXml/item5.xml><?xml version="1.0" encoding="utf-8"?>
<VariableList UniqueId="147fc964-56cb-4469-ab4f-994d59e38c59" Name="AD_HOC" ContentType="XML" MajorVersion="0" MinorVersion="1" isLocalCopy="False" IsBaseObject="False" DataSourceId="53fbca8f-e4d9-455c-ab97-3bbebef63e06" DataSourceMajorVersion="0" DataSourceMinorVersion="1"/>
</file>

<file path=customXml/item6.xml><?xml version="1.0" encoding="utf-8"?>
<Slide Name="ESG product framework" UniqueId="5b5daacc-4849-4c1e-880c-d08ce742aa2c" ContentType="application/vnd.openxmlformats-officedocument.presentationml.slide+xml" ObjectType="Slide" MajorVersion="0" MinorVersion="1" IsDirty="False" LayoutName="Title and Content" LayoutUniqueId="ed4936a9-8e25-4c6f-81ac-c3c8c4b2d209" GraphicCount="0" ImageCount="1" ExternalObjectCount="0" KeepSourceFormatting="False" FromObjectId="5e0b3a4f-4978-4fdb-8421-039570681266" FromMajorVersion="0" FromMinorVersion="2" IsFromMultiSlides="true" MultiSlideSubId="2756" MultiSlideInstanceId="fcb453c7-2bd0-493b-9f21-05bef5ba85ed">
  <ReferenceSlideList>
    <ReferenceSlide FromObjectId="5e0b3a4f-4978-4fdb-8421-039570681266" FromMajorVersion="0" FromMinorVersion="2" IsMultiple="True" MultiSlideInstanceId="fcb453c7-2bd0-493b-9f21-05bef5ba85ed"/>
  </ReferenceSlideList>
</Slide>
</file>

<file path=customXml/item7.xml><?xml version="1.0" encoding="utf-8"?>
<VariableList UniqueId="f6a93192-a24d-4e8a-a4c9-98043a25b5db" Name="Computed" ContentType="XML" MajorVersion="0" MinorVersion="1" isLocalCopy="False" IsBaseObject="False" DataSourceId="13110b06-4d81-420d-b7ce-4cfdca56eb41" DataSourceMajorVersion="0" DataSourceMinorVersion="1"/>
</file>

<file path=customXml/item8.xml><?xml version="1.0" encoding="utf-8"?>
<VariableListDefinition name="Computed" displayName="Computed" id="f6a93192-a24d-4e8a-a4c9-98043a25b5db" isdomainofvalue="False" dataSourceId="13110b06-4d81-420d-b7ce-4cfdca56eb41"/>
</file>

<file path=customXml/itemProps1.xml><?xml version="1.0" encoding="utf-8"?>
<ds:datastoreItem xmlns:ds="http://schemas.openxmlformats.org/officeDocument/2006/customXml" ds:itemID="{D4453011-6885-4A48-AB5E-DA7072B620AD}">
  <ds:schemaRefs/>
</ds:datastoreItem>
</file>

<file path=customXml/itemProps2.xml><?xml version="1.0" encoding="utf-8"?>
<ds:datastoreItem xmlns:ds="http://schemas.openxmlformats.org/officeDocument/2006/customXml" ds:itemID="{B31290D5-697E-4EA7-AB21-950F261D8C27}">
  <ds:schemaRefs/>
</ds:datastoreItem>
</file>

<file path=customXml/itemProps3.xml><?xml version="1.0" encoding="utf-8"?>
<ds:datastoreItem xmlns:ds="http://schemas.openxmlformats.org/officeDocument/2006/customXml" ds:itemID="{0561FB52-91AD-4EB9-93C2-4DFD1D4FF9F4}">
  <ds:schemaRefs/>
</ds:datastoreItem>
</file>

<file path=customXml/itemProps4.xml><?xml version="1.0" encoding="utf-8"?>
<ds:datastoreItem xmlns:ds="http://schemas.openxmlformats.org/officeDocument/2006/customXml" ds:itemID="{E1F167F9-CFB1-4A7A-9FD6-F95C3EF54DAD}">
  <ds:schemaRefs/>
</ds:datastoreItem>
</file>

<file path=customXml/itemProps5.xml><?xml version="1.0" encoding="utf-8"?>
<ds:datastoreItem xmlns:ds="http://schemas.openxmlformats.org/officeDocument/2006/customXml" ds:itemID="{503C9BF4-5FDD-4374-9F26-5444BF9E5038}">
  <ds:schemaRefs/>
</ds:datastoreItem>
</file>

<file path=customXml/itemProps6.xml><?xml version="1.0" encoding="utf-8"?>
<ds:datastoreItem xmlns:ds="http://schemas.openxmlformats.org/officeDocument/2006/customXml" ds:itemID="{147264E8-2693-4A5F-BCBD-A9112C30C14C}">
  <ds:schemaRefs/>
</ds:datastoreItem>
</file>

<file path=customXml/itemProps7.xml><?xml version="1.0" encoding="utf-8"?>
<ds:datastoreItem xmlns:ds="http://schemas.openxmlformats.org/officeDocument/2006/customXml" ds:itemID="{2B0EA316-14F3-4BD3-AF12-F4251605ADD7}">
  <ds:schemaRefs/>
</ds:datastoreItem>
</file>

<file path=customXml/itemProps8.xml><?xml version="1.0" encoding="utf-8"?>
<ds:datastoreItem xmlns:ds="http://schemas.openxmlformats.org/officeDocument/2006/customXml" ds:itemID="{F0A365AE-5995-457C-BF64-2FF5EF11B7B5}">
  <ds:schemaRefs/>
</ds:datastoreItem>
</file>

<file path=docProps/app.xml><?xml version="1.0" encoding="utf-8"?>
<Properties xmlns="http://schemas.openxmlformats.org/officeDocument/2006/extended-properties" xmlns:vt="http://schemas.openxmlformats.org/officeDocument/2006/docPropsVTypes">
  <Template/>
  <TotalTime>73295</TotalTime>
  <Words>1801</Words>
  <Application>Microsoft Office PowerPoint</Application>
  <PresentationFormat>Custom</PresentationFormat>
  <Paragraphs>413</Paragraphs>
  <Slides>28</Slides>
  <Notes>27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Arial Black</vt:lpstr>
      <vt:lpstr>Arial Narrow</vt:lpstr>
      <vt:lpstr>Calibri</vt:lpstr>
      <vt:lpstr>Courier New</vt:lpstr>
      <vt:lpstr>1_M&amp;G Template 2013</vt:lpstr>
      <vt:lpstr>MandG-Presentations-Template_2014</vt:lpstr>
      <vt:lpstr>55_M&amp;G Template 2013</vt:lpstr>
      <vt:lpstr>Introduction to ESG and Impact Investing</vt:lpstr>
      <vt:lpstr>Challenges facing the world today</vt:lpstr>
      <vt:lpstr>Climate Change </vt:lpstr>
      <vt:lpstr>What does ESG mean?</vt:lpstr>
      <vt:lpstr>The spectrum of capital</vt:lpstr>
      <vt:lpstr>Impact investing</vt:lpstr>
      <vt:lpstr>Impact investing</vt:lpstr>
      <vt:lpstr>Why does ESG matter?</vt:lpstr>
      <vt:lpstr>Exponential growth in ESG regulations </vt:lpstr>
      <vt:lpstr>Imminent introduction of the EU regulatory framework</vt:lpstr>
      <vt:lpstr>Why does ESG matter?</vt:lpstr>
      <vt:lpstr>All 5 top risks are environmental</vt:lpstr>
      <vt:lpstr>Why does ESG matter?</vt:lpstr>
      <vt:lpstr>Climbing interest in Sustainable investing </vt:lpstr>
      <vt:lpstr>Why does ESG matter?</vt:lpstr>
      <vt:lpstr>High Sustainability can lead to higher returns over the long term</vt:lpstr>
      <vt:lpstr>Signing to the PRI</vt:lpstr>
      <vt:lpstr>Conclusion</vt:lpstr>
      <vt:lpstr>PowerPoint Presentation</vt:lpstr>
      <vt:lpstr>UNPRI Scorecard 2019</vt:lpstr>
      <vt:lpstr>ESG Integration</vt:lpstr>
      <vt:lpstr>Our approach to ESG investment</vt:lpstr>
      <vt:lpstr>Delivering ESG Integration</vt:lpstr>
      <vt:lpstr>M&amp;G Climate Policy</vt:lpstr>
      <vt:lpstr>Climate change approach</vt:lpstr>
      <vt:lpstr>ESG product framework</vt:lpstr>
      <vt:lpstr>ESG support for investment teams </vt:lpstr>
      <vt:lpstr>PowerPoint Presentation</vt:lpstr>
    </vt:vector>
  </TitlesOfParts>
  <Company>M&amp;G Investments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Version 1.5</dc:subject>
  <dc:creator>Dionne Powell</dc:creator>
  <cp:lastModifiedBy>Chapplow, Veronique</cp:lastModifiedBy>
  <cp:revision>2191</cp:revision>
  <cp:lastPrinted>2019-09-13T12:07:47Z</cp:lastPrinted>
  <dcterms:created xsi:type="dcterms:W3CDTF">2011-07-12T09:30:04Z</dcterms:created>
  <dcterms:modified xsi:type="dcterms:W3CDTF">2020-11-27T18:02:09Z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39374f-170d-4d1d-ad34-00f2ff8691e7_Enabled">
    <vt:lpwstr>true</vt:lpwstr>
  </property>
  <property fmtid="{D5CDD505-2E9C-101B-9397-08002B2CF9AE}" pid="3" name="MSIP_Label_3439374f-170d-4d1d-ad34-00f2ff8691e7_SetDate">
    <vt:lpwstr>2020-10-01T13:59:51Z</vt:lpwstr>
  </property>
  <property fmtid="{D5CDD505-2E9C-101B-9397-08002B2CF9AE}" pid="4" name="MSIP_Label_3439374f-170d-4d1d-ad34-00f2ff8691e7_Method">
    <vt:lpwstr>Standard</vt:lpwstr>
  </property>
  <property fmtid="{D5CDD505-2E9C-101B-9397-08002B2CF9AE}" pid="5" name="MSIP_Label_3439374f-170d-4d1d-ad34-00f2ff8691e7_Name">
    <vt:lpwstr>Restricted</vt:lpwstr>
  </property>
  <property fmtid="{D5CDD505-2E9C-101B-9397-08002B2CF9AE}" pid="6" name="MSIP_Label_3439374f-170d-4d1d-ad34-00f2ff8691e7_SiteId">
    <vt:lpwstr>aa42167d-6f8d-45ce-b655-d245ef97da66</vt:lpwstr>
  </property>
  <property fmtid="{D5CDD505-2E9C-101B-9397-08002B2CF9AE}" pid="7" name="MSIP_Label_3439374f-170d-4d1d-ad34-00f2ff8691e7_ActionId">
    <vt:lpwstr>8cde3481-8948-4ff9-8674-f95bd1009ba6</vt:lpwstr>
  </property>
  <property fmtid="{D5CDD505-2E9C-101B-9397-08002B2CF9AE}" pid="8" name="MSIP_Label_3439374f-170d-4d1d-ad34-00f2ff8691e7_ContentBits">
    <vt:lpwstr>0</vt:lpwstr>
  </property>
</Properties>
</file>